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61" r:id="rId3"/>
    <p:sldId id="260" r:id="rId4"/>
    <p:sldId id="262" r:id="rId5"/>
    <p:sldId id="263" r:id="rId6"/>
    <p:sldId id="264" r:id="rId7"/>
    <p:sldId id="26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p:cViewPr>
        <p:scale>
          <a:sx n="70" d="100"/>
          <a:sy n="70" d="100"/>
        </p:scale>
        <p:origin x="130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1985BD-0688-4A45-86A3-0858DF14305F}" type="datetimeFigureOut">
              <a:rPr lang="en-US" smtClean="0"/>
              <a:t>10/10/2018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8FD5A9-69D6-4B27-BF4F-C865EA753700}" type="slidenum">
              <a:rPr lang="en-US" smtClean="0"/>
              <a:t>‹#›</a:t>
            </a:fld>
            <a:endParaRPr lang="en-US"/>
          </a:p>
        </p:txBody>
      </p:sp>
    </p:spTree>
    <p:extLst>
      <p:ext uri="{BB962C8B-B14F-4D97-AF65-F5344CB8AC3E}">
        <p14:creationId xmlns:p14="http://schemas.microsoft.com/office/powerpoint/2010/main" val="3879130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dirty="0" smtClean="0"/>
              <a:t>Utrecht city was responsible</a:t>
            </a:r>
            <a:r>
              <a:rPr lang="en-GB" baseline="0" dirty="0" smtClean="0"/>
              <a:t> for better knowledge.</a:t>
            </a:r>
          </a:p>
          <a:p>
            <a:r>
              <a:rPr lang="en-GB" dirty="0" smtClean="0"/>
              <a:t>Current policy on air quality is mostly focused on avoidance of exceeding limit values. The aim of the current report is to propose a method to quantify the effects of air pollution on citizens’ health to facilitate a </a:t>
            </a:r>
            <a:r>
              <a:rPr lang="en-GB" b="1" dirty="0" smtClean="0"/>
              <a:t>shift towards policy where health is a key feature to take into account. To do this a</a:t>
            </a:r>
            <a:r>
              <a:rPr lang="en-GB" b="1" baseline="0" dirty="0" smtClean="0"/>
              <a:t> easy usable tool do calculate the health effects of air pollution is made. </a:t>
            </a:r>
            <a:endParaRPr lang="en-GB" b="1" dirty="0" smtClean="0"/>
          </a:p>
          <a:p>
            <a:endParaRPr lang="nl-NL" b="1" dirty="0" smtClean="0"/>
          </a:p>
          <a:p>
            <a:r>
              <a:rPr lang="nl-NL" b="1" dirty="0" err="1" smtClean="0"/>
              <a:t>Why</a:t>
            </a:r>
            <a:r>
              <a:rPr lang="nl-NL" b="1" baseline="0" dirty="0" smtClean="0"/>
              <a:t> </a:t>
            </a:r>
            <a:r>
              <a:rPr lang="nl-NL" b="1" baseline="0" dirty="0" err="1" smtClean="0"/>
              <a:t>should</a:t>
            </a:r>
            <a:r>
              <a:rPr lang="nl-NL" b="1" baseline="0" dirty="0" smtClean="0"/>
              <a:t> </a:t>
            </a:r>
            <a:r>
              <a:rPr lang="nl-NL" b="1" baseline="0" dirty="0" err="1" smtClean="0"/>
              <a:t>people</a:t>
            </a:r>
            <a:r>
              <a:rPr lang="nl-NL" b="1" baseline="0" dirty="0" smtClean="0"/>
              <a:t> listen </a:t>
            </a:r>
            <a:r>
              <a:rPr lang="nl-NL" b="1" baseline="0" dirty="0" err="1" smtClean="0"/>
              <a:t>to</a:t>
            </a:r>
            <a:r>
              <a:rPr lang="nl-NL" b="1" baseline="0" dirty="0" smtClean="0"/>
              <a:t> </a:t>
            </a:r>
            <a:r>
              <a:rPr lang="nl-NL" b="1" baseline="0" dirty="0" err="1" smtClean="0"/>
              <a:t>our</a:t>
            </a:r>
            <a:r>
              <a:rPr lang="nl-NL" b="1" baseline="0" dirty="0" smtClean="0"/>
              <a:t> talk? </a:t>
            </a:r>
            <a:r>
              <a:rPr lang="nl-NL" b="1" baseline="0" dirty="0" smtClean="0">
                <a:sym typeface="Wingdings" panose="05000000000000000000" pitchFamily="2" charset="2"/>
              </a:rPr>
              <a:t> easy </a:t>
            </a:r>
            <a:r>
              <a:rPr lang="nl-NL" b="1" baseline="0" dirty="0" err="1" smtClean="0">
                <a:sym typeface="Wingdings" panose="05000000000000000000" pitchFamily="2" charset="2"/>
              </a:rPr>
              <a:t>usable</a:t>
            </a:r>
            <a:r>
              <a:rPr lang="nl-NL" b="1" baseline="0" dirty="0" smtClean="0">
                <a:sym typeface="Wingdings" panose="05000000000000000000" pitchFamily="2" charset="2"/>
              </a:rPr>
              <a:t> tool </a:t>
            </a:r>
            <a:r>
              <a:rPr lang="nl-NL" b="1" baseline="0" dirty="0" err="1" smtClean="0">
                <a:sym typeface="Wingdings" panose="05000000000000000000" pitchFamily="2" charset="2"/>
              </a:rPr>
              <a:t>to</a:t>
            </a:r>
            <a:r>
              <a:rPr lang="nl-NL" b="1" baseline="0" dirty="0" smtClean="0">
                <a:sym typeface="Wingdings" panose="05000000000000000000" pitchFamily="2" charset="2"/>
              </a:rPr>
              <a:t> </a:t>
            </a:r>
            <a:r>
              <a:rPr lang="nl-NL" b="1" baseline="0" dirty="0" err="1" smtClean="0">
                <a:sym typeface="Wingdings" panose="05000000000000000000" pitchFamily="2" charset="2"/>
              </a:rPr>
              <a:t>calculate</a:t>
            </a:r>
            <a:r>
              <a:rPr lang="nl-NL" b="1" baseline="0" dirty="0" smtClean="0">
                <a:sym typeface="Wingdings" panose="05000000000000000000" pitchFamily="2" charset="2"/>
              </a:rPr>
              <a:t> health </a:t>
            </a:r>
            <a:r>
              <a:rPr lang="nl-NL" b="1" baseline="0" dirty="0" err="1" smtClean="0">
                <a:sym typeface="Wingdings" panose="05000000000000000000" pitchFamily="2" charset="2"/>
              </a:rPr>
              <a:t>effects</a:t>
            </a:r>
            <a:r>
              <a:rPr lang="nl-NL" b="1" baseline="0" dirty="0" smtClean="0">
                <a:sym typeface="Wingdings" panose="05000000000000000000" pitchFamily="2" charset="2"/>
              </a:rPr>
              <a:t> of air </a:t>
            </a:r>
            <a:r>
              <a:rPr lang="nl-NL" b="1" baseline="0" dirty="0" err="1" smtClean="0">
                <a:sym typeface="Wingdings" panose="05000000000000000000" pitchFamily="2" charset="2"/>
              </a:rPr>
              <a:t>pollution</a:t>
            </a:r>
            <a:r>
              <a:rPr lang="nl-NL" b="1" baseline="0" dirty="0" smtClean="0">
                <a:sym typeface="Wingdings" panose="05000000000000000000" pitchFamily="2" charset="2"/>
              </a:rPr>
              <a:t> </a:t>
            </a:r>
            <a:r>
              <a:rPr lang="nl-NL" b="1" baseline="0" dirty="0" err="1" smtClean="0">
                <a:sym typeface="Wingdings" panose="05000000000000000000" pitchFamily="2" charset="2"/>
              </a:rPr>
              <a:t>with</a:t>
            </a:r>
            <a:r>
              <a:rPr lang="nl-NL" b="1" baseline="0" dirty="0" smtClean="0">
                <a:sym typeface="Wingdings" panose="05000000000000000000" pitchFamily="2" charset="2"/>
              </a:rPr>
              <a:t> is made. </a:t>
            </a:r>
            <a:endParaRPr lang="en-GB" b="1" dirty="0"/>
          </a:p>
        </p:txBody>
      </p:sp>
      <p:sp>
        <p:nvSpPr>
          <p:cNvPr id="4" name="Tijdelijke aanduiding voor dianummer 3"/>
          <p:cNvSpPr>
            <a:spLocks noGrp="1"/>
          </p:cNvSpPr>
          <p:nvPr>
            <p:ph type="sldNum" sz="quarter" idx="10"/>
          </p:nvPr>
        </p:nvSpPr>
        <p:spPr/>
        <p:txBody>
          <a:bodyPr/>
          <a:lstStyle/>
          <a:p>
            <a:fld id="{878FD5A9-69D6-4B27-BF4F-C865EA753700}" type="slidenum">
              <a:rPr lang="en-US" smtClean="0"/>
              <a:t>1</a:t>
            </a:fld>
            <a:endParaRPr lang="en-US"/>
          </a:p>
        </p:txBody>
      </p:sp>
    </p:spTree>
    <p:extLst>
      <p:ext uri="{BB962C8B-B14F-4D97-AF65-F5344CB8AC3E}">
        <p14:creationId xmlns:p14="http://schemas.microsoft.com/office/powerpoint/2010/main" val="45490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defTabSz="864931">
              <a:defRPr/>
            </a:pPr>
            <a:r>
              <a:rPr lang="en-US" sz="1100" dirty="0" smtClean="0"/>
              <a:t>This sentence is from the position paper we published as partnership</a:t>
            </a:r>
            <a:r>
              <a:rPr lang="en-US" sz="1100" baseline="0" dirty="0" smtClean="0"/>
              <a:t> in July 2017. It was a reaction on the fitness check of the EU ambient air quality directives. It includes r</a:t>
            </a:r>
            <a:r>
              <a:rPr lang="en-GB" sz="1100" baseline="0" dirty="0" err="1" smtClean="0"/>
              <a:t>ecommendations</a:t>
            </a:r>
            <a:r>
              <a:rPr lang="en-GB" sz="1100" baseline="0" dirty="0" smtClean="0"/>
              <a:t> to improve the implementation of air quality legislation and identify regulation gaps in the urban environment. One of our recommendations was not to focus on limit values but on health improvement. One way to focus more on health is Quantification of health effects of air pollution by health impact assessment. </a:t>
            </a:r>
            <a:endParaRPr lang="en-US" sz="1100" dirty="0"/>
          </a:p>
        </p:txBody>
      </p:sp>
      <p:sp>
        <p:nvSpPr>
          <p:cNvPr id="4" name="Slide Number Placeholder 3"/>
          <p:cNvSpPr>
            <a:spLocks noGrp="1"/>
          </p:cNvSpPr>
          <p:nvPr>
            <p:ph type="sldNum" sz="quarter" idx="10"/>
          </p:nvPr>
        </p:nvSpPr>
        <p:spPr/>
        <p:txBody>
          <a:bodyPr/>
          <a:lstStyle/>
          <a:p>
            <a:fld id="{5DEE22C2-4C74-4AD0-B9D1-5B54938DDB6B}" type="slidenum">
              <a:rPr lang="en-GB" smtClean="0"/>
              <a:t>2</a:t>
            </a:fld>
            <a:endParaRPr lang="en-GB"/>
          </a:p>
        </p:txBody>
      </p:sp>
    </p:spTree>
    <p:extLst>
      <p:ext uri="{BB962C8B-B14F-4D97-AF65-F5344CB8AC3E}">
        <p14:creationId xmlns:p14="http://schemas.microsoft.com/office/powerpoint/2010/main" val="1421593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defTabSz="864931">
              <a:defRPr/>
            </a:pPr>
            <a:r>
              <a:rPr lang="en-US" sz="1100" dirty="0" smtClean="0"/>
              <a:t>Here is an example</a:t>
            </a:r>
            <a:r>
              <a:rPr lang="en-US" sz="1100" baseline="0" dirty="0" smtClean="0"/>
              <a:t> of how health impact assessment adds value for the city of Utrecht. What does it mean for health if we decrease fine dust levels to the recommendations of WHO guidelines? Instead of expressing this in a decrease in fine dust, we can also express it in health gain. For example: </a:t>
            </a:r>
            <a:r>
              <a:rPr lang="en-GB" sz="1100" baseline="0" dirty="0" smtClean="0"/>
              <a:t>Quantification of health effects of air pollution , or: 300 fewer life years lost (PM2.5). </a:t>
            </a:r>
          </a:p>
          <a:p>
            <a:pPr defTabSz="864931">
              <a:defRPr/>
            </a:pPr>
            <a:endParaRPr lang="nl-NL" sz="1100" baseline="0" dirty="0" smtClean="0"/>
          </a:p>
          <a:p>
            <a:pPr defTabSz="864931">
              <a:defRPr/>
            </a:pPr>
            <a:r>
              <a:rPr lang="nl-NL" sz="1100" baseline="0" dirty="0" smtClean="0"/>
              <a:t>Using HIA </a:t>
            </a:r>
            <a:r>
              <a:rPr lang="nl-NL" sz="1100" baseline="0" dirty="0" err="1" smtClean="0"/>
              <a:t>can</a:t>
            </a:r>
            <a:r>
              <a:rPr lang="nl-NL" sz="1100" baseline="0" dirty="0" smtClean="0"/>
              <a:t> </a:t>
            </a:r>
            <a:r>
              <a:rPr lang="nl-NL" sz="1100" baseline="0" dirty="0" err="1" smtClean="0"/>
              <a:t>improve</a:t>
            </a:r>
            <a:r>
              <a:rPr lang="nl-NL" sz="1100" baseline="0" dirty="0" smtClean="0"/>
              <a:t> public awareness, </a:t>
            </a:r>
            <a:r>
              <a:rPr lang="nl-NL" sz="1100" baseline="0" dirty="0" err="1" smtClean="0"/>
              <a:t>and</a:t>
            </a:r>
            <a:r>
              <a:rPr lang="nl-NL" sz="1100" baseline="0" dirty="0" smtClean="0"/>
              <a:t> </a:t>
            </a:r>
            <a:r>
              <a:rPr lang="nl-NL" sz="1100" baseline="0" dirty="0" err="1" smtClean="0"/>
              <a:t>theirefore</a:t>
            </a:r>
            <a:r>
              <a:rPr lang="nl-NL" sz="1100" baseline="0" dirty="0" smtClean="0"/>
              <a:t> </a:t>
            </a:r>
            <a:r>
              <a:rPr lang="nl-NL" sz="1100" baseline="0" dirty="0" err="1" smtClean="0"/>
              <a:t>acceptance</a:t>
            </a:r>
            <a:r>
              <a:rPr lang="nl-NL" sz="1100" baseline="0" dirty="0" smtClean="0"/>
              <a:t> of inconvenient </a:t>
            </a:r>
            <a:r>
              <a:rPr lang="nl-NL" sz="1100" baseline="0" dirty="0" err="1" smtClean="0"/>
              <a:t>measures</a:t>
            </a:r>
            <a:r>
              <a:rPr lang="nl-NL" sz="1100" baseline="0" dirty="0" smtClean="0"/>
              <a:t> (</a:t>
            </a:r>
            <a:r>
              <a:rPr lang="nl-NL" sz="1100" baseline="0" dirty="0" err="1" smtClean="0"/>
              <a:t>such</a:t>
            </a:r>
            <a:r>
              <a:rPr lang="nl-NL" sz="1100" baseline="0" dirty="0" smtClean="0"/>
              <a:t> as a low </a:t>
            </a:r>
            <a:r>
              <a:rPr lang="nl-NL" sz="1100" baseline="0" dirty="0" err="1" smtClean="0"/>
              <a:t>emission</a:t>
            </a:r>
            <a:r>
              <a:rPr lang="nl-NL" sz="1100" baseline="0" dirty="0" smtClean="0"/>
              <a:t> zone). It </a:t>
            </a:r>
            <a:r>
              <a:rPr lang="nl-NL" sz="1100" baseline="0" dirty="0" err="1" smtClean="0"/>
              <a:t>can</a:t>
            </a:r>
            <a:r>
              <a:rPr lang="nl-NL" sz="1100" baseline="0" dirty="0" smtClean="0"/>
              <a:t> </a:t>
            </a:r>
            <a:r>
              <a:rPr lang="nl-NL" sz="1100" baseline="0" dirty="0" err="1" smtClean="0"/>
              <a:t>also</a:t>
            </a:r>
            <a:r>
              <a:rPr lang="nl-NL" sz="1100" baseline="0" dirty="0" smtClean="0"/>
              <a:t> </a:t>
            </a:r>
            <a:r>
              <a:rPr lang="nl-NL" sz="1100" baseline="0" dirty="0" err="1" smtClean="0"/>
              <a:t>used</a:t>
            </a:r>
            <a:r>
              <a:rPr lang="nl-NL" sz="1100" baseline="0" dirty="0" smtClean="0"/>
              <a:t> </a:t>
            </a:r>
            <a:r>
              <a:rPr lang="nl-NL" sz="1100" baseline="0" dirty="0" err="1" smtClean="0"/>
              <a:t>by</a:t>
            </a:r>
            <a:r>
              <a:rPr lang="nl-NL" sz="1100" baseline="0" dirty="0" smtClean="0"/>
              <a:t> </a:t>
            </a:r>
            <a:r>
              <a:rPr lang="nl-NL" sz="1100" baseline="0" dirty="0" err="1" smtClean="0"/>
              <a:t>comparing</a:t>
            </a:r>
            <a:r>
              <a:rPr lang="nl-NL" sz="1100" baseline="0" dirty="0" smtClean="0"/>
              <a:t> different </a:t>
            </a:r>
            <a:r>
              <a:rPr lang="nl-NL" sz="1100" baseline="0" dirty="0" err="1" smtClean="0"/>
              <a:t>situations</a:t>
            </a:r>
            <a:r>
              <a:rPr lang="nl-NL" sz="1100" baseline="0" dirty="0" smtClean="0"/>
              <a:t>.</a:t>
            </a:r>
            <a:endParaRPr lang="en-GB" sz="1100" baseline="0" dirty="0" smtClean="0"/>
          </a:p>
          <a:p>
            <a:pPr defTabSz="864931">
              <a:defRPr/>
            </a:pPr>
            <a:endParaRPr lang="en-US" sz="1100" dirty="0"/>
          </a:p>
        </p:txBody>
      </p:sp>
      <p:sp>
        <p:nvSpPr>
          <p:cNvPr id="4" name="Slide Number Placeholder 3"/>
          <p:cNvSpPr>
            <a:spLocks noGrp="1"/>
          </p:cNvSpPr>
          <p:nvPr>
            <p:ph type="sldNum" sz="quarter" idx="10"/>
          </p:nvPr>
        </p:nvSpPr>
        <p:spPr/>
        <p:txBody>
          <a:bodyPr/>
          <a:lstStyle/>
          <a:p>
            <a:fld id="{5DEE22C2-4C74-4AD0-B9D1-5B54938DDB6B}" type="slidenum">
              <a:rPr lang="en-GB" smtClean="0"/>
              <a:t>3</a:t>
            </a:fld>
            <a:endParaRPr lang="en-GB"/>
          </a:p>
        </p:txBody>
      </p:sp>
    </p:spTree>
    <p:extLst>
      <p:ext uri="{BB962C8B-B14F-4D97-AF65-F5344CB8AC3E}">
        <p14:creationId xmlns:p14="http://schemas.microsoft.com/office/powerpoint/2010/main" val="1421593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defTabSz="864931">
              <a:defRPr/>
            </a:pPr>
            <a:r>
              <a:rPr lang="en-US" sz="1100" dirty="0" smtClean="0"/>
              <a:t>The goal</a:t>
            </a:r>
            <a:r>
              <a:rPr lang="en-US" sz="1100" baseline="0" dirty="0" smtClean="0"/>
              <a:t> of was to find a feasible HIA tool which can be used by cities to quantify the effects of air pollution on citizens’ health. The first step was to review several existing tools. The two tools </a:t>
            </a:r>
          </a:p>
          <a:p>
            <a:pPr defTabSz="864931">
              <a:defRPr/>
            </a:pPr>
            <a:endParaRPr lang="en-US" sz="1100" baseline="0" dirty="0" smtClean="0"/>
          </a:p>
          <a:p>
            <a:pPr defTabSz="864931">
              <a:defRPr/>
            </a:pPr>
            <a:endParaRPr lang="en-US" sz="1100" baseline="0" dirty="0" smtClean="0"/>
          </a:p>
          <a:p>
            <a:pPr defTabSz="864931">
              <a:defRPr/>
            </a:pPr>
            <a:r>
              <a:rPr lang="nl-NL" sz="1100" baseline="0" dirty="0" smtClean="0"/>
              <a:t>We </a:t>
            </a:r>
            <a:r>
              <a:rPr lang="nl-NL" sz="1100" baseline="0" dirty="0" err="1" smtClean="0"/>
              <a:t>conducted</a:t>
            </a:r>
            <a:r>
              <a:rPr lang="nl-NL" sz="1100" baseline="0" dirty="0" smtClean="0"/>
              <a:t> </a:t>
            </a:r>
            <a:r>
              <a:rPr lang="nl-NL" sz="1100" baseline="0" dirty="0" err="1" smtClean="0"/>
              <a:t>two</a:t>
            </a:r>
            <a:r>
              <a:rPr lang="nl-NL" sz="1100" baseline="0" dirty="0" smtClean="0"/>
              <a:t> steps. Step 1: Review </a:t>
            </a:r>
            <a:r>
              <a:rPr lang="nl-NL" sz="1100" baseline="0" dirty="0" err="1" smtClean="0"/>
              <a:t>and</a:t>
            </a:r>
            <a:r>
              <a:rPr lang="nl-NL" sz="1100" baseline="0" dirty="0" smtClean="0"/>
              <a:t> select HIA tools </a:t>
            </a:r>
            <a:r>
              <a:rPr lang="nl-NL" sz="1100" baseline="0" dirty="0" err="1" smtClean="0"/>
              <a:t>with</a:t>
            </a:r>
            <a:r>
              <a:rPr lang="nl-NL" sz="1100" baseline="0" dirty="0" smtClean="0"/>
              <a:t> input </a:t>
            </a:r>
            <a:r>
              <a:rPr lang="nl-NL" sz="1100" baseline="0" dirty="0" err="1" smtClean="0"/>
              <a:t>from</a:t>
            </a:r>
            <a:r>
              <a:rPr lang="nl-NL" sz="1100" baseline="0" dirty="0" smtClean="0"/>
              <a:t> different </a:t>
            </a:r>
            <a:r>
              <a:rPr lang="nl-NL" sz="1100" baseline="0" dirty="0" err="1" smtClean="0"/>
              <a:t>local</a:t>
            </a:r>
            <a:r>
              <a:rPr lang="nl-NL" sz="1100" baseline="0" dirty="0" smtClean="0"/>
              <a:t> experts. </a:t>
            </a:r>
            <a:r>
              <a:rPr lang="nl-NL" sz="1100" baseline="0" dirty="0" err="1" smtClean="0"/>
              <a:t>Result</a:t>
            </a:r>
            <a:r>
              <a:rPr lang="nl-NL" sz="1100" baseline="0" dirty="0" smtClean="0"/>
              <a:t> GGD </a:t>
            </a:r>
            <a:r>
              <a:rPr lang="nl-NL" sz="1100" baseline="0" dirty="0" err="1" smtClean="0"/>
              <a:t>and</a:t>
            </a:r>
            <a:r>
              <a:rPr lang="nl-NL" sz="1100" baseline="0" dirty="0" smtClean="0"/>
              <a:t> WHO </a:t>
            </a:r>
            <a:r>
              <a:rPr lang="nl-NL" sz="1100" baseline="0" dirty="0" smtClean="0">
                <a:sym typeface="Wingdings" panose="05000000000000000000" pitchFamily="2" charset="2"/>
              </a:rPr>
              <a:t> best of </a:t>
            </a:r>
            <a:r>
              <a:rPr lang="nl-NL" sz="1100" baseline="0" dirty="0" err="1" smtClean="0">
                <a:sym typeface="Wingdings" panose="05000000000000000000" pitchFamily="2" charset="2"/>
              </a:rPr>
              <a:t>both</a:t>
            </a:r>
            <a:r>
              <a:rPr lang="nl-NL" sz="1100" baseline="0" dirty="0" smtClean="0">
                <a:sym typeface="Wingdings" panose="05000000000000000000" pitchFamily="2" charset="2"/>
              </a:rPr>
              <a:t> tools, = PAQ2018 tool</a:t>
            </a:r>
          </a:p>
          <a:p>
            <a:pPr defTabSz="864931">
              <a:defRPr/>
            </a:pPr>
            <a:r>
              <a:rPr lang="nl-NL" sz="1100" baseline="0" dirty="0" smtClean="0">
                <a:sym typeface="Wingdings" panose="05000000000000000000" pitchFamily="2" charset="2"/>
              </a:rPr>
              <a:t>Step 2: tool was </a:t>
            </a:r>
            <a:r>
              <a:rPr lang="nl-NL" sz="1100" baseline="0" dirty="0" err="1" smtClean="0">
                <a:sym typeface="Wingdings" panose="05000000000000000000" pitchFamily="2" charset="2"/>
              </a:rPr>
              <a:t>tested</a:t>
            </a:r>
            <a:r>
              <a:rPr lang="nl-NL" sz="1100" baseline="0" dirty="0" smtClean="0">
                <a:sym typeface="Wingdings" panose="05000000000000000000" pitchFamily="2" charset="2"/>
              </a:rPr>
              <a:t> </a:t>
            </a:r>
            <a:r>
              <a:rPr lang="nl-NL" sz="1100" baseline="0" dirty="0" err="1" smtClean="0">
                <a:sym typeface="Wingdings" panose="05000000000000000000" pitchFamily="2" charset="2"/>
              </a:rPr>
              <a:t>by</a:t>
            </a:r>
            <a:r>
              <a:rPr lang="nl-NL" sz="1100" baseline="0" dirty="0" smtClean="0">
                <a:sym typeface="Wingdings" panose="05000000000000000000" pitchFamily="2" charset="2"/>
              </a:rPr>
              <a:t> different </a:t>
            </a:r>
            <a:r>
              <a:rPr lang="nl-NL" sz="1100" baseline="0" dirty="0" err="1" smtClean="0">
                <a:sym typeface="Wingdings" panose="05000000000000000000" pitchFamily="2" charset="2"/>
              </a:rPr>
              <a:t>cities</a:t>
            </a:r>
            <a:r>
              <a:rPr lang="nl-NL" sz="1100" baseline="0" dirty="0" smtClean="0">
                <a:sym typeface="Wingdings" panose="05000000000000000000" pitchFamily="2" charset="2"/>
              </a:rPr>
              <a:t> </a:t>
            </a:r>
            <a:r>
              <a:rPr lang="nl-NL" sz="1100" baseline="0" dirty="0" err="1" smtClean="0">
                <a:sym typeface="Wingdings" panose="05000000000000000000" pitchFamily="2" charset="2"/>
              </a:rPr>
              <a:t>from</a:t>
            </a:r>
            <a:r>
              <a:rPr lang="nl-NL" sz="1100" baseline="0" dirty="0" smtClean="0">
                <a:sym typeface="Wingdings" panose="05000000000000000000" pitchFamily="2" charset="2"/>
              </a:rPr>
              <a:t> the partnership.</a:t>
            </a:r>
          </a:p>
          <a:p>
            <a:pPr defTabSz="864931">
              <a:defRPr/>
            </a:pPr>
            <a:r>
              <a:rPr lang="nl-NL" sz="1100" baseline="0" dirty="0" err="1" smtClean="0">
                <a:sym typeface="Wingdings" panose="05000000000000000000" pitchFamily="2" charset="2"/>
              </a:rPr>
              <a:t>During</a:t>
            </a:r>
            <a:r>
              <a:rPr lang="nl-NL" sz="1100" baseline="0" dirty="0" smtClean="0">
                <a:sym typeface="Wingdings" panose="05000000000000000000" pitchFamily="2" charset="2"/>
              </a:rPr>
              <a:t> </a:t>
            </a:r>
            <a:r>
              <a:rPr lang="nl-NL" sz="1100" baseline="0" dirty="0" err="1" smtClean="0">
                <a:sym typeface="Wingdings" panose="05000000000000000000" pitchFamily="2" charset="2"/>
              </a:rPr>
              <a:t>this</a:t>
            </a:r>
            <a:r>
              <a:rPr lang="nl-NL" sz="1100" baseline="0" dirty="0" smtClean="0">
                <a:sym typeface="Wingdings" panose="05000000000000000000" pitchFamily="2" charset="2"/>
              </a:rPr>
              <a:t> project we shared </a:t>
            </a:r>
            <a:r>
              <a:rPr lang="nl-NL" sz="1100" baseline="0" dirty="0" err="1" smtClean="0">
                <a:sym typeface="Wingdings" panose="05000000000000000000" pitchFamily="2" charset="2"/>
              </a:rPr>
              <a:t>knowledge</a:t>
            </a:r>
            <a:r>
              <a:rPr lang="nl-NL" sz="1100" baseline="0" dirty="0" smtClean="0">
                <a:sym typeface="Wingdings" panose="05000000000000000000" pitchFamily="2" charset="2"/>
              </a:rPr>
              <a:t> on </a:t>
            </a:r>
            <a:r>
              <a:rPr lang="nl-NL" sz="1100" baseline="0" dirty="0" err="1" smtClean="0">
                <a:sym typeface="Wingdings" panose="05000000000000000000" pitchFamily="2" charset="2"/>
              </a:rPr>
              <a:t>two</a:t>
            </a:r>
            <a:r>
              <a:rPr lang="nl-NL" sz="1100" baseline="0" dirty="0" smtClean="0">
                <a:sym typeface="Wingdings" panose="05000000000000000000" pitchFamily="2" charset="2"/>
              </a:rPr>
              <a:t> different levels </a:t>
            </a:r>
            <a:r>
              <a:rPr lang="nl-NL" sz="1100" baseline="0" dirty="0" err="1" smtClean="0">
                <a:sym typeface="Wingdings" panose="05000000000000000000" pitchFamily="2" charset="2"/>
              </a:rPr>
              <a:t>within</a:t>
            </a:r>
            <a:r>
              <a:rPr lang="nl-NL" sz="1100" baseline="0" dirty="0" smtClean="0">
                <a:sym typeface="Wingdings" panose="05000000000000000000" pitchFamily="2" charset="2"/>
              </a:rPr>
              <a:t> experts </a:t>
            </a:r>
            <a:r>
              <a:rPr lang="nl-NL" sz="1100" baseline="0" dirty="0" err="1" smtClean="0">
                <a:sym typeface="Wingdings" panose="05000000000000000000" pitchFamily="2" charset="2"/>
              </a:rPr>
              <a:t>and</a:t>
            </a:r>
            <a:r>
              <a:rPr lang="nl-NL" sz="1100" baseline="0" dirty="0" smtClean="0">
                <a:sym typeface="Wingdings" panose="05000000000000000000" pitchFamily="2" charset="2"/>
              </a:rPr>
              <a:t> </a:t>
            </a:r>
            <a:r>
              <a:rPr lang="nl-NL" sz="1100" baseline="0" dirty="0" err="1" smtClean="0">
                <a:sym typeface="Wingdings" panose="05000000000000000000" pitchFamily="2" charset="2"/>
              </a:rPr>
              <a:t>within</a:t>
            </a:r>
            <a:r>
              <a:rPr lang="nl-NL" sz="1100" baseline="0" dirty="0" smtClean="0">
                <a:sym typeface="Wingdings" panose="05000000000000000000" pitchFamily="2" charset="2"/>
              </a:rPr>
              <a:t> </a:t>
            </a:r>
            <a:r>
              <a:rPr lang="nl-NL" sz="1100" baseline="0" dirty="0" err="1" smtClean="0">
                <a:sym typeface="Wingdings" panose="05000000000000000000" pitchFamily="2" charset="2"/>
              </a:rPr>
              <a:t>cities</a:t>
            </a:r>
            <a:r>
              <a:rPr lang="nl-NL" sz="1100" baseline="0" dirty="0" smtClean="0">
                <a:sym typeface="Wingdings" panose="05000000000000000000" pitchFamily="2" charset="2"/>
              </a:rPr>
              <a:t>.</a:t>
            </a:r>
            <a:endParaRPr lang="en-US" sz="1100" dirty="0"/>
          </a:p>
        </p:txBody>
      </p:sp>
      <p:sp>
        <p:nvSpPr>
          <p:cNvPr id="4" name="Slide Number Placeholder 3"/>
          <p:cNvSpPr>
            <a:spLocks noGrp="1"/>
          </p:cNvSpPr>
          <p:nvPr>
            <p:ph type="sldNum" sz="quarter" idx="10"/>
          </p:nvPr>
        </p:nvSpPr>
        <p:spPr/>
        <p:txBody>
          <a:bodyPr/>
          <a:lstStyle/>
          <a:p>
            <a:fld id="{5DEE22C2-4C74-4AD0-B9D1-5B54938DDB6B}" type="slidenum">
              <a:rPr lang="en-GB" smtClean="0"/>
              <a:t>4</a:t>
            </a:fld>
            <a:endParaRPr lang="en-GB"/>
          </a:p>
        </p:txBody>
      </p:sp>
    </p:spTree>
    <p:extLst>
      <p:ext uri="{BB962C8B-B14F-4D97-AF65-F5344CB8AC3E}">
        <p14:creationId xmlns:p14="http://schemas.microsoft.com/office/powerpoint/2010/main" val="1421593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1100" dirty="0" smtClean="0"/>
              <a:t>Result</a:t>
            </a:r>
            <a:r>
              <a:rPr lang="en-US" sz="1100" baseline="0" dirty="0" smtClean="0"/>
              <a:t> PAQ 2018</a:t>
            </a:r>
            <a:endParaRPr lang="en-US" sz="1100" dirty="0" smtClean="0"/>
          </a:p>
          <a:p>
            <a:r>
              <a:rPr lang="en-US" sz="1100" dirty="0" smtClean="0"/>
              <a:t>For</a:t>
            </a:r>
            <a:r>
              <a:rPr lang="en-US" sz="1100" baseline="0" dirty="0" smtClean="0"/>
              <a:t> who is this tool?</a:t>
            </a:r>
          </a:p>
          <a:p>
            <a:r>
              <a:rPr lang="en-US" sz="1100" baseline="0" dirty="0" smtClean="0"/>
              <a:t>What do cities need to use this tool?</a:t>
            </a:r>
          </a:p>
          <a:p>
            <a:r>
              <a:rPr lang="en-US" sz="1100" baseline="0" dirty="0" smtClean="0"/>
              <a:t>Tool is an excel file, easy to use.</a:t>
            </a:r>
            <a:endParaRPr lang="en-US" sz="1100" dirty="0"/>
          </a:p>
        </p:txBody>
      </p:sp>
      <p:sp>
        <p:nvSpPr>
          <p:cNvPr id="4" name="Slide Number Placeholder 3"/>
          <p:cNvSpPr>
            <a:spLocks noGrp="1"/>
          </p:cNvSpPr>
          <p:nvPr>
            <p:ph type="sldNum" sz="quarter" idx="10"/>
          </p:nvPr>
        </p:nvSpPr>
        <p:spPr/>
        <p:txBody>
          <a:bodyPr/>
          <a:lstStyle/>
          <a:p>
            <a:fld id="{5DEE22C2-4C74-4AD0-B9D1-5B54938DDB6B}" type="slidenum">
              <a:rPr lang="en-GB" smtClean="0"/>
              <a:t>5</a:t>
            </a:fld>
            <a:endParaRPr lang="en-GB"/>
          </a:p>
        </p:txBody>
      </p:sp>
    </p:spTree>
    <p:extLst>
      <p:ext uri="{BB962C8B-B14F-4D97-AF65-F5344CB8AC3E}">
        <p14:creationId xmlns:p14="http://schemas.microsoft.com/office/powerpoint/2010/main" val="17199013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smtClean="0"/>
              <a:t>Example</a:t>
            </a:r>
            <a:r>
              <a:rPr lang="nl-NL" dirty="0" smtClean="0"/>
              <a:t> of </a:t>
            </a:r>
            <a:r>
              <a:rPr lang="nl-NL" dirty="0" err="1" smtClean="0"/>
              <a:t>result</a:t>
            </a:r>
            <a:r>
              <a:rPr lang="nl-NL" dirty="0" smtClean="0"/>
              <a:t> tool:</a:t>
            </a:r>
          </a:p>
          <a:p>
            <a:r>
              <a:rPr lang="nl-NL" dirty="0" smtClean="0"/>
              <a:t>Question:</a:t>
            </a:r>
            <a:r>
              <a:rPr lang="nl-NL" baseline="0" dirty="0" smtClean="0"/>
              <a:t> </a:t>
            </a:r>
            <a:r>
              <a:rPr lang="nl-NL" baseline="0" dirty="0" err="1" smtClean="0"/>
              <a:t>Modelpredictions</a:t>
            </a:r>
            <a:r>
              <a:rPr lang="nl-NL" baseline="0" dirty="0" smtClean="0"/>
              <a:t> show cleaner air in Utrecht in 2030 </a:t>
            </a:r>
            <a:r>
              <a:rPr lang="nl-NL" baseline="0" dirty="0" err="1" smtClean="0"/>
              <a:t>due</a:t>
            </a:r>
            <a:r>
              <a:rPr lang="nl-NL" baseline="0" dirty="0" smtClean="0"/>
              <a:t> </a:t>
            </a:r>
            <a:r>
              <a:rPr lang="nl-NL" baseline="0" dirty="0" err="1" smtClean="0"/>
              <a:t>to</a:t>
            </a:r>
            <a:r>
              <a:rPr lang="nl-NL" baseline="0" dirty="0" smtClean="0"/>
              <a:t> cleaner </a:t>
            </a:r>
            <a:r>
              <a:rPr lang="nl-NL" baseline="0" dirty="0" err="1" smtClean="0"/>
              <a:t>vehicles</a:t>
            </a:r>
            <a:r>
              <a:rPr lang="nl-NL" baseline="0" dirty="0" smtClean="0"/>
              <a:t>. </a:t>
            </a:r>
            <a:r>
              <a:rPr lang="nl-NL" baseline="0" dirty="0" err="1" smtClean="0"/>
              <a:t>What</a:t>
            </a:r>
            <a:r>
              <a:rPr lang="nl-NL" baseline="0" dirty="0" smtClean="0"/>
              <a:t> is the health benefit of cleaner air in Utrecht </a:t>
            </a:r>
            <a:r>
              <a:rPr lang="nl-NL" baseline="0" dirty="0" err="1" smtClean="0"/>
              <a:t>city</a:t>
            </a:r>
            <a:r>
              <a:rPr lang="nl-NL" baseline="0" dirty="0" smtClean="0"/>
              <a:t> in 2030?</a:t>
            </a:r>
            <a:endParaRPr lang="en-GB" dirty="0"/>
          </a:p>
        </p:txBody>
      </p:sp>
      <p:sp>
        <p:nvSpPr>
          <p:cNvPr id="4" name="Tijdelijke aanduiding voor dianummer 3"/>
          <p:cNvSpPr>
            <a:spLocks noGrp="1"/>
          </p:cNvSpPr>
          <p:nvPr>
            <p:ph type="sldNum" sz="quarter" idx="10"/>
          </p:nvPr>
        </p:nvSpPr>
        <p:spPr/>
        <p:txBody>
          <a:bodyPr/>
          <a:lstStyle/>
          <a:p>
            <a:fld id="{878FD5A9-69D6-4B27-BF4F-C865EA753700}" type="slidenum">
              <a:rPr lang="en-US" smtClean="0"/>
              <a:t>6</a:t>
            </a:fld>
            <a:endParaRPr lang="en-US"/>
          </a:p>
        </p:txBody>
      </p:sp>
    </p:spTree>
    <p:extLst>
      <p:ext uri="{BB962C8B-B14F-4D97-AF65-F5344CB8AC3E}">
        <p14:creationId xmlns:p14="http://schemas.microsoft.com/office/powerpoint/2010/main" val="1827775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smtClean="0"/>
              <a:t>Questions</a:t>
            </a:r>
            <a:r>
              <a:rPr lang="nl-NL" smtClean="0"/>
              <a:t>?</a:t>
            </a:r>
            <a:endParaRPr lang="en-GB"/>
          </a:p>
        </p:txBody>
      </p:sp>
      <p:sp>
        <p:nvSpPr>
          <p:cNvPr id="4" name="Tijdelijke aanduiding voor dianummer 3"/>
          <p:cNvSpPr>
            <a:spLocks noGrp="1"/>
          </p:cNvSpPr>
          <p:nvPr>
            <p:ph type="sldNum" sz="quarter" idx="10"/>
          </p:nvPr>
        </p:nvSpPr>
        <p:spPr/>
        <p:txBody>
          <a:bodyPr/>
          <a:lstStyle/>
          <a:p>
            <a:fld id="{878FD5A9-69D6-4B27-BF4F-C865EA753700}" type="slidenum">
              <a:rPr lang="en-US" smtClean="0"/>
              <a:t>7</a:t>
            </a:fld>
            <a:endParaRPr lang="en-US"/>
          </a:p>
        </p:txBody>
      </p:sp>
    </p:spTree>
    <p:extLst>
      <p:ext uri="{BB962C8B-B14F-4D97-AF65-F5344CB8AC3E}">
        <p14:creationId xmlns:p14="http://schemas.microsoft.com/office/powerpoint/2010/main" val="29998492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180862"/>
            <a:ext cx="8229600" cy="1143000"/>
          </a:xfrm>
        </p:spPr>
        <p:txBody>
          <a:bodyPr/>
          <a:lstStyle>
            <a:lvl1pPr>
              <a:defRPr>
                <a:solidFill>
                  <a:schemeClr val="bg1"/>
                </a:solidFill>
              </a:defRPr>
            </a:lvl1pPr>
          </a:lstStyle>
          <a:p>
            <a:r>
              <a:rPr lang="en-US" smtClean="0"/>
              <a:t>Click to edit Master title style</a:t>
            </a:r>
            <a:endParaRPr lang="nl-NL"/>
          </a:p>
        </p:txBody>
      </p:sp>
      <p:sp>
        <p:nvSpPr>
          <p:cNvPr id="5" name="Subtitle 2"/>
          <p:cNvSpPr>
            <a:spLocks noGrp="1"/>
          </p:cNvSpPr>
          <p:nvPr>
            <p:ph type="subTitle" idx="1"/>
          </p:nvPr>
        </p:nvSpPr>
        <p:spPr>
          <a:xfrm>
            <a:off x="2159733" y="3886200"/>
            <a:ext cx="4824536" cy="1752601"/>
          </a:xfrm>
          <a:solidFill>
            <a:schemeClr val="bg1"/>
          </a:solidFill>
        </p:spPr>
        <p:txBody>
          <a:bodyPr>
            <a:normAutofit/>
          </a:bodyPr>
          <a:lstStyle>
            <a:lvl1pPr marL="0" indent="0" algn="ctr">
              <a:buNone/>
              <a:defRPr sz="2000">
                <a:solidFill>
                  <a:srgbClr val="1C7DC3"/>
                </a:solidFill>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4"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4" indent="0" algn="ctr">
              <a:buNone/>
              <a:defRPr>
                <a:solidFill>
                  <a:schemeClr val="tx1">
                    <a:tint val="75000"/>
                  </a:schemeClr>
                </a:solidFill>
              </a:defRPr>
            </a:lvl9pPr>
          </a:lstStyle>
          <a:p>
            <a:r>
              <a:rPr lang="en-US" smtClean="0"/>
              <a:t>Click to edit Master subtitle style</a:t>
            </a:r>
            <a:endParaRPr lang="nl-NL" dirty="0"/>
          </a:p>
        </p:txBody>
      </p:sp>
      <p:pic>
        <p:nvPicPr>
          <p:cNvPr id="8" name="Picture 2" descr="F:\PROPOSALS &amp; CONTRACTS\Contract\Research Contract\BR32036 Urban Agenda\FWC management\Communication\2. Visuals\2. Partnerships\AirQuality\UA air-quality (without citylin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882060" y="4723526"/>
            <a:ext cx="1379880" cy="580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915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Custom Layout">
    <p:bg>
      <p:bgRef idx="1001">
        <a:schemeClr val="bg1"/>
      </p:bgRef>
    </p:bg>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539552" y="1411819"/>
            <a:ext cx="3744912" cy="4129615"/>
          </a:xfrm>
        </p:spPr>
        <p:txBody>
          <a:bodyPr/>
          <a:lstStyle>
            <a:lvl1pPr marL="0" indent="0" algn="ctr">
              <a:buNone/>
              <a:defRPr>
                <a:solidFill>
                  <a:srgbClr val="1C7DC3"/>
                </a:solidFill>
              </a:defRPr>
            </a:lvl1pPr>
            <a:lvl2pPr marL="457148" indent="0" algn="ctr">
              <a:buNone/>
              <a:defRPr>
                <a:solidFill>
                  <a:srgbClr val="1C7DC3"/>
                </a:solidFill>
              </a:defRPr>
            </a:lvl2pPr>
            <a:lvl3pPr marL="914296" indent="0" algn="ctr">
              <a:buNone/>
              <a:defRPr>
                <a:solidFill>
                  <a:srgbClr val="1C7DC3"/>
                </a:solidFill>
              </a:defRPr>
            </a:lvl3pPr>
            <a:lvl4pPr marL="1371444" indent="0" algn="ctr">
              <a:buNone/>
              <a:defRPr>
                <a:solidFill>
                  <a:srgbClr val="1C7DC3"/>
                </a:solidFill>
              </a:defRPr>
            </a:lvl4pPr>
            <a:lvl5pPr marL="1828592" indent="0" algn="ctr">
              <a:buNone/>
              <a:defRPr>
                <a:solidFill>
                  <a:srgbClr val="1C7DC3"/>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Placeholder 6"/>
          <p:cNvSpPr>
            <a:spLocks noGrp="1"/>
          </p:cNvSpPr>
          <p:nvPr>
            <p:ph type="body" sz="quarter" idx="12"/>
          </p:nvPr>
        </p:nvSpPr>
        <p:spPr>
          <a:xfrm>
            <a:off x="4860728" y="1411818"/>
            <a:ext cx="3816350" cy="4224867"/>
          </a:xfrm>
        </p:spPr>
        <p:txBody>
          <a:bodyPr/>
          <a:lstStyle>
            <a:lvl1pPr marL="0" indent="0" algn="ctr">
              <a:buNone/>
              <a:defRPr>
                <a:solidFill>
                  <a:srgbClr val="1C7DC3"/>
                </a:solidFill>
              </a:defRPr>
            </a:lvl1pPr>
            <a:lvl2pPr marL="457148" indent="0" algn="ctr">
              <a:buNone/>
              <a:defRPr>
                <a:solidFill>
                  <a:srgbClr val="1C7DC3"/>
                </a:solidFill>
              </a:defRPr>
            </a:lvl2pPr>
            <a:lvl3pPr marL="914296" indent="0" algn="ctr">
              <a:buNone/>
              <a:defRPr>
                <a:solidFill>
                  <a:srgbClr val="1C7DC3"/>
                </a:solidFill>
              </a:defRPr>
            </a:lvl3pPr>
            <a:lvl4pPr marL="1371444" indent="0" algn="ctr">
              <a:buNone/>
              <a:defRPr>
                <a:solidFill>
                  <a:srgbClr val="1C7DC3"/>
                </a:solidFill>
              </a:defRPr>
            </a:lvl4pPr>
            <a:lvl5pPr marL="1828592" indent="0" algn="ctr">
              <a:buNone/>
              <a:defRPr>
                <a:solidFill>
                  <a:srgbClr val="1C7DC3"/>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4" name="Picture 2" descr="F:\PROPOSALS &amp; CONTRACTS\Contract\Research Contract\BR32036 Urban Agenda\FWC management\Communication\2. Visuals\2. Partnerships\AirQuality\UA air-quality (without citylin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707517" y="64768"/>
            <a:ext cx="1379880" cy="580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9949411"/>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339525" y="1677182"/>
            <a:ext cx="4464967" cy="3503645"/>
          </a:xfrm>
        </p:spPr>
        <p:txBody>
          <a:bodyPr anchor="ctr"/>
          <a:lstStyle>
            <a:lvl1pPr marL="0" indent="0" algn="ctr">
              <a:buNone/>
              <a:defRPr/>
            </a:lvl1pPr>
            <a:lvl2pPr marL="457148" indent="0" algn="ctr">
              <a:buNone/>
              <a:defRPr/>
            </a:lvl2pPr>
            <a:lvl3pPr marL="914296" indent="0" algn="ctr">
              <a:buNone/>
              <a:defRPr/>
            </a:lvl3pPr>
            <a:lvl4pPr marL="1371444" indent="0" algn="ctr">
              <a:buNone/>
              <a:defRPr/>
            </a:lvl4pPr>
            <a:lvl5pPr marL="1828592" indent="0" algn="ctr">
              <a:buNone/>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Tree>
    <p:extLst>
      <p:ext uri="{BB962C8B-B14F-4D97-AF65-F5344CB8AC3E}">
        <p14:creationId xmlns:p14="http://schemas.microsoft.com/office/powerpoint/2010/main" val="981113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rgbClr val="8CC96C"/>
        </a:solidFill>
        <a:effectLst/>
      </p:bgPr>
    </p:bg>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95288" y="1123953"/>
            <a:ext cx="4248150" cy="499321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Placeholder 6"/>
          <p:cNvSpPr>
            <a:spLocks noGrp="1"/>
          </p:cNvSpPr>
          <p:nvPr>
            <p:ph type="body" sz="quarter" idx="12"/>
          </p:nvPr>
        </p:nvSpPr>
        <p:spPr>
          <a:xfrm>
            <a:off x="4932370" y="1123953"/>
            <a:ext cx="3887787" cy="499321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279026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_Custom Layout">
    <p:bg>
      <p:bgPr>
        <a:solidFill>
          <a:srgbClr val="F1592A"/>
        </a:solidFill>
        <a:effectLst/>
      </p:bgPr>
    </p:bg>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539552" y="1411819"/>
            <a:ext cx="3744912" cy="4129615"/>
          </a:xfrm>
        </p:spPr>
        <p:txBody>
          <a:bodyPr/>
          <a:lstStyle>
            <a:lvl1pPr marL="0" indent="0" algn="ctr">
              <a:buNone/>
              <a:defRPr/>
            </a:lvl1pPr>
            <a:lvl2pPr marL="457148" indent="0" algn="ctr">
              <a:buNone/>
              <a:defRPr/>
            </a:lvl2pPr>
            <a:lvl3pPr marL="914296" indent="0" algn="ctr">
              <a:buNone/>
              <a:defRPr/>
            </a:lvl3pPr>
            <a:lvl4pPr marL="1371444" indent="0" algn="ctr">
              <a:buNone/>
              <a:defRPr/>
            </a:lvl4pPr>
            <a:lvl5pPr marL="1828592" indent="0" algn="ctr">
              <a:buNone/>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Placeholder 6"/>
          <p:cNvSpPr>
            <a:spLocks noGrp="1"/>
          </p:cNvSpPr>
          <p:nvPr>
            <p:ph type="body" sz="quarter" idx="12"/>
          </p:nvPr>
        </p:nvSpPr>
        <p:spPr>
          <a:xfrm>
            <a:off x="4860728" y="1411818"/>
            <a:ext cx="3816350" cy="4224867"/>
          </a:xfrm>
        </p:spPr>
        <p:txBody>
          <a:bodyPr/>
          <a:lstStyle>
            <a:lvl1pPr marL="0" indent="0" algn="ctr">
              <a:buNone/>
              <a:defRPr/>
            </a:lvl1pPr>
            <a:lvl2pPr marL="457148" indent="0" algn="ctr">
              <a:buNone/>
              <a:defRPr/>
            </a:lvl2pPr>
            <a:lvl3pPr marL="914296" indent="0" algn="ctr">
              <a:buNone/>
              <a:defRPr/>
            </a:lvl3pPr>
            <a:lvl4pPr marL="1371444" indent="0" algn="ctr">
              <a:buNone/>
              <a:defRPr/>
            </a:lvl4pPr>
            <a:lvl5pPr marL="1828592" indent="0" algn="ctr">
              <a:buNone/>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13864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124200" y="6356354"/>
            <a:ext cx="2895600" cy="365125"/>
          </a:xfrm>
          <a:prstGeom prst="rect">
            <a:avLst/>
          </a:prstGeom>
        </p:spPr>
        <p:txBody>
          <a:bodyPr lIns="91430" tIns="45715" rIns="91430" bIns="45715"/>
          <a:lstStyle/>
          <a:p>
            <a:pPr defTabSz="914296"/>
            <a:endParaRPr lang="nl-NL">
              <a:solidFill>
                <a:prstClr val="black"/>
              </a:solidFill>
            </a:endParaRPr>
          </a:p>
        </p:txBody>
      </p:sp>
      <p:sp>
        <p:nvSpPr>
          <p:cNvPr id="6" name="Slide Number Placeholder 5"/>
          <p:cNvSpPr>
            <a:spLocks noGrp="1"/>
          </p:cNvSpPr>
          <p:nvPr>
            <p:ph type="sldNum" sz="quarter" idx="12"/>
          </p:nvPr>
        </p:nvSpPr>
        <p:spPr/>
        <p:txBody>
          <a:bodyPr/>
          <a:lstStyle/>
          <a:p>
            <a:fld id="{4C0CA2B0-85BC-4059-9C86-5B487B8CFF5F}" type="slidenum">
              <a:rPr lang="nl-NL" smtClean="0">
                <a:solidFill>
                  <a:prstClr val="black">
                    <a:tint val="75000"/>
                  </a:prstClr>
                </a:solidFill>
              </a:rPr>
              <a:pPr/>
              <a:t>‹#›</a:t>
            </a:fld>
            <a:endParaRPr lang="nl-NL">
              <a:solidFill>
                <a:prstClr val="black">
                  <a:tint val="75000"/>
                </a:prstClr>
              </a:solidFill>
            </a:endParaRPr>
          </a:p>
        </p:txBody>
      </p:sp>
      <p:sp>
        <p:nvSpPr>
          <p:cNvPr id="8" name="Shape 9"/>
          <p:cNvSpPr/>
          <p:nvPr userDrawn="1"/>
        </p:nvSpPr>
        <p:spPr>
          <a:xfrm flipH="1">
            <a:off x="1620000" y="4923"/>
            <a:ext cx="7524000" cy="6853080"/>
          </a:xfrm>
          <a:custGeom>
            <a:avLst/>
            <a:gdLst/>
            <a:ahLst/>
            <a:cxnLst/>
            <a:rect l="0" t="0" r="0" b="0"/>
            <a:pathLst>
              <a:path w="211075" h="206683" extrusionOk="0">
                <a:moveTo>
                  <a:pt x="387" y="0"/>
                </a:moveTo>
                <a:lnTo>
                  <a:pt x="0" y="206683"/>
                </a:lnTo>
                <a:lnTo>
                  <a:pt x="211075" y="206545"/>
                </a:lnTo>
                <a:lnTo>
                  <a:pt x="155812" y="301"/>
                </a:lnTo>
                <a:close/>
              </a:path>
            </a:pathLst>
          </a:custGeom>
          <a:solidFill>
            <a:srgbClr val="000000">
              <a:alpha val="7310"/>
            </a:srgbClr>
          </a:solidFill>
          <a:ln>
            <a:noFill/>
          </a:ln>
        </p:spPr>
      </p:sp>
      <p:sp>
        <p:nvSpPr>
          <p:cNvPr id="7" name="Shape 10"/>
          <p:cNvSpPr/>
          <p:nvPr userDrawn="1"/>
        </p:nvSpPr>
        <p:spPr>
          <a:xfrm flipH="1">
            <a:off x="1979712" y="-4964"/>
            <a:ext cx="7164288" cy="6862963"/>
          </a:xfrm>
          <a:custGeom>
            <a:avLst/>
            <a:gdLst/>
            <a:ahLst/>
            <a:cxnLst/>
            <a:rect l="0" t="0" r="0" b="0"/>
            <a:pathLst>
              <a:path w="211075" h="206683" extrusionOk="0">
                <a:moveTo>
                  <a:pt x="387" y="0"/>
                </a:moveTo>
                <a:lnTo>
                  <a:pt x="0" y="206683"/>
                </a:lnTo>
                <a:lnTo>
                  <a:pt x="211075" y="206545"/>
                </a:lnTo>
                <a:lnTo>
                  <a:pt x="155812" y="301"/>
                </a:lnTo>
                <a:close/>
              </a:path>
            </a:pathLst>
          </a:custGeom>
          <a:solidFill>
            <a:srgbClr val="FFFFFF"/>
          </a:solidFill>
          <a:ln>
            <a:noFill/>
          </a:ln>
        </p:spPr>
      </p:sp>
      <p:sp>
        <p:nvSpPr>
          <p:cNvPr id="2" name="Title 1"/>
          <p:cNvSpPr>
            <a:spLocks noGrp="1"/>
          </p:cNvSpPr>
          <p:nvPr>
            <p:ph type="ctrTitle"/>
          </p:nvPr>
        </p:nvSpPr>
        <p:spPr>
          <a:xfrm>
            <a:off x="3132608" y="2608927"/>
            <a:ext cx="5831880" cy="1470026"/>
          </a:xfrm>
        </p:spPr>
        <p:txBody>
          <a:bodyPr/>
          <a:lstStyle>
            <a:lvl1pPr algn="r">
              <a:defRPr>
                <a:solidFill>
                  <a:srgbClr val="F1592A"/>
                </a:solidFill>
              </a:defRPr>
            </a:lvl1pPr>
          </a:lstStyle>
          <a:p>
            <a:r>
              <a:rPr lang="en-US" smtClean="0"/>
              <a:t>Click to edit Master title style</a:t>
            </a:r>
            <a:endParaRPr lang="nl-NL" dirty="0"/>
          </a:p>
        </p:txBody>
      </p:sp>
      <p:sp>
        <p:nvSpPr>
          <p:cNvPr id="3" name="Subtitle 2"/>
          <p:cNvSpPr>
            <a:spLocks noGrp="1"/>
          </p:cNvSpPr>
          <p:nvPr>
            <p:ph type="subTitle" idx="1"/>
          </p:nvPr>
        </p:nvSpPr>
        <p:spPr>
          <a:xfrm>
            <a:off x="4139953" y="4364697"/>
            <a:ext cx="4824536" cy="1752601"/>
          </a:xfrm>
        </p:spPr>
        <p:txBody>
          <a:bodyPr>
            <a:normAutofit/>
          </a:bodyPr>
          <a:lstStyle>
            <a:lvl1pPr marL="0" indent="0" algn="r">
              <a:buNone/>
              <a:defRPr sz="2000">
                <a:solidFill>
                  <a:srgbClr val="8CC96C"/>
                </a:solidFill>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4"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4" indent="0" algn="ctr">
              <a:buNone/>
              <a:defRPr>
                <a:solidFill>
                  <a:schemeClr val="tx1">
                    <a:tint val="75000"/>
                  </a:schemeClr>
                </a:solidFill>
              </a:defRPr>
            </a:lvl9pPr>
          </a:lstStyle>
          <a:p>
            <a:r>
              <a:rPr lang="en-US" smtClean="0"/>
              <a:t>Click to edit Master subtitle style</a:t>
            </a:r>
            <a:endParaRPr lang="nl-NL" dirty="0"/>
          </a:p>
        </p:txBody>
      </p:sp>
      <p:pic>
        <p:nvPicPr>
          <p:cNvPr id="10" name="Picture 2" descr="F:\PROPOSALS &amp; CONTRACTS\Contract\Research Contract\BR32036 Urban Agenda\FWC management\Communication\2. Visuals\2. Partnerships\AirQuality\UA air-quality (without citylin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707517" y="64768"/>
            <a:ext cx="1379880" cy="580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9915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C0CA2B0-85BC-4059-9C86-5B487B8CFF5F}" type="slidenum">
              <a:rPr lang="nl-NL" smtClean="0">
                <a:solidFill>
                  <a:prstClr val="black">
                    <a:tint val="75000"/>
                  </a:prstClr>
                </a:solidFill>
              </a:rPr>
              <a:pPr/>
              <a:t>‹#›</a:t>
            </a:fld>
            <a:endParaRPr lang="nl-NL">
              <a:solidFill>
                <a:prstClr val="black">
                  <a:tint val="75000"/>
                </a:prstClr>
              </a:solidFill>
            </a:endParaRPr>
          </a:p>
        </p:txBody>
      </p:sp>
      <p:sp>
        <p:nvSpPr>
          <p:cNvPr id="16" name="Shape 9"/>
          <p:cNvSpPr/>
          <p:nvPr userDrawn="1"/>
        </p:nvSpPr>
        <p:spPr>
          <a:xfrm flipH="1">
            <a:off x="-7200" y="4923"/>
            <a:ext cx="9151200" cy="6853080"/>
          </a:xfrm>
          <a:custGeom>
            <a:avLst/>
            <a:gdLst/>
            <a:ahLst/>
            <a:cxnLst/>
            <a:rect l="0" t="0" r="0" b="0"/>
            <a:pathLst>
              <a:path w="211075" h="206683" extrusionOk="0">
                <a:moveTo>
                  <a:pt x="387" y="0"/>
                </a:moveTo>
                <a:lnTo>
                  <a:pt x="0" y="206683"/>
                </a:lnTo>
                <a:lnTo>
                  <a:pt x="211075" y="206545"/>
                </a:lnTo>
                <a:lnTo>
                  <a:pt x="155812" y="301"/>
                </a:lnTo>
                <a:close/>
              </a:path>
            </a:pathLst>
          </a:custGeom>
          <a:solidFill>
            <a:srgbClr val="000000">
              <a:alpha val="7310"/>
            </a:srgbClr>
          </a:solidFill>
          <a:ln>
            <a:noFill/>
          </a:ln>
        </p:spPr>
      </p:sp>
      <p:sp>
        <p:nvSpPr>
          <p:cNvPr id="17" name="Shape 10"/>
          <p:cNvSpPr/>
          <p:nvPr userDrawn="1"/>
        </p:nvSpPr>
        <p:spPr>
          <a:xfrm flipH="1">
            <a:off x="353422" y="-4964"/>
            <a:ext cx="8790585" cy="6862963"/>
          </a:xfrm>
          <a:custGeom>
            <a:avLst/>
            <a:gdLst/>
            <a:ahLst/>
            <a:cxnLst/>
            <a:rect l="0" t="0" r="0" b="0"/>
            <a:pathLst>
              <a:path w="211075" h="206683" extrusionOk="0">
                <a:moveTo>
                  <a:pt x="387" y="0"/>
                </a:moveTo>
                <a:lnTo>
                  <a:pt x="0" y="206683"/>
                </a:lnTo>
                <a:lnTo>
                  <a:pt x="211075" y="206545"/>
                </a:lnTo>
                <a:lnTo>
                  <a:pt x="155812" y="301"/>
                </a:lnTo>
                <a:close/>
              </a:path>
            </a:pathLst>
          </a:custGeom>
          <a:solidFill>
            <a:srgbClr val="FFFFFF"/>
          </a:solidFill>
          <a:ln>
            <a:noFill/>
          </a:ln>
        </p:spPr>
      </p:sp>
      <p:sp>
        <p:nvSpPr>
          <p:cNvPr id="2" name="Title 1"/>
          <p:cNvSpPr>
            <a:spLocks noGrp="1"/>
          </p:cNvSpPr>
          <p:nvPr>
            <p:ph type="ctrTitle"/>
          </p:nvPr>
        </p:nvSpPr>
        <p:spPr>
          <a:xfrm>
            <a:off x="468313" y="885463"/>
            <a:ext cx="8496300" cy="911357"/>
          </a:xfrm>
        </p:spPr>
        <p:txBody>
          <a:bodyPr/>
          <a:lstStyle>
            <a:lvl1pPr algn="r">
              <a:defRPr>
                <a:solidFill>
                  <a:srgbClr val="F1592A"/>
                </a:solidFill>
              </a:defRPr>
            </a:lvl1pPr>
          </a:lstStyle>
          <a:p>
            <a:r>
              <a:rPr lang="en-US" smtClean="0"/>
              <a:t>Click to edit Master title style</a:t>
            </a:r>
            <a:endParaRPr lang="nl-NL" dirty="0"/>
          </a:p>
        </p:txBody>
      </p:sp>
      <p:sp>
        <p:nvSpPr>
          <p:cNvPr id="9" name="Content Placeholder 8"/>
          <p:cNvSpPr>
            <a:spLocks noGrp="1"/>
          </p:cNvSpPr>
          <p:nvPr>
            <p:ph sz="quarter" idx="15"/>
          </p:nvPr>
        </p:nvSpPr>
        <p:spPr>
          <a:xfrm>
            <a:off x="1907705" y="2133602"/>
            <a:ext cx="7056908" cy="2590800"/>
          </a:xfrm>
        </p:spPr>
        <p:txBody>
          <a:bodyPr/>
          <a:lstStyle>
            <a:lvl1pPr marL="0" indent="0">
              <a:buNone/>
              <a:defRPr>
                <a:solidFill>
                  <a:srgbClr val="1C7DC3"/>
                </a:solidFill>
              </a:defRPr>
            </a:lvl1pPr>
            <a:lvl2pPr marL="457148" indent="0">
              <a:buNone/>
              <a:defRPr>
                <a:solidFill>
                  <a:srgbClr val="1C7DC3"/>
                </a:solidFill>
              </a:defRPr>
            </a:lvl2pPr>
            <a:lvl3pPr marL="914296" indent="0">
              <a:buNone/>
              <a:defRPr>
                <a:solidFill>
                  <a:srgbClr val="1C7DC3"/>
                </a:solidFill>
              </a:defRPr>
            </a:lvl3pPr>
            <a:lvl4pPr marL="1371444" indent="0">
              <a:buNone/>
              <a:defRPr>
                <a:solidFill>
                  <a:srgbClr val="1C7DC3"/>
                </a:solidFill>
              </a:defRPr>
            </a:lvl4pPr>
            <a:lvl5pPr marL="1828592" indent="0">
              <a:buNone/>
              <a:defRPr>
                <a:solidFill>
                  <a:srgbClr val="1C7DC3"/>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2" descr="F:\PROPOSALS &amp; CONTRACTS\Contract\Research Contract\BR32036 Urban Agenda\FWC management\Communication\2. Visuals\2. Partnerships\AirQuality\UA air-quality (without citylin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707517" y="64768"/>
            <a:ext cx="1379880" cy="580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6225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3" name="Shape 9"/>
          <p:cNvSpPr/>
          <p:nvPr userDrawn="1"/>
        </p:nvSpPr>
        <p:spPr>
          <a:xfrm flipH="1">
            <a:off x="-1357200" y="4923"/>
            <a:ext cx="10501200" cy="6853080"/>
          </a:xfrm>
          <a:custGeom>
            <a:avLst/>
            <a:gdLst/>
            <a:ahLst/>
            <a:cxnLst/>
            <a:rect l="0" t="0" r="0" b="0"/>
            <a:pathLst>
              <a:path w="211075" h="206683" extrusionOk="0">
                <a:moveTo>
                  <a:pt x="387" y="0"/>
                </a:moveTo>
                <a:lnTo>
                  <a:pt x="0" y="206683"/>
                </a:lnTo>
                <a:lnTo>
                  <a:pt x="211075" y="206545"/>
                </a:lnTo>
                <a:lnTo>
                  <a:pt x="155812" y="301"/>
                </a:lnTo>
                <a:close/>
              </a:path>
            </a:pathLst>
          </a:custGeom>
          <a:solidFill>
            <a:srgbClr val="000000">
              <a:alpha val="7310"/>
            </a:srgbClr>
          </a:solidFill>
          <a:ln>
            <a:noFill/>
          </a:ln>
        </p:spPr>
      </p:sp>
      <p:sp>
        <p:nvSpPr>
          <p:cNvPr id="14" name="Shape 10"/>
          <p:cNvSpPr/>
          <p:nvPr userDrawn="1"/>
        </p:nvSpPr>
        <p:spPr>
          <a:xfrm flipH="1">
            <a:off x="-996960" y="-4964"/>
            <a:ext cx="10140959" cy="6862963"/>
          </a:xfrm>
          <a:custGeom>
            <a:avLst/>
            <a:gdLst/>
            <a:ahLst/>
            <a:cxnLst/>
            <a:rect l="0" t="0" r="0" b="0"/>
            <a:pathLst>
              <a:path w="211075" h="206683" extrusionOk="0">
                <a:moveTo>
                  <a:pt x="387" y="0"/>
                </a:moveTo>
                <a:lnTo>
                  <a:pt x="0" y="206683"/>
                </a:lnTo>
                <a:lnTo>
                  <a:pt x="211075" y="206545"/>
                </a:lnTo>
                <a:lnTo>
                  <a:pt x="155812" y="301"/>
                </a:lnTo>
                <a:close/>
              </a:path>
            </a:pathLst>
          </a:custGeom>
          <a:solidFill>
            <a:srgbClr val="FFFFFF"/>
          </a:solidFill>
          <a:ln>
            <a:noFill/>
          </a:ln>
        </p:spPr>
      </p:sp>
      <p:sp>
        <p:nvSpPr>
          <p:cNvPr id="2" name="Title 1"/>
          <p:cNvSpPr>
            <a:spLocks noGrp="1"/>
          </p:cNvSpPr>
          <p:nvPr>
            <p:ph type="title"/>
          </p:nvPr>
        </p:nvSpPr>
        <p:spPr>
          <a:xfrm>
            <a:off x="468315" y="932723"/>
            <a:ext cx="8496175" cy="1143000"/>
          </a:xfrm>
        </p:spPr>
        <p:txBody>
          <a:bodyPr/>
          <a:lstStyle>
            <a:lvl1pPr algn="r">
              <a:defRPr>
                <a:solidFill>
                  <a:srgbClr val="F1592A"/>
                </a:solidFill>
              </a:defRPr>
            </a:lvl1pPr>
          </a:lstStyle>
          <a:p>
            <a:r>
              <a:rPr lang="en-US" smtClean="0"/>
              <a:t>Click to edit Master title style</a:t>
            </a:r>
            <a:endParaRPr lang="nl-NL" dirty="0"/>
          </a:p>
        </p:txBody>
      </p:sp>
      <p:sp>
        <p:nvSpPr>
          <p:cNvPr id="3" name="Content Placeholder 2"/>
          <p:cNvSpPr>
            <a:spLocks noGrp="1"/>
          </p:cNvSpPr>
          <p:nvPr>
            <p:ph idx="1"/>
          </p:nvPr>
        </p:nvSpPr>
        <p:spPr>
          <a:xfrm>
            <a:off x="468315" y="2258288"/>
            <a:ext cx="8496175" cy="4435077"/>
          </a:xfrm>
        </p:spPr>
        <p:txBody>
          <a:bodyPr/>
          <a:lstStyle>
            <a:lvl1pPr marL="0" indent="0" algn="r">
              <a:buNone/>
              <a:defRPr>
                <a:solidFill>
                  <a:srgbClr val="1C7DC3"/>
                </a:solidFill>
              </a:defRPr>
            </a:lvl1pPr>
            <a:lvl2pPr marL="457148" indent="0" algn="r">
              <a:buNone/>
              <a:defRPr>
                <a:solidFill>
                  <a:srgbClr val="1C7DC3"/>
                </a:solidFill>
              </a:defRPr>
            </a:lvl2pPr>
            <a:lvl3pPr marL="914296" indent="0" algn="r">
              <a:buNone/>
              <a:defRPr>
                <a:solidFill>
                  <a:srgbClr val="1C7DC3"/>
                </a:solidFill>
              </a:defRPr>
            </a:lvl3pPr>
            <a:lvl4pPr marL="1371444" indent="0" algn="r">
              <a:buNone/>
              <a:defRPr>
                <a:solidFill>
                  <a:srgbClr val="1C7DC3"/>
                </a:solidFill>
              </a:defRPr>
            </a:lvl4pPr>
            <a:lvl5pPr marL="1828592" indent="0" algn="r">
              <a:buNone/>
              <a:defRPr>
                <a:solidFill>
                  <a:srgbClr val="1C7DC3"/>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pic>
        <p:nvPicPr>
          <p:cNvPr id="7" name="Picture 2" descr="F:\PROPOSALS &amp; CONTRACTS\Contract\Research Contract\BR32036 Urban Agenda\FWC management\Communication\2. Visuals\2. Partnerships\AirQuality\UA air-quality (without citylin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707517" y="64768"/>
            <a:ext cx="1379880" cy="580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6840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C0CA2B0-85BC-4059-9C86-5B487B8CFF5F}" type="slidenum">
              <a:rPr lang="nl-NL" smtClean="0">
                <a:solidFill>
                  <a:prstClr val="black">
                    <a:tint val="75000"/>
                  </a:prstClr>
                </a:solidFill>
              </a:rPr>
              <a:pPr/>
              <a:t>‹#›</a:t>
            </a:fld>
            <a:endParaRPr lang="nl-NL">
              <a:solidFill>
                <a:prstClr val="black">
                  <a:tint val="75000"/>
                </a:prstClr>
              </a:solidFill>
            </a:endParaRPr>
          </a:p>
        </p:txBody>
      </p:sp>
      <p:sp>
        <p:nvSpPr>
          <p:cNvPr id="14" name="Shape 9"/>
          <p:cNvSpPr/>
          <p:nvPr userDrawn="1"/>
        </p:nvSpPr>
        <p:spPr>
          <a:xfrm flipH="1">
            <a:off x="3351600" y="4923"/>
            <a:ext cx="5792400" cy="6853080"/>
          </a:xfrm>
          <a:custGeom>
            <a:avLst/>
            <a:gdLst/>
            <a:ahLst/>
            <a:cxnLst/>
            <a:rect l="0" t="0" r="0" b="0"/>
            <a:pathLst>
              <a:path w="211075" h="206683" extrusionOk="0">
                <a:moveTo>
                  <a:pt x="387" y="0"/>
                </a:moveTo>
                <a:lnTo>
                  <a:pt x="0" y="206683"/>
                </a:lnTo>
                <a:lnTo>
                  <a:pt x="211075" y="206545"/>
                </a:lnTo>
                <a:lnTo>
                  <a:pt x="155812" y="301"/>
                </a:lnTo>
                <a:close/>
              </a:path>
            </a:pathLst>
          </a:custGeom>
          <a:solidFill>
            <a:srgbClr val="000000">
              <a:alpha val="7310"/>
            </a:srgbClr>
          </a:solidFill>
          <a:ln>
            <a:noFill/>
          </a:ln>
        </p:spPr>
      </p:sp>
      <p:sp>
        <p:nvSpPr>
          <p:cNvPr id="15" name="Shape 10"/>
          <p:cNvSpPr/>
          <p:nvPr userDrawn="1"/>
        </p:nvSpPr>
        <p:spPr>
          <a:xfrm flipH="1">
            <a:off x="3710332" y="-4964"/>
            <a:ext cx="5433666" cy="6862963"/>
          </a:xfrm>
          <a:custGeom>
            <a:avLst/>
            <a:gdLst/>
            <a:ahLst/>
            <a:cxnLst/>
            <a:rect l="0" t="0" r="0" b="0"/>
            <a:pathLst>
              <a:path w="211075" h="206683" extrusionOk="0">
                <a:moveTo>
                  <a:pt x="387" y="0"/>
                </a:moveTo>
                <a:lnTo>
                  <a:pt x="0" y="206683"/>
                </a:lnTo>
                <a:lnTo>
                  <a:pt x="211075" y="206545"/>
                </a:lnTo>
                <a:lnTo>
                  <a:pt x="155812" y="301"/>
                </a:lnTo>
                <a:close/>
              </a:path>
            </a:pathLst>
          </a:custGeom>
          <a:solidFill>
            <a:srgbClr val="FFFFFF"/>
          </a:solidFill>
          <a:ln>
            <a:noFill/>
          </a:ln>
        </p:spPr>
      </p:sp>
      <p:sp>
        <p:nvSpPr>
          <p:cNvPr id="8" name="Title 1"/>
          <p:cNvSpPr>
            <a:spLocks noGrp="1"/>
          </p:cNvSpPr>
          <p:nvPr>
            <p:ph type="title"/>
          </p:nvPr>
        </p:nvSpPr>
        <p:spPr>
          <a:xfrm>
            <a:off x="4932045" y="952700"/>
            <a:ext cx="4032573" cy="1143000"/>
          </a:xfrm>
        </p:spPr>
        <p:txBody>
          <a:bodyPr>
            <a:noAutofit/>
          </a:bodyPr>
          <a:lstStyle>
            <a:lvl1pPr algn="r">
              <a:defRPr sz="3000">
                <a:solidFill>
                  <a:srgbClr val="F1592A"/>
                </a:solidFill>
              </a:defRPr>
            </a:lvl1pPr>
          </a:lstStyle>
          <a:p>
            <a:r>
              <a:rPr lang="en-US" smtClean="0"/>
              <a:t>Click to edit Master title style</a:t>
            </a:r>
            <a:endParaRPr lang="nl-NL" dirty="0"/>
          </a:p>
        </p:txBody>
      </p:sp>
      <p:sp>
        <p:nvSpPr>
          <p:cNvPr id="9" name="Content Placeholder 2"/>
          <p:cNvSpPr>
            <a:spLocks noGrp="1"/>
          </p:cNvSpPr>
          <p:nvPr>
            <p:ph idx="1"/>
          </p:nvPr>
        </p:nvSpPr>
        <p:spPr>
          <a:xfrm>
            <a:off x="4932045" y="2461423"/>
            <a:ext cx="4032573" cy="4525963"/>
          </a:xfrm>
        </p:spPr>
        <p:txBody>
          <a:bodyPr/>
          <a:lstStyle>
            <a:lvl1pPr marL="0" indent="0" algn="r">
              <a:buNone/>
              <a:defRPr>
                <a:solidFill>
                  <a:srgbClr val="1C7DC3"/>
                </a:solidFill>
              </a:defRPr>
            </a:lvl1pPr>
            <a:lvl2pPr marL="457148" indent="0" algn="r">
              <a:buNone/>
              <a:defRPr>
                <a:solidFill>
                  <a:srgbClr val="1C7DC3"/>
                </a:solidFill>
              </a:defRPr>
            </a:lvl2pPr>
            <a:lvl3pPr marL="914296" indent="0" algn="r">
              <a:buNone/>
              <a:defRPr>
                <a:solidFill>
                  <a:srgbClr val="1C7DC3"/>
                </a:solidFill>
              </a:defRPr>
            </a:lvl3pPr>
            <a:lvl4pPr marL="1371444" indent="0" algn="r">
              <a:buNone/>
              <a:defRPr>
                <a:solidFill>
                  <a:srgbClr val="1C7DC3"/>
                </a:solidFill>
              </a:defRPr>
            </a:lvl4pPr>
            <a:lvl5pPr marL="1828592" indent="0" algn="r">
              <a:buNone/>
              <a:defRPr>
                <a:solidFill>
                  <a:srgbClr val="1C7DC3"/>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dirty="0"/>
          </a:p>
        </p:txBody>
      </p:sp>
      <p:pic>
        <p:nvPicPr>
          <p:cNvPr id="10" name="Picture 2" descr="F:\PROPOSALS &amp; CONTRACTS\Contract\Research Contract\BR32036 Urban Agenda\FWC management\Communication\2. Visuals\2. Partnerships\AirQuality\UA air-quality (without citylin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707517" y="64768"/>
            <a:ext cx="1379880" cy="580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0083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C0CA2B0-85BC-4059-9C86-5B487B8CFF5F}" type="slidenum">
              <a:rPr lang="nl-NL" smtClean="0">
                <a:solidFill>
                  <a:prstClr val="black">
                    <a:tint val="75000"/>
                  </a:prstClr>
                </a:solidFill>
              </a:rPr>
              <a:pPr/>
              <a:t>‹#›</a:t>
            </a:fld>
            <a:endParaRPr lang="nl-NL">
              <a:solidFill>
                <a:prstClr val="black">
                  <a:tint val="75000"/>
                </a:prstClr>
              </a:solidFill>
            </a:endParaRPr>
          </a:p>
        </p:txBody>
      </p:sp>
      <p:sp>
        <p:nvSpPr>
          <p:cNvPr id="6" name="Shape 29"/>
          <p:cNvSpPr txBox="1"/>
          <p:nvPr userDrawn="1"/>
        </p:nvSpPr>
        <p:spPr>
          <a:xfrm>
            <a:off x="1074693" y="1028736"/>
            <a:ext cx="1957200" cy="871598"/>
          </a:xfrm>
          <a:prstGeom prst="rect">
            <a:avLst/>
          </a:prstGeom>
          <a:noFill/>
          <a:ln>
            <a:noFill/>
          </a:ln>
        </p:spPr>
        <p:txBody>
          <a:bodyPr lIns="91415" tIns="91415" rIns="91415" bIns="91415" anchor="t" anchorCtr="0">
            <a:noAutofit/>
          </a:bodyPr>
          <a:lstStyle/>
          <a:p>
            <a:pPr defTabSz="914296"/>
            <a:r>
              <a:rPr lang="en" sz="12000" dirty="0">
                <a:solidFill>
                  <a:srgbClr val="F1592A"/>
                </a:solidFill>
                <a:latin typeface="Montserrat"/>
                <a:ea typeface="Montserrat"/>
                <a:cs typeface="Montserrat"/>
                <a:sym typeface="Montserrat"/>
              </a:rPr>
              <a:t>“</a:t>
            </a:r>
          </a:p>
        </p:txBody>
      </p:sp>
      <p:sp>
        <p:nvSpPr>
          <p:cNvPr id="8" name="Shape 29"/>
          <p:cNvSpPr txBox="1"/>
          <p:nvPr userDrawn="1"/>
        </p:nvSpPr>
        <p:spPr>
          <a:xfrm>
            <a:off x="7295320" y="3299076"/>
            <a:ext cx="1957200" cy="871598"/>
          </a:xfrm>
          <a:prstGeom prst="rect">
            <a:avLst/>
          </a:prstGeom>
          <a:noFill/>
          <a:ln>
            <a:noFill/>
          </a:ln>
        </p:spPr>
        <p:txBody>
          <a:bodyPr lIns="91415" tIns="91415" rIns="91415" bIns="91415" anchor="t" anchorCtr="0">
            <a:noAutofit/>
          </a:bodyPr>
          <a:lstStyle/>
          <a:p>
            <a:pPr defTabSz="914296"/>
            <a:r>
              <a:rPr lang="en" sz="12000" dirty="0">
                <a:solidFill>
                  <a:srgbClr val="F1592A"/>
                </a:solidFill>
                <a:latin typeface="Montserrat"/>
                <a:ea typeface="Montserrat"/>
                <a:cs typeface="Montserrat"/>
                <a:sym typeface="Montserrat"/>
              </a:rPr>
              <a:t>”</a:t>
            </a:r>
          </a:p>
        </p:txBody>
      </p:sp>
      <p:sp>
        <p:nvSpPr>
          <p:cNvPr id="10" name="Text Placeholder 9"/>
          <p:cNvSpPr>
            <a:spLocks noGrp="1"/>
          </p:cNvSpPr>
          <p:nvPr>
            <p:ph type="body" sz="quarter" idx="13"/>
          </p:nvPr>
        </p:nvSpPr>
        <p:spPr>
          <a:xfrm>
            <a:off x="1822869" y="1899476"/>
            <a:ext cx="5472459" cy="3361233"/>
          </a:xfrm>
        </p:spPr>
        <p:txBody>
          <a:bodyPr/>
          <a:lstStyle>
            <a:lvl1pPr marL="0" indent="0" algn="ctr">
              <a:buFontTx/>
              <a:buNone/>
              <a:defRPr>
                <a:solidFill>
                  <a:srgbClr val="F1592A"/>
                </a:solidFill>
              </a:defRPr>
            </a:lvl1pPr>
            <a:lvl2pPr marL="457148" indent="0" algn="ctr">
              <a:buFontTx/>
              <a:buNone/>
              <a:defRPr>
                <a:solidFill>
                  <a:srgbClr val="F1592A"/>
                </a:solidFill>
              </a:defRPr>
            </a:lvl2pPr>
            <a:lvl3pPr marL="914296" indent="0" algn="ctr">
              <a:buFontTx/>
              <a:buNone/>
              <a:defRPr>
                <a:solidFill>
                  <a:srgbClr val="F1592A"/>
                </a:solidFill>
              </a:defRPr>
            </a:lvl3pPr>
            <a:lvl4pPr marL="1371444" indent="0" algn="ctr">
              <a:buFontTx/>
              <a:buNone/>
              <a:defRPr>
                <a:solidFill>
                  <a:srgbClr val="F1592A"/>
                </a:solidFill>
              </a:defRPr>
            </a:lvl4pPr>
            <a:lvl5pPr marL="1828592" indent="0" algn="ctr">
              <a:buFontTx/>
              <a:buNone/>
              <a:defRPr>
                <a:solidFill>
                  <a:srgbClr val="F1592A"/>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Tree>
    <p:extLst>
      <p:ext uri="{BB962C8B-B14F-4D97-AF65-F5344CB8AC3E}">
        <p14:creationId xmlns:p14="http://schemas.microsoft.com/office/powerpoint/2010/main" val="320784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3" name="Shape 9"/>
          <p:cNvSpPr/>
          <p:nvPr userDrawn="1"/>
        </p:nvSpPr>
        <p:spPr>
          <a:xfrm flipH="1">
            <a:off x="1331640" y="4923"/>
            <a:ext cx="7812360" cy="6853080"/>
          </a:xfrm>
          <a:custGeom>
            <a:avLst/>
            <a:gdLst/>
            <a:ahLst/>
            <a:cxnLst/>
            <a:rect l="0" t="0" r="0" b="0"/>
            <a:pathLst>
              <a:path w="211075" h="206683" extrusionOk="0">
                <a:moveTo>
                  <a:pt x="387" y="0"/>
                </a:moveTo>
                <a:lnTo>
                  <a:pt x="0" y="206683"/>
                </a:lnTo>
                <a:lnTo>
                  <a:pt x="211075" y="206545"/>
                </a:lnTo>
                <a:lnTo>
                  <a:pt x="155812" y="301"/>
                </a:lnTo>
                <a:close/>
              </a:path>
            </a:pathLst>
          </a:custGeom>
          <a:solidFill>
            <a:srgbClr val="000000">
              <a:alpha val="7310"/>
            </a:srgbClr>
          </a:solidFill>
          <a:ln>
            <a:noFill/>
          </a:ln>
        </p:spPr>
      </p:sp>
      <p:sp>
        <p:nvSpPr>
          <p:cNvPr id="14" name="Shape 10"/>
          <p:cNvSpPr/>
          <p:nvPr userDrawn="1"/>
        </p:nvSpPr>
        <p:spPr>
          <a:xfrm flipH="1">
            <a:off x="1815472" y="-4964"/>
            <a:ext cx="7328526" cy="6862963"/>
          </a:xfrm>
          <a:custGeom>
            <a:avLst/>
            <a:gdLst/>
            <a:ahLst/>
            <a:cxnLst/>
            <a:rect l="0" t="0" r="0" b="0"/>
            <a:pathLst>
              <a:path w="211075" h="206683" extrusionOk="0">
                <a:moveTo>
                  <a:pt x="387" y="0"/>
                </a:moveTo>
                <a:lnTo>
                  <a:pt x="0" y="206683"/>
                </a:lnTo>
                <a:lnTo>
                  <a:pt x="211075" y="206545"/>
                </a:lnTo>
                <a:lnTo>
                  <a:pt x="155812" y="301"/>
                </a:lnTo>
                <a:close/>
              </a:path>
            </a:pathLst>
          </a:custGeom>
          <a:solidFill>
            <a:srgbClr val="FFFFFF"/>
          </a:solidFill>
          <a:ln>
            <a:noFill/>
          </a:ln>
        </p:spPr>
      </p:sp>
      <p:sp>
        <p:nvSpPr>
          <p:cNvPr id="19" name="Title 1"/>
          <p:cNvSpPr>
            <a:spLocks noGrp="1"/>
          </p:cNvSpPr>
          <p:nvPr>
            <p:ph type="title"/>
          </p:nvPr>
        </p:nvSpPr>
        <p:spPr>
          <a:xfrm>
            <a:off x="2564189" y="932723"/>
            <a:ext cx="6400303" cy="1143000"/>
          </a:xfrm>
        </p:spPr>
        <p:txBody>
          <a:bodyPr/>
          <a:lstStyle>
            <a:lvl1pPr algn="r">
              <a:defRPr>
                <a:solidFill>
                  <a:srgbClr val="F1592A"/>
                </a:solidFill>
              </a:defRPr>
            </a:lvl1pPr>
          </a:lstStyle>
          <a:p>
            <a:r>
              <a:rPr lang="en-US" smtClean="0"/>
              <a:t>Click to edit Master title style</a:t>
            </a:r>
            <a:endParaRPr lang="nl-NL" dirty="0"/>
          </a:p>
        </p:txBody>
      </p:sp>
      <p:sp>
        <p:nvSpPr>
          <p:cNvPr id="21" name="Content Placeholder 2"/>
          <p:cNvSpPr>
            <a:spLocks noGrp="1"/>
          </p:cNvSpPr>
          <p:nvPr>
            <p:ph idx="13"/>
          </p:nvPr>
        </p:nvSpPr>
        <p:spPr>
          <a:xfrm>
            <a:off x="4716349" y="2127552"/>
            <a:ext cx="2088232" cy="3369239"/>
          </a:xfrm>
        </p:spPr>
        <p:txBody>
          <a:bodyPr>
            <a:noAutofit/>
          </a:bodyPr>
          <a:lstStyle>
            <a:lvl1pPr marL="0" indent="0" algn="ctr">
              <a:buNone/>
              <a:defRPr sz="2000">
                <a:solidFill>
                  <a:srgbClr val="1C7DC3"/>
                </a:solidFill>
              </a:defRPr>
            </a:lvl1pPr>
            <a:lvl2pPr marL="457148" indent="0" algn="ctr">
              <a:buNone/>
              <a:defRPr sz="2000">
                <a:solidFill>
                  <a:srgbClr val="1C7DC3"/>
                </a:solidFill>
              </a:defRPr>
            </a:lvl2pPr>
            <a:lvl3pPr marL="914296" indent="0" algn="ctr">
              <a:buNone/>
              <a:defRPr sz="2000">
                <a:solidFill>
                  <a:srgbClr val="1C7DC3"/>
                </a:solidFill>
              </a:defRPr>
            </a:lvl3pPr>
            <a:lvl4pPr marL="1371444" indent="0" algn="ctr">
              <a:buNone/>
              <a:defRPr sz="2000">
                <a:solidFill>
                  <a:srgbClr val="1C7DC3"/>
                </a:solidFill>
              </a:defRPr>
            </a:lvl4pPr>
            <a:lvl5pPr marL="1828592" indent="0" algn="ctr">
              <a:buNone/>
              <a:defRPr sz="2000">
                <a:solidFill>
                  <a:srgbClr val="1C7DC3"/>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dirty="0"/>
          </a:p>
        </p:txBody>
      </p:sp>
      <p:sp>
        <p:nvSpPr>
          <p:cNvPr id="26" name="Text Placeholder 23"/>
          <p:cNvSpPr>
            <a:spLocks noGrp="1"/>
          </p:cNvSpPr>
          <p:nvPr>
            <p:ph type="body" sz="quarter" idx="15"/>
          </p:nvPr>
        </p:nvSpPr>
        <p:spPr>
          <a:xfrm>
            <a:off x="2556547" y="2126525"/>
            <a:ext cx="2016125" cy="3361267"/>
          </a:xfrm>
        </p:spPr>
        <p:txBody>
          <a:bodyPr>
            <a:noAutofit/>
          </a:bodyPr>
          <a:lstStyle>
            <a:lvl1pPr marL="0" indent="0" algn="ctr">
              <a:buFontTx/>
              <a:buNone/>
              <a:defRPr sz="2000">
                <a:solidFill>
                  <a:srgbClr val="1C7DC3"/>
                </a:solidFill>
              </a:defRPr>
            </a:lvl1pPr>
            <a:lvl2pPr marL="457148" indent="0">
              <a:buFontTx/>
              <a:buNone/>
              <a:defRPr sz="2000">
                <a:solidFill>
                  <a:srgbClr val="D0D0D0"/>
                </a:solidFill>
              </a:defRPr>
            </a:lvl2pPr>
            <a:lvl3pPr marL="914296" indent="0">
              <a:buFontTx/>
              <a:buNone/>
              <a:defRPr sz="2000">
                <a:solidFill>
                  <a:srgbClr val="D0D0D0"/>
                </a:solidFill>
              </a:defRPr>
            </a:lvl3pPr>
            <a:lvl4pPr marL="1371444" indent="0">
              <a:buFontTx/>
              <a:buNone/>
              <a:defRPr sz="2000">
                <a:solidFill>
                  <a:srgbClr val="D0D0D0"/>
                </a:solidFill>
              </a:defRPr>
            </a:lvl4pPr>
            <a:lvl5pPr marL="1828592" indent="0">
              <a:buFontTx/>
              <a:buNone/>
              <a:defRPr sz="2000">
                <a:solidFill>
                  <a:srgbClr val="D0D0D0"/>
                </a:solidFill>
              </a:defRPr>
            </a:lvl5pPr>
          </a:lstStyle>
          <a:p>
            <a:pPr lvl="0"/>
            <a:r>
              <a:rPr lang="en-US" smtClean="0"/>
              <a:t>Edit Master text styles</a:t>
            </a:r>
          </a:p>
        </p:txBody>
      </p:sp>
      <p:sp>
        <p:nvSpPr>
          <p:cNvPr id="27" name="Text Placeholder 23"/>
          <p:cNvSpPr>
            <a:spLocks noGrp="1"/>
          </p:cNvSpPr>
          <p:nvPr>
            <p:ph type="body" sz="quarter" idx="16"/>
          </p:nvPr>
        </p:nvSpPr>
        <p:spPr>
          <a:xfrm>
            <a:off x="6948266" y="2126525"/>
            <a:ext cx="2016125" cy="3361267"/>
          </a:xfrm>
        </p:spPr>
        <p:txBody>
          <a:bodyPr>
            <a:noAutofit/>
          </a:bodyPr>
          <a:lstStyle>
            <a:lvl1pPr marL="0" indent="0" algn="ctr">
              <a:buFontTx/>
              <a:buNone/>
              <a:defRPr sz="2000">
                <a:solidFill>
                  <a:srgbClr val="1C7DC3"/>
                </a:solidFill>
              </a:defRPr>
            </a:lvl1pPr>
            <a:lvl2pPr marL="457148" indent="0">
              <a:buFontTx/>
              <a:buNone/>
              <a:defRPr sz="2000">
                <a:solidFill>
                  <a:srgbClr val="D0D0D0"/>
                </a:solidFill>
              </a:defRPr>
            </a:lvl2pPr>
            <a:lvl3pPr marL="914296" indent="0">
              <a:buFontTx/>
              <a:buNone/>
              <a:defRPr sz="2000">
                <a:solidFill>
                  <a:srgbClr val="D0D0D0"/>
                </a:solidFill>
              </a:defRPr>
            </a:lvl3pPr>
            <a:lvl4pPr marL="1371444" indent="0">
              <a:buFontTx/>
              <a:buNone/>
              <a:defRPr sz="2000">
                <a:solidFill>
                  <a:srgbClr val="D0D0D0"/>
                </a:solidFill>
              </a:defRPr>
            </a:lvl4pPr>
            <a:lvl5pPr marL="1828592" indent="0">
              <a:buFontTx/>
              <a:buNone/>
              <a:defRPr sz="2000">
                <a:solidFill>
                  <a:srgbClr val="D0D0D0"/>
                </a:solidFill>
              </a:defRPr>
            </a:lvl5pPr>
          </a:lstStyle>
          <a:p>
            <a:pPr lvl="0"/>
            <a:r>
              <a:rPr lang="en-US" smtClean="0"/>
              <a:t>Edit Master text styles</a:t>
            </a:r>
          </a:p>
        </p:txBody>
      </p:sp>
      <p:pic>
        <p:nvPicPr>
          <p:cNvPr id="9" name="Picture 2" descr="F:\PROPOSALS &amp; CONTRACTS\Contract\Research Contract\BR32036 Urban Agenda\FWC management\Communication\2. Visuals\2. Partnerships\AirQuality\UA air-quality (without citylin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707517" y="64768"/>
            <a:ext cx="1379880" cy="580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3928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4C0CA2B0-85BC-4059-9C86-5B487B8CFF5F}" type="slidenum">
              <a:rPr lang="nl-NL" smtClean="0">
                <a:solidFill>
                  <a:prstClr val="black">
                    <a:tint val="75000"/>
                  </a:prstClr>
                </a:solidFill>
              </a:rPr>
              <a:pPr/>
              <a:t>‹#›</a:t>
            </a:fld>
            <a:endParaRPr lang="nl-NL">
              <a:solidFill>
                <a:prstClr val="black">
                  <a:tint val="75000"/>
                </a:prstClr>
              </a:solidFill>
            </a:endParaRPr>
          </a:p>
        </p:txBody>
      </p:sp>
      <p:sp>
        <p:nvSpPr>
          <p:cNvPr id="4" name="Shape 29"/>
          <p:cNvSpPr txBox="1"/>
          <p:nvPr userDrawn="1"/>
        </p:nvSpPr>
        <p:spPr>
          <a:xfrm>
            <a:off x="1074693" y="1028736"/>
            <a:ext cx="1957200" cy="871598"/>
          </a:xfrm>
          <a:prstGeom prst="rect">
            <a:avLst/>
          </a:prstGeom>
          <a:noFill/>
          <a:ln>
            <a:noFill/>
          </a:ln>
        </p:spPr>
        <p:txBody>
          <a:bodyPr lIns="91415" tIns="91415" rIns="91415" bIns="91415" anchor="t" anchorCtr="0">
            <a:noAutofit/>
          </a:bodyPr>
          <a:lstStyle/>
          <a:p>
            <a:pPr defTabSz="914296"/>
            <a:r>
              <a:rPr lang="en" sz="12000" dirty="0">
                <a:solidFill>
                  <a:srgbClr val="8CC96C"/>
                </a:solidFill>
                <a:latin typeface="Montserrat"/>
                <a:ea typeface="Montserrat"/>
                <a:cs typeface="Montserrat"/>
                <a:sym typeface="Montserrat"/>
              </a:rPr>
              <a:t>“</a:t>
            </a:r>
          </a:p>
        </p:txBody>
      </p:sp>
      <p:sp>
        <p:nvSpPr>
          <p:cNvPr id="5" name="Shape 29"/>
          <p:cNvSpPr txBox="1"/>
          <p:nvPr userDrawn="1"/>
        </p:nvSpPr>
        <p:spPr>
          <a:xfrm>
            <a:off x="7295320" y="3299076"/>
            <a:ext cx="1957200" cy="871598"/>
          </a:xfrm>
          <a:prstGeom prst="rect">
            <a:avLst/>
          </a:prstGeom>
          <a:noFill/>
          <a:ln>
            <a:noFill/>
          </a:ln>
        </p:spPr>
        <p:txBody>
          <a:bodyPr lIns="91415" tIns="91415" rIns="91415" bIns="91415" anchor="t" anchorCtr="0">
            <a:noAutofit/>
          </a:bodyPr>
          <a:lstStyle/>
          <a:p>
            <a:pPr defTabSz="914296"/>
            <a:r>
              <a:rPr lang="en" sz="12000" dirty="0">
                <a:solidFill>
                  <a:srgbClr val="8CC96C"/>
                </a:solidFill>
                <a:latin typeface="Montserrat"/>
                <a:ea typeface="Montserrat"/>
                <a:cs typeface="Montserrat"/>
                <a:sym typeface="Montserrat"/>
              </a:rPr>
              <a:t>”</a:t>
            </a:r>
          </a:p>
        </p:txBody>
      </p:sp>
      <p:sp>
        <p:nvSpPr>
          <p:cNvPr id="7" name="Text Placeholder 6"/>
          <p:cNvSpPr>
            <a:spLocks noGrp="1"/>
          </p:cNvSpPr>
          <p:nvPr>
            <p:ph type="body" sz="quarter" idx="11"/>
          </p:nvPr>
        </p:nvSpPr>
        <p:spPr>
          <a:xfrm>
            <a:off x="1907704" y="1900770"/>
            <a:ext cx="5256584" cy="3544457"/>
          </a:xfrm>
        </p:spPr>
        <p:txBody>
          <a:bodyPr/>
          <a:lstStyle>
            <a:lvl1pPr marL="0" indent="0" algn="ctr">
              <a:buNone/>
              <a:defRPr>
                <a:solidFill>
                  <a:srgbClr val="8CC96C"/>
                </a:solidFill>
              </a:defRPr>
            </a:lvl1pPr>
            <a:lvl2pPr marL="457148" indent="0" algn="ctr">
              <a:buNone/>
              <a:defRPr>
                <a:solidFill>
                  <a:srgbClr val="8CC96C"/>
                </a:solidFill>
              </a:defRPr>
            </a:lvl2pPr>
            <a:lvl3pPr marL="914296" indent="0" algn="ctr">
              <a:buNone/>
              <a:defRPr>
                <a:solidFill>
                  <a:srgbClr val="8CC96C"/>
                </a:solidFill>
              </a:defRPr>
            </a:lvl3pPr>
            <a:lvl4pPr marL="1371444" indent="0" algn="ctr">
              <a:buNone/>
              <a:defRPr>
                <a:solidFill>
                  <a:srgbClr val="8CC96C"/>
                </a:solidFill>
              </a:defRPr>
            </a:lvl4pPr>
            <a:lvl5pPr marL="1828592" indent="0" algn="ctr">
              <a:buNone/>
              <a:defRPr>
                <a:solidFill>
                  <a:srgbClr val="8CC96C"/>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83440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4C0CA2B0-85BC-4059-9C86-5B487B8CFF5F}" type="slidenum">
              <a:rPr lang="nl-NL" smtClean="0">
                <a:solidFill>
                  <a:prstClr val="black">
                    <a:tint val="75000"/>
                  </a:prstClr>
                </a:solidFill>
              </a:rPr>
              <a:pPr/>
              <a:t>‹#›</a:t>
            </a:fld>
            <a:endParaRPr lang="nl-NL">
              <a:solidFill>
                <a:prstClr val="black">
                  <a:tint val="75000"/>
                </a:prstClr>
              </a:solidFill>
            </a:endParaRPr>
          </a:p>
        </p:txBody>
      </p:sp>
      <p:sp>
        <p:nvSpPr>
          <p:cNvPr id="4" name="Shape 29"/>
          <p:cNvSpPr txBox="1"/>
          <p:nvPr userDrawn="1"/>
        </p:nvSpPr>
        <p:spPr>
          <a:xfrm>
            <a:off x="1074693" y="1028736"/>
            <a:ext cx="1957200" cy="871598"/>
          </a:xfrm>
          <a:prstGeom prst="rect">
            <a:avLst/>
          </a:prstGeom>
          <a:noFill/>
          <a:ln>
            <a:noFill/>
          </a:ln>
        </p:spPr>
        <p:txBody>
          <a:bodyPr lIns="91415" tIns="91415" rIns="91415" bIns="91415" anchor="t" anchorCtr="0">
            <a:noAutofit/>
          </a:bodyPr>
          <a:lstStyle/>
          <a:p>
            <a:pPr defTabSz="914296"/>
            <a:r>
              <a:rPr lang="en" sz="12000" dirty="0">
                <a:solidFill>
                  <a:prstClr val="white"/>
                </a:solidFill>
                <a:latin typeface="Montserrat"/>
                <a:ea typeface="Montserrat"/>
                <a:cs typeface="Montserrat"/>
                <a:sym typeface="Montserrat"/>
              </a:rPr>
              <a:t>“</a:t>
            </a:r>
          </a:p>
        </p:txBody>
      </p:sp>
      <p:sp>
        <p:nvSpPr>
          <p:cNvPr id="5" name="Shape 29"/>
          <p:cNvSpPr txBox="1"/>
          <p:nvPr userDrawn="1"/>
        </p:nvSpPr>
        <p:spPr>
          <a:xfrm>
            <a:off x="7295320" y="3299076"/>
            <a:ext cx="1957200" cy="871598"/>
          </a:xfrm>
          <a:prstGeom prst="rect">
            <a:avLst/>
          </a:prstGeom>
          <a:noFill/>
          <a:ln>
            <a:noFill/>
          </a:ln>
        </p:spPr>
        <p:txBody>
          <a:bodyPr lIns="91415" tIns="91415" rIns="91415" bIns="91415" anchor="t" anchorCtr="0">
            <a:noAutofit/>
          </a:bodyPr>
          <a:lstStyle/>
          <a:p>
            <a:pPr defTabSz="914296"/>
            <a:r>
              <a:rPr lang="en" sz="12000" dirty="0">
                <a:solidFill>
                  <a:prstClr val="white"/>
                </a:solidFill>
                <a:latin typeface="Montserrat"/>
                <a:ea typeface="Montserrat"/>
                <a:cs typeface="Montserrat"/>
                <a:sym typeface="Montserrat"/>
              </a:rPr>
              <a:t>”</a:t>
            </a:r>
          </a:p>
        </p:txBody>
      </p:sp>
      <p:sp>
        <p:nvSpPr>
          <p:cNvPr id="7" name="Text Placeholder 6"/>
          <p:cNvSpPr>
            <a:spLocks noGrp="1"/>
          </p:cNvSpPr>
          <p:nvPr>
            <p:ph type="body" sz="quarter" idx="11"/>
          </p:nvPr>
        </p:nvSpPr>
        <p:spPr>
          <a:xfrm>
            <a:off x="2052638" y="2084918"/>
            <a:ext cx="5039642" cy="3072275"/>
          </a:xfrm>
        </p:spPr>
        <p:txBody>
          <a:bodyPr/>
          <a:lstStyle>
            <a:lvl1pPr marL="0" indent="0" algn="ctr">
              <a:buNone/>
              <a:defRPr/>
            </a:lvl1pPr>
            <a:lvl2pPr marL="457148" indent="0" algn="ctr">
              <a:buNone/>
              <a:defRPr/>
            </a:lvl2pPr>
            <a:lvl3pPr marL="914296" indent="0" algn="ctr">
              <a:buNone/>
              <a:defRPr/>
            </a:lvl3pPr>
            <a:lvl4pPr marL="1371444" indent="0" algn="ctr">
              <a:buNone/>
              <a:defRPr/>
            </a:lvl4pPr>
            <a:lvl5pPr marL="1828592" indent="0" algn="ctr">
              <a:buNone/>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24496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C7DC3"/>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30" tIns="45715" rIns="91430" bIns="45715" rtlCol="0" anchor="ctr">
            <a:normAutofit/>
          </a:bodyPr>
          <a:lstStyle/>
          <a:p>
            <a:r>
              <a:rPr lang="en-US" smtClean="0"/>
              <a:t>Click to edit Master title style</a:t>
            </a:r>
            <a:endParaRPr lang="nl-NL"/>
          </a:p>
        </p:txBody>
      </p:sp>
      <p:sp>
        <p:nvSpPr>
          <p:cNvPr id="3" name="Text Placeholder 2"/>
          <p:cNvSpPr>
            <a:spLocks noGrp="1"/>
          </p:cNvSpPr>
          <p:nvPr>
            <p:ph type="body" idx="1"/>
          </p:nvPr>
        </p:nvSpPr>
        <p:spPr>
          <a:xfrm>
            <a:off x="457200" y="1600203"/>
            <a:ext cx="8229600" cy="4525963"/>
          </a:xfrm>
          <a:prstGeom prst="rect">
            <a:avLst/>
          </a:prstGeom>
        </p:spPr>
        <p:txBody>
          <a:bodyPr vert="horz" lIns="91430" tIns="45715" rIns="91430" bIns="45715"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dirty="0"/>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30" tIns="45715" rIns="91430" bIns="45715"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pPr defTabSz="914296"/>
            <a:fld id="{4C0CA2B0-85BC-4059-9C86-5B487B8CFF5F}" type="slidenum">
              <a:rPr lang="nl-NL" smtClean="0">
                <a:solidFill>
                  <a:prstClr val="black">
                    <a:tint val="75000"/>
                  </a:prstClr>
                </a:solidFill>
              </a:rPr>
              <a:pPr defTabSz="914296"/>
              <a:t>‹#›</a:t>
            </a:fld>
            <a:endParaRPr lang="nl-NL">
              <a:solidFill>
                <a:prstClr val="black">
                  <a:tint val="75000"/>
                </a:prstClr>
              </a:solidFill>
            </a:endParaRPr>
          </a:p>
        </p:txBody>
      </p:sp>
    </p:spTree>
    <p:extLst>
      <p:ext uri="{BB962C8B-B14F-4D97-AF65-F5344CB8AC3E}">
        <p14:creationId xmlns:p14="http://schemas.microsoft.com/office/powerpoint/2010/main" val="4684701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296" rtl="0" eaLnBrk="1" latinLnBrk="0" hangingPunct="1">
        <a:spcBef>
          <a:spcPct val="0"/>
        </a:spcBef>
        <a:buNone/>
        <a:defRPr sz="4400" b="1" kern="1200">
          <a:solidFill>
            <a:schemeClr val="bg1"/>
          </a:solidFill>
          <a:latin typeface="Arial" panose="020B0604020202020204" pitchFamily="34" charset="0"/>
          <a:ea typeface="+mj-ea"/>
          <a:cs typeface="Arial" panose="020B0604020202020204" pitchFamily="34" charset="0"/>
        </a:defRPr>
      </a:lvl1pPr>
    </p:titleStyle>
    <p:bodyStyle>
      <a:lvl1pPr marL="342861" indent="-342861" algn="l" defTabSz="914296" rtl="0" eaLnBrk="1" latinLnBrk="0" hangingPunct="1">
        <a:spcBef>
          <a:spcPct val="20000"/>
        </a:spcBef>
        <a:buFont typeface="Arial" panose="020B0604020202020204" pitchFamily="34" charset="0"/>
        <a:buChar char="•"/>
        <a:defRPr sz="3200" kern="1200">
          <a:solidFill>
            <a:schemeClr val="bg1"/>
          </a:solidFill>
          <a:latin typeface="Arial" panose="020B0604020202020204" pitchFamily="34" charset="0"/>
          <a:ea typeface="+mn-ea"/>
          <a:cs typeface="Arial" panose="020B0604020202020204" pitchFamily="34" charset="0"/>
        </a:defRPr>
      </a:lvl1pPr>
      <a:lvl2pPr marL="742865" indent="-285717" algn="l" defTabSz="914296" rtl="0" eaLnBrk="1" latinLnBrk="0" hangingPunct="1">
        <a:spcBef>
          <a:spcPct val="20000"/>
        </a:spcBef>
        <a:buFont typeface="Arial" panose="020B0604020202020204" pitchFamily="34" charset="0"/>
        <a:buChar char="–"/>
        <a:defRPr sz="2800" kern="1200">
          <a:solidFill>
            <a:schemeClr val="bg1"/>
          </a:solidFill>
          <a:latin typeface="Arial" panose="020B0604020202020204" pitchFamily="34" charset="0"/>
          <a:ea typeface="+mn-ea"/>
          <a:cs typeface="Arial" panose="020B0604020202020204" pitchFamily="34" charset="0"/>
        </a:defRPr>
      </a:lvl2pPr>
      <a:lvl3pPr marL="1142870" indent="-228574" algn="l" defTabSz="914296" rtl="0" eaLnBrk="1" latinLnBrk="0" hangingPunct="1">
        <a:spcBef>
          <a:spcPct val="20000"/>
        </a:spcBef>
        <a:buFont typeface="Arial" panose="020B0604020202020204" pitchFamily="34" charset="0"/>
        <a:buChar char="•"/>
        <a:defRPr sz="2400" kern="1200">
          <a:solidFill>
            <a:schemeClr val="bg1"/>
          </a:solidFill>
          <a:latin typeface="Arial" panose="020B0604020202020204" pitchFamily="34" charset="0"/>
          <a:ea typeface="+mn-ea"/>
          <a:cs typeface="Arial" panose="020B0604020202020204" pitchFamily="34" charset="0"/>
        </a:defRPr>
      </a:lvl3pPr>
      <a:lvl4pPr marL="1600018" indent="-228574" algn="l" defTabSz="914296" rtl="0" eaLnBrk="1" latinLnBrk="0" hangingPunct="1">
        <a:spcBef>
          <a:spcPct val="20000"/>
        </a:spcBef>
        <a:buFont typeface="Arial" panose="020B0604020202020204" pitchFamily="34" charset="0"/>
        <a:buChar char="–"/>
        <a:defRPr sz="2000" kern="1200">
          <a:solidFill>
            <a:schemeClr val="bg1"/>
          </a:solidFill>
          <a:latin typeface="Arial" panose="020B0604020202020204" pitchFamily="34" charset="0"/>
          <a:ea typeface="+mn-ea"/>
          <a:cs typeface="Arial" panose="020B0604020202020204" pitchFamily="34" charset="0"/>
        </a:defRPr>
      </a:lvl4pPr>
      <a:lvl5pPr marL="2057166" indent="-228574" algn="l" defTabSz="914296" rtl="0" eaLnBrk="1" latinLnBrk="0" hangingPunct="1">
        <a:spcBef>
          <a:spcPct val="20000"/>
        </a:spcBef>
        <a:buFont typeface="Arial" panose="020B0604020202020204" pitchFamily="34" charset="0"/>
        <a:buChar char="»"/>
        <a:defRPr sz="2000" kern="1200">
          <a:solidFill>
            <a:schemeClr val="bg1"/>
          </a:solidFill>
          <a:latin typeface="Arial" panose="020B0604020202020204" pitchFamily="34" charset="0"/>
          <a:ea typeface="+mn-ea"/>
          <a:cs typeface="Arial" panose="020B0604020202020204" pitchFamily="34" charset="0"/>
        </a:defRPr>
      </a:lvl5pPr>
      <a:lvl6pPr marL="2514314" indent="-228574" algn="l" defTabSz="91429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462" indent="-228574" algn="l" defTabSz="91429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610" indent="-228574" algn="l" defTabSz="91429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758" indent="-228574" algn="l" defTabSz="91429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296" rtl="0" eaLnBrk="1" latinLnBrk="0" hangingPunct="1">
        <a:defRPr sz="1800" kern="1200">
          <a:solidFill>
            <a:schemeClr val="tx1"/>
          </a:solidFill>
          <a:latin typeface="+mn-lt"/>
          <a:ea typeface="+mn-ea"/>
          <a:cs typeface="+mn-cs"/>
        </a:defRPr>
      </a:lvl1pPr>
      <a:lvl2pPr marL="457148" algn="l" defTabSz="914296" rtl="0" eaLnBrk="1" latinLnBrk="0" hangingPunct="1">
        <a:defRPr sz="1800" kern="1200">
          <a:solidFill>
            <a:schemeClr val="tx1"/>
          </a:solidFill>
          <a:latin typeface="+mn-lt"/>
          <a:ea typeface="+mn-ea"/>
          <a:cs typeface="+mn-cs"/>
        </a:defRPr>
      </a:lvl2pPr>
      <a:lvl3pPr marL="914296" algn="l" defTabSz="914296" rtl="0" eaLnBrk="1" latinLnBrk="0" hangingPunct="1">
        <a:defRPr sz="1800" kern="1200">
          <a:solidFill>
            <a:schemeClr val="tx1"/>
          </a:solidFill>
          <a:latin typeface="+mn-lt"/>
          <a:ea typeface="+mn-ea"/>
          <a:cs typeface="+mn-cs"/>
        </a:defRPr>
      </a:lvl3pPr>
      <a:lvl4pPr marL="1371444" algn="l" defTabSz="914296" rtl="0" eaLnBrk="1" latinLnBrk="0" hangingPunct="1">
        <a:defRPr sz="1800" kern="1200">
          <a:solidFill>
            <a:schemeClr val="tx1"/>
          </a:solidFill>
          <a:latin typeface="+mn-lt"/>
          <a:ea typeface="+mn-ea"/>
          <a:cs typeface="+mn-cs"/>
        </a:defRPr>
      </a:lvl4pPr>
      <a:lvl5pPr marL="1828592" algn="l" defTabSz="914296" rtl="0" eaLnBrk="1" latinLnBrk="0" hangingPunct="1">
        <a:defRPr sz="1800" kern="1200">
          <a:solidFill>
            <a:schemeClr val="tx1"/>
          </a:solidFill>
          <a:latin typeface="+mn-lt"/>
          <a:ea typeface="+mn-ea"/>
          <a:cs typeface="+mn-cs"/>
        </a:defRPr>
      </a:lvl5pPr>
      <a:lvl6pPr marL="2285740" algn="l" defTabSz="914296" rtl="0" eaLnBrk="1" latinLnBrk="0" hangingPunct="1">
        <a:defRPr sz="1800" kern="1200">
          <a:solidFill>
            <a:schemeClr val="tx1"/>
          </a:solidFill>
          <a:latin typeface="+mn-lt"/>
          <a:ea typeface="+mn-ea"/>
          <a:cs typeface="+mn-cs"/>
        </a:defRPr>
      </a:lvl6pPr>
      <a:lvl7pPr marL="2742888" algn="l" defTabSz="914296" rtl="0" eaLnBrk="1" latinLnBrk="0" hangingPunct="1">
        <a:defRPr sz="1800" kern="1200">
          <a:solidFill>
            <a:schemeClr val="tx1"/>
          </a:solidFill>
          <a:latin typeface="+mn-lt"/>
          <a:ea typeface="+mn-ea"/>
          <a:cs typeface="+mn-cs"/>
        </a:defRPr>
      </a:lvl7pPr>
      <a:lvl8pPr marL="3200036" algn="l" defTabSz="914296" rtl="0" eaLnBrk="1" latinLnBrk="0" hangingPunct="1">
        <a:defRPr sz="1800" kern="1200">
          <a:solidFill>
            <a:schemeClr val="tx1"/>
          </a:solidFill>
          <a:latin typeface="+mn-lt"/>
          <a:ea typeface="+mn-ea"/>
          <a:cs typeface="+mn-cs"/>
        </a:defRPr>
      </a:lvl8pPr>
      <a:lvl9pPr marL="3657184" algn="l" defTabSz="91429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8.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9.emf"/><Relationship Id="rId5" Type="http://schemas.openxmlformats.org/officeDocument/2006/relationships/package" Target="../embeddings/Microsoft_Excel_Worksheet1.xlsx"/><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descr="Image result for rivm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88024" y="186120"/>
            <a:ext cx="2852098" cy="747152"/>
          </a:xfrm>
          <a:prstGeom prst="rect">
            <a:avLst/>
          </a:prstGeom>
          <a:noFill/>
          <a:ln>
            <a:noFill/>
          </a:ln>
        </p:spPr>
      </p:pic>
      <p:pic>
        <p:nvPicPr>
          <p:cNvPr id="18" name="Picture 17" descr="Image result for city of utrech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19809" y="116926"/>
            <a:ext cx="1079200" cy="884682"/>
          </a:xfrm>
          <a:prstGeom prst="rect">
            <a:avLst/>
          </a:prstGeom>
          <a:noFill/>
          <a:ln>
            <a:noFill/>
          </a:ln>
        </p:spPr>
      </p:pic>
      <p:sp>
        <p:nvSpPr>
          <p:cNvPr id="12" name="Title 1"/>
          <p:cNvSpPr>
            <a:spLocks noGrp="1"/>
          </p:cNvSpPr>
          <p:nvPr>
            <p:ph type="ctrTitle"/>
          </p:nvPr>
        </p:nvSpPr>
        <p:spPr>
          <a:xfrm>
            <a:off x="1259632" y="1556792"/>
            <a:ext cx="7740860" cy="2232248"/>
          </a:xfrm>
        </p:spPr>
        <p:txBody>
          <a:bodyPr>
            <a:noAutofit/>
          </a:bodyPr>
          <a:lstStyle/>
          <a:p>
            <a:r>
              <a:rPr lang="nl-NL" sz="2400" dirty="0" smtClean="0"/>
              <a:t>BETTER KNOWLEDGE</a:t>
            </a:r>
            <a:br>
              <a:rPr lang="nl-NL" sz="2400" dirty="0" smtClean="0"/>
            </a:br>
            <a:r>
              <a:rPr lang="en-US" sz="2400" dirty="0" smtClean="0"/>
              <a:t/>
            </a:r>
            <a:br>
              <a:rPr lang="en-US" sz="2400" dirty="0" smtClean="0"/>
            </a:br>
            <a:r>
              <a:rPr lang="en-US" sz="2400" dirty="0"/>
              <a:t/>
            </a:r>
            <a:br>
              <a:rPr lang="en-US" sz="2400" dirty="0"/>
            </a:br>
            <a:r>
              <a:rPr lang="en-US" sz="2400" dirty="0" smtClean="0"/>
              <a:t>The use of Health Impact Assessment in EU cities to focus on the improvement of citizens’ health</a:t>
            </a:r>
            <a:endParaRPr lang="en-US" sz="2400" dirty="0"/>
          </a:p>
        </p:txBody>
      </p:sp>
      <p:sp>
        <p:nvSpPr>
          <p:cNvPr id="13" name="TextBox 12"/>
          <p:cNvSpPr txBox="1"/>
          <p:nvPr/>
        </p:nvSpPr>
        <p:spPr>
          <a:xfrm>
            <a:off x="2555776" y="4365104"/>
            <a:ext cx="6342073" cy="1200318"/>
          </a:xfrm>
          <a:prstGeom prst="rect">
            <a:avLst/>
          </a:prstGeom>
          <a:noFill/>
        </p:spPr>
        <p:txBody>
          <a:bodyPr wrap="square" lIns="91430" tIns="45715" rIns="91430" bIns="45715" rtlCol="0">
            <a:spAutoFit/>
          </a:bodyPr>
          <a:lstStyle/>
          <a:p>
            <a:pPr algn="r"/>
            <a:r>
              <a:rPr lang="nl-NL" dirty="0" smtClean="0">
                <a:solidFill>
                  <a:srgbClr val="1C7DC3"/>
                </a:solidFill>
                <a:latin typeface="Arial" panose="020B0604020202020204" pitchFamily="34" charset="0"/>
                <a:cs typeface="Arial" panose="020B0604020202020204" pitchFamily="34" charset="0"/>
              </a:rPr>
              <a:t>David Langerak, Jeroen Schenkels, Floor </a:t>
            </a:r>
            <a:r>
              <a:rPr lang="nl-NL" dirty="0" err="1" smtClean="0">
                <a:solidFill>
                  <a:srgbClr val="1C7DC3"/>
                </a:solidFill>
                <a:latin typeface="Arial" panose="020B0604020202020204" pitchFamily="34" charset="0"/>
                <a:cs typeface="Arial" panose="020B0604020202020204" pitchFamily="34" charset="0"/>
              </a:rPr>
              <a:t>Borlée</a:t>
            </a:r>
            <a:r>
              <a:rPr lang="nl-NL" dirty="0" smtClean="0">
                <a:solidFill>
                  <a:srgbClr val="1C7DC3"/>
                </a:solidFill>
                <a:latin typeface="Arial" panose="020B0604020202020204" pitchFamily="34" charset="0"/>
                <a:cs typeface="Arial" panose="020B0604020202020204" pitchFamily="34" charset="0"/>
              </a:rPr>
              <a:t>, </a:t>
            </a:r>
          </a:p>
          <a:p>
            <a:pPr algn="r"/>
            <a:r>
              <a:rPr lang="nl-NL" dirty="0" smtClean="0">
                <a:solidFill>
                  <a:srgbClr val="1C7DC3"/>
                </a:solidFill>
                <a:latin typeface="Arial" panose="020B0604020202020204" pitchFamily="34" charset="0"/>
                <a:cs typeface="Arial" panose="020B0604020202020204" pitchFamily="34" charset="0"/>
              </a:rPr>
              <a:t>Iris </a:t>
            </a:r>
            <a:r>
              <a:rPr lang="nl-NL" dirty="0">
                <a:solidFill>
                  <a:srgbClr val="1C7DC3"/>
                </a:solidFill>
                <a:latin typeface="Arial" panose="020B0604020202020204" pitchFamily="34" charset="0"/>
                <a:cs typeface="Arial" panose="020B0604020202020204" pitchFamily="34" charset="0"/>
              </a:rPr>
              <a:t>van den </a:t>
            </a:r>
            <a:r>
              <a:rPr lang="nl-NL" dirty="0" err="1" smtClean="0">
                <a:solidFill>
                  <a:srgbClr val="1C7DC3"/>
                </a:solidFill>
                <a:latin typeface="Arial" panose="020B0604020202020204" pitchFamily="34" charset="0"/>
                <a:cs typeface="Arial" panose="020B0604020202020204" pitchFamily="34" charset="0"/>
              </a:rPr>
              <a:t>Brenk</a:t>
            </a:r>
            <a:r>
              <a:rPr lang="nl-NL" dirty="0" smtClean="0">
                <a:solidFill>
                  <a:srgbClr val="1C7DC3"/>
                </a:solidFill>
                <a:latin typeface="Arial" panose="020B0604020202020204" pitchFamily="34" charset="0"/>
                <a:cs typeface="Arial" panose="020B0604020202020204" pitchFamily="34" charset="0"/>
              </a:rPr>
              <a:t>, Rob Maas</a:t>
            </a:r>
          </a:p>
          <a:p>
            <a:pPr algn="r"/>
            <a:endParaRPr lang="nl-NL" dirty="0" smtClean="0">
              <a:solidFill>
                <a:srgbClr val="1C7DC3"/>
              </a:solidFill>
              <a:latin typeface="Arial" panose="020B0604020202020204" pitchFamily="34" charset="0"/>
              <a:cs typeface="Arial" panose="020B0604020202020204" pitchFamily="34" charset="0"/>
            </a:endParaRPr>
          </a:p>
          <a:p>
            <a:pPr algn="r"/>
            <a:r>
              <a:rPr lang="nl-NL" dirty="0" smtClean="0">
                <a:solidFill>
                  <a:srgbClr val="1C7DC3"/>
                </a:solidFill>
                <a:latin typeface="Arial" panose="020B0604020202020204" pitchFamily="34" charset="0"/>
                <a:cs typeface="Arial" panose="020B0604020202020204" pitchFamily="34" charset="0"/>
              </a:rPr>
              <a:t>Brussels, 10 </a:t>
            </a:r>
            <a:r>
              <a:rPr lang="nl-NL" dirty="0" smtClean="0">
                <a:solidFill>
                  <a:srgbClr val="1C7DC3"/>
                </a:solidFill>
                <a:latin typeface="Arial" panose="020B0604020202020204" pitchFamily="34" charset="0"/>
                <a:cs typeface="Arial" panose="020B0604020202020204" pitchFamily="34" charset="0"/>
              </a:rPr>
              <a:t>October, 2018</a:t>
            </a:r>
            <a:endParaRPr lang="nl-NL" dirty="0">
              <a:solidFill>
                <a:srgbClr val="1C7DC3"/>
              </a:solidFill>
              <a:latin typeface="Arial" panose="020B0604020202020204" pitchFamily="34" charset="0"/>
              <a:cs typeface="Arial" panose="020B0604020202020204" pitchFamily="34" charset="0"/>
            </a:endParaRPr>
          </a:p>
        </p:txBody>
      </p:sp>
      <p:pic>
        <p:nvPicPr>
          <p:cNvPr id="7" name="Picture 6"/>
          <p:cNvPicPr>
            <a:picLocks noChangeAspect="1"/>
          </p:cNvPicPr>
          <p:nvPr/>
        </p:nvPicPr>
        <p:blipFill rotWithShape="1">
          <a:blip r:embed="rId5"/>
          <a:srcRect l="7771" t="-2997" r="8042" b="2997"/>
          <a:stretch/>
        </p:blipFill>
        <p:spPr>
          <a:xfrm>
            <a:off x="0" y="6000789"/>
            <a:ext cx="4680521" cy="684000"/>
          </a:xfrm>
          <a:prstGeom prst="rect">
            <a:avLst/>
          </a:prstGeom>
        </p:spPr>
      </p:pic>
      <p:pic>
        <p:nvPicPr>
          <p:cNvPr id="8" name="Content Placeholder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865698" y="5784090"/>
            <a:ext cx="3307151" cy="1044000"/>
          </a:xfrm>
          <a:prstGeom prst="rect">
            <a:avLst/>
          </a:prstGeom>
          <a:ln>
            <a:noFill/>
          </a:ln>
        </p:spPr>
      </p:pic>
    </p:spTree>
    <p:extLst>
      <p:ext uri="{BB962C8B-B14F-4D97-AF65-F5344CB8AC3E}">
        <p14:creationId xmlns:p14="http://schemas.microsoft.com/office/powerpoint/2010/main" val="36988883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725041" y="3933056"/>
            <a:ext cx="8280920" cy="2808312"/>
          </a:xfrm>
          <a:prstGeom prst="rect">
            <a:avLst/>
          </a:prstGeom>
        </p:spPr>
        <p:txBody>
          <a:bodyPr vert="horz" lIns="91430" tIns="45715" rIns="91430" bIns="45715" rtlCol="0">
            <a:normAutofit/>
          </a:bodyPr>
          <a:lstStyle>
            <a:lvl1pPr marL="0" indent="0" algn="r" defTabSz="914296" rtl="0" eaLnBrk="1" latinLnBrk="0" hangingPunct="1">
              <a:spcBef>
                <a:spcPct val="20000"/>
              </a:spcBef>
              <a:buFont typeface="Arial" panose="020B0604020202020204" pitchFamily="34" charset="0"/>
              <a:buNone/>
              <a:defRPr sz="3200" kern="1200">
                <a:solidFill>
                  <a:srgbClr val="1C7DC3"/>
                </a:solidFill>
                <a:latin typeface="Arial" panose="020B0604020202020204" pitchFamily="34" charset="0"/>
                <a:ea typeface="+mn-ea"/>
                <a:cs typeface="Arial" panose="020B0604020202020204" pitchFamily="34" charset="0"/>
              </a:defRPr>
            </a:lvl1pPr>
            <a:lvl2pPr marL="457148" indent="0" algn="r" defTabSz="914296" rtl="0" eaLnBrk="1" latinLnBrk="0" hangingPunct="1">
              <a:spcBef>
                <a:spcPct val="20000"/>
              </a:spcBef>
              <a:buFont typeface="Arial" panose="020B0604020202020204" pitchFamily="34" charset="0"/>
              <a:buNone/>
              <a:defRPr sz="2800" kern="1200">
                <a:solidFill>
                  <a:srgbClr val="1C7DC3"/>
                </a:solidFill>
                <a:latin typeface="Arial" panose="020B0604020202020204" pitchFamily="34" charset="0"/>
                <a:ea typeface="+mn-ea"/>
                <a:cs typeface="Arial" panose="020B0604020202020204" pitchFamily="34" charset="0"/>
              </a:defRPr>
            </a:lvl2pPr>
            <a:lvl3pPr marL="914296" indent="0" algn="r" defTabSz="914296" rtl="0" eaLnBrk="1" latinLnBrk="0" hangingPunct="1">
              <a:spcBef>
                <a:spcPct val="20000"/>
              </a:spcBef>
              <a:buFont typeface="Arial" panose="020B0604020202020204" pitchFamily="34" charset="0"/>
              <a:buNone/>
              <a:defRPr sz="2400" kern="1200">
                <a:solidFill>
                  <a:srgbClr val="1C7DC3"/>
                </a:solidFill>
                <a:latin typeface="Arial" panose="020B0604020202020204" pitchFamily="34" charset="0"/>
                <a:ea typeface="+mn-ea"/>
                <a:cs typeface="Arial" panose="020B0604020202020204" pitchFamily="34" charset="0"/>
              </a:defRPr>
            </a:lvl3pPr>
            <a:lvl4pPr marL="1371444" indent="0" algn="r" defTabSz="914296" rtl="0" eaLnBrk="1" latinLnBrk="0" hangingPunct="1">
              <a:spcBef>
                <a:spcPct val="20000"/>
              </a:spcBef>
              <a:buFont typeface="Arial" panose="020B0604020202020204" pitchFamily="34" charset="0"/>
              <a:buNone/>
              <a:defRPr sz="2000" kern="1200">
                <a:solidFill>
                  <a:srgbClr val="1C7DC3"/>
                </a:solidFill>
                <a:latin typeface="Arial" panose="020B0604020202020204" pitchFamily="34" charset="0"/>
                <a:ea typeface="+mn-ea"/>
                <a:cs typeface="Arial" panose="020B0604020202020204" pitchFamily="34" charset="0"/>
              </a:defRPr>
            </a:lvl4pPr>
            <a:lvl5pPr marL="1828592" indent="0" algn="r" defTabSz="914296" rtl="0" eaLnBrk="1" latinLnBrk="0" hangingPunct="1">
              <a:spcBef>
                <a:spcPct val="20000"/>
              </a:spcBef>
              <a:buFont typeface="Arial" panose="020B0604020202020204" pitchFamily="34" charset="0"/>
              <a:buNone/>
              <a:defRPr sz="2000" kern="1200">
                <a:solidFill>
                  <a:srgbClr val="1C7DC3"/>
                </a:solidFill>
                <a:latin typeface="Arial" panose="020B0604020202020204" pitchFamily="34" charset="0"/>
                <a:ea typeface="+mn-ea"/>
                <a:cs typeface="Arial" panose="020B0604020202020204" pitchFamily="34" charset="0"/>
              </a:defRPr>
            </a:lvl5pPr>
            <a:lvl6pPr marL="2514314" indent="-228574" algn="l" defTabSz="91429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462" indent="-228574" algn="l" defTabSz="91429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610" indent="-228574" algn="l" defTabSz="91429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758" indent="-228574" algn="l" defTabSz="91429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en-US" sz="2000" dirty="0" smtClean="0">
              <a:sym typeface="Wingdings" panose="05000000000000000000" pitchFamily="2" charset="2"/>
            </a:endParaRPr>
          </a:p>
          <a:p>
            <a:pPr algn="ctr"/>
            <a:r>
              <a:rPr lang="en-US" sz="2800" b="1" dirty="0" smtClean="0">
                <a:solidFill>
                  <a:schemeClr val="accent1"/>
                </a:solidFill>
                <a:sym typeface="Wingdings" panose="05000000000000000000" pitchFamily="2" charset="2"/>
              </a:rPr>
              <a:t>Health Impact Assessment </a:t>
            </a:r>
            <a:r>
              <a:rPr lang="en-US" sz="2800" dirty="0" smtClean="0">
                <a:solidFill>
                  <a:schemeClr val="accent1"/>
                </a:solidFill>
                <a:sym typeface="Wingdings" panose="05000000000000000000" pitchFamily="2" charset="2"/>
              </a:rPr>
              <a:t>= </a:t>
            </a:r>
          </a:p>
          <a:p>
            <a:pPr algn="ctr"/>
            <a:r>
              <a:rPr lang="en-US" sz="2800" dirty="0" smtClean="0">
                <a:solidFill>
                  <a:schemeClr val="accent1"/>
                </a:solidFill>
                <a:sym typeface="Wingdings" panose="05000000000000000000" pitchFamily="2" charset="2"/>
              </a:rPr>
              <a:t>the calculation of health effects due to air pollution</a:t>
            </a:r>
          </a:p>
        </p:txBody>
      </p:sp>
      <p:sp>
        <p:nvSpPr>
          <p:cNvPr id="9" name="Title 1"/>
          <p:cNvSpPr>
            <a:spLocks noGrp="1"/>
          </p:cNvSpPr>
          <p:nvPr>
            <p:ph type="title"/>
          </p:nvPr>
        </p:nvSpPr>
        <p:spPr>
          <a:xfrm>
            <a:off x="1475656" y="128670"/>
            <a:ext cx="7272808" cy="1500130"/>
          </a:xfrm>
        </p:spPr>
        <p:txBody>
          <a:bodyPr>
            <a:normAutofit/>
          </a:bodyPr>
          <a:lstStyle/>
          <a:p>
            <a:pPr algn="l"/>
            <a:r>
              <a:rPr lang="en-GB" sz="2400" dirty="0"/>
              <a:t>HIA helps to focus on health improvement</a:t>
            </a:r>
            <a:br>
              <a:rPr lang="en-GB" sz="2400" dirty="0"/>
            </a:br>
            <a:endParaRPr lang="en-US" sz="2400" dirty="0"/>
          </a:p>
        </p:txBody>
      </p:sp>
      <p:sp>
        <p:nvSpPr>
          <p:cNvPr id="10" name="Rectangle 9"/>
          <p:cNvSpPr/>
          <p:nvPr/>
        </p:nvSpPr>
        <p:spPr>
          <a:xfrm>
            <a:off x="1229097" y="1130335"/>
            <a:ext cx="7272808" cy="30469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en-US" sz="2000" dirty="0" smtClean="0">
                <a:latin typeface="Arial" panose="020B0604020202020204" pitchFamily="34" charset="0"/>
                <a:cs typeface="Arial" panose="020B0604020202020204" pitchFamily="34" charset="0"/>
              </a:rPr>
              <a:t>Poor </a:t>
            </a:r>
            <a:r>
              <a:rPr lang="en-US" sz="2000" dirty="0">
                <a:latin typeface="Arial" panose="020B0604020202020204" pitchFamily="34" charset="0"/>
                <a:cs typeface="Arial" panose="020B0604020202020204" pitchFamily="34" charset="0"/>
              </a:rPr>
              <a:t>air quality has a serious impact on the health of EU citizens with susceptible groups at special risk. </a:t>
            </a:r>
            <a:endParaRPr lang="en-US" sz="2000" dirty="0" smtClean="0">
              <a:latin typeface="Arial" panose="020B0604020202020204" pitchFamily="34" charset="0"/>
              <a:cs typeface="Arial" panose="020B0604020202020204" pitchFamily="34" charset="0"/>
            </a:endParaRPr>
          </a:p>
          <a:p>
            <a:pPr algn="ctr"/>
            <a:endParaRPr lang="en-US" sz="2000" dirty="0" smtClean="0">
              <a:latin typeface="Arial" panose="020B0604020202020204" pitchFamily="34" charset="0"/>
              <a:cs typeface="Arial" panose="020B0604020202020204" pitchFamily="34" charset="0"/>
            </a:endParaRPr>
          </a:p>
          <a:p>
            <a:pPr algn="ctr"/>
            <a:r>
              <a:rPr lang="en-US" sz="2000" dirty="0" smtClean="0">
                <a:latin typeface="Arial" panose="020B0604020202020204" pitchFamily="34" charset="0"/>
                <a:cs typeface="Arial" panose="020B0604020202020204" pitchFamily="34" charset="0"/>
              </a:rPr>
              <a:t>Currently</a:t>
            </a:r>
            <a:r>
              <a:rPr lang="en-US" sz="2000" dirty="0">
                <a:latin typeface="Arial" panose="020B0604020202020204" pitchFamily="34" charset="0"/>
                <a:cs typeface="Arial" panose="020B0604020202020204" pitchFamily="34" charset="0"/>
              </a:rPr>
              <a:t>, the air quality regulations direct member states and cities towards a focus on meeting air quality limit values. </a:t>
            </a:r>
            <a:endParaRPr lang="en-US" sz="2000" dirty="0" smtClean="0">
              <a:latin typeface="Arial" panose="020B0604020202020204" pitchFamily="34" charset="0"/>
              <a:cs typeface="Arial" panose="020B0604020202020204" pitchFamily="34" charset="0"/>
            </a:endParaRPr>
          </a:p>
          <a:p>
            <a:pPr algn="ctr"/>
            <a:endParaRPr lang="en-US" sz="2000" dirty="0" smtClean="0">
              <a:latin typeface="Arial" panose="020B0604020202020204" pitchFamily="34" charset="0"/>
              <a:cs typeface="Arial" panose="020B0604020202020204" pitchFamily="34" charset="0"/>
            </a:endParaRPr>
          </a:p>
          <a:p>
            <a:pPr algn="ctr"/>
            <a:r>
              <a:rPr lang="en-US" sz="2000" dirty="0" smtClean="0">
                <a:latin typeface="Arial" panose="020B0604020202020204" pitchFamily="34" charset="0"/>
                <a:cs typeface="Arial" panose="020B0604020202020204" pitchFamily="34" charset="0"/>
              </a:rPr>
              <a:t>The </a:t>
            </a:r>
            <a:r>
              <a:rPr lang="en-US" sz="2000" dirty="0">
                <a:latin typeface="Arial" panose="020B0604020202020204" pitchFamily="34" charset="0"/>
                <a:cs typeface="Arial" panose="020B0604020202020204" pitchFamily="34" charset="0"/>
              </a:rPr>
              <a:t>Partnership would like to see this approach complemented by a </a:t>
            </a:r>
            <a:r>
              <a:rPr lang="en-US" sz="2000" b="1" u="sng" dirty="0">
                <a:latin typeface="Arial" panose="020B0604020202020204" pitchFamily="34" charset="0"/>
                <a:cs typeface="Arial" panose="020B0604020202020204" pitchFamily="34" charset="0"/>
              </a:rPr>
              <a:t>focus on health improvement</a:t>
            </a:r>
            <a:r>
              <a:rPr lang="en-US" sz="2000" dirty="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algn="ctr"/>
            <a:endParaRPr lang="en-US" dirty="0" smtClean="0">
              <a:latin typeface="Arial" panose="020B0604020202020204" pitchFamily="34" charset="0"/>
              <a:cs typeface="Arial" panose="020B0604020202020204" pitchFamily="34" charset="0"/>
            </a:endParaRPr>
          </a:p>
          <a:p>
            <a:pPr algn="ctr"/>
            <a:r>
              <a:rPr lang="en-US" sz="1400" i="1" dirty="0" smtClean="0">
                <a:latin typeface="Arial" panose="020B0604020202020204" pitchFamily="34" charset="0"/>
                <a:cs typeface="Arial" panose="020B0604020202020204" pitchFamily="34" charset="0"/>
              </a:rPr>
              <a:t>Position paper Partnership Air Quality of the Urban Agenda. July 2018</a:t>
            </a:r>
            <a:endParaRPr lang="en-US" sz="14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2937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C:\Users\borle202\AppData\Local\Microsoft\Windows\Temporary Internet Files\Content.IE5\42CUF7BW\3d_character_stock_photo_hello_welcome[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52120" y="4791646"/>
            <a:ext cx="2066354" cy="206635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val="662090043"/>
              </p:ext>
            </p:extLst>
          </p:nvPr>
        </p:nvGraphicFramePr>
        <p:xfrm>
          <a:off x="161256" y="1541705"/>
          <a:ext cx="5328592" cy="2196968"/>
        </p:xfrm>
        <a:graphic>
          <a:graphicData uri="http://schemas.openxmlformats.org/drawingml/2006/table">
            <a:tbl>
              <a:tblPr firstRow="1" bandRow="1">
                <a:tableStyleId>{5C22544A-7EE6-4342-B048-85BDC9FD1C3A}</a:tableStyleId>
              </a:tblPr>
              <a:tblGrid>
                <a:gridCol w="1242392"/>
                <a:gridCol w="1465108"/>
                <a:gridCol w="1353750"/>
                <a:gridCol w="1267342"/>
              </a:tblGrid>
              <a:tr h="720079">
                <a:tc>
                  <a:txBody>
                    <a:bodyPr/>
                    <a:lstStyle/>
                    <a:p>
                      <a:pPr algn="ctr"/>
                      <a:r>
                        <a:rPr lang="en-US" sz="1900" noProof="0" dirty="0" smtClean="0"/>
                        <a:t>Pollutant</a:t>
                      </a:r>
                      <a:endParaRPr lang="en-US" sz="1900" noProof="0" dirty="0"/>
                    </a:p>
                  </a:txBody>
                  <a:tcPr/>
                </a:tc>
                <a:tc>
                  <a:txBody>
                    <a:bodyPr/>
                    <a:lstStyle/>
                    <a:p>
                      <a:pPr algn="ctr"/>
                      <a:r>
                        <a:rPr lang="en-US" sz="1900" dirty="0" smtClean="0"/>
                        <a:t>Utrecht 2016*</a:t>
                      </a:r>
                    </a:p>
                    <a:p>
                      <a:pPr algn="ctr"/>
                      <a:r>
                        <a:rPr lang="en-US" sz="1900" dirty="0" smtClean="0"/>
                        <a:t>(n=340.000</a:t>
                      </a:r>
                      <a:r>
                        <a:rPr lang="en-US" sz="1900" baseline="0" dirty="0" smtClean="0"/>
                        <a:t>)</a:t>
                      </a:r>
                      <a:endParaRPr lang="en-US" sz="1900" dirty="0"/>
                    </a:p>
                  </a:txBody>
                  <a:tcPr/>
                </a:tc>
                <a:tc>
                  <a:txBody>
                    <a:bodyPr/>
                    <a:lstStyle/>
                    <a:p>
                      <a:pPr algn="ctr"/>
                      <a:r>
                        <a:rPr lang="en-US" sz="1900" dirty="0" smtClean="0"/>
                        <a:t>WHO</a:t>
                      </a:r>
                      <a:r>
                        <a:rPr lang="en-US" sz="1900" baseline="0" dirty="0" smtClean="0"/>
                        <a:t> </a:t>
                      </a:r>
                      <a:r>
                        <a:rPr lang="en-US" sz="1900" baseline="0" noProof="0" dirty="0" smtClean="0"/>
                        <a:t>guideline*</a:t>
                      </a:r>
                      <a:endParaRPr lang="en-US" sz="1900" noProof="0" dirty="0"/>
                    </a:p>
                  </a:txBody>
                  <a:tcPr/>
                </a:tc>
                <a:tc>
                  <a:txBody>
                    <a:bodyPr/>
                    <a:lstStyle/>
                    <a:p>
                      <a:pPr algn="ctr"/>
                      <a:r>
                        <a:rPr lang="en-US" sz="1900" noProof="0" dirty="0" smtClean="0"/>
                        <a:t>Difference*</a:t>
                      </a:r>
                      <a:endParaRPr lang="en-US" sz="1900" noProof="0" dirty="0"/>
                    </a:p>
                  </a:txBody>
                  <a:tcPr/>
                </a:tc>
              </a:tr>
              <a:tr h="618424">
                <a:tc>
                  <a:txBody>
                    <a:bodyPr/>
                    <a:lstStyle/>
                    <a:p>
                      <a:r>
                        <a:rPr lang="en-US" sz="1900" dirty="0" smtClean="0"/>
                        <a:t>PM10</a:t>
                      </a:r>
                      <a:endParaRPr lang="en-US" sz="1900" dirty="0"/>
                    </a:p>
                  </a:txBody>
                  <a:tcPr/>
                </a:tc>
                <a:tc>
                  <a:txBody>
                    <a:bodyPr/>
                    <a:lstStyle/>
                    <a:p>
                      <a:r>
                        <a:rPr lang="en-US" sz="1900" dirty="0" smtClean="0"/>
                        <a:t>20,41</a:t>
                      </a:r>
                      <a:endParaRPr lang="en-US" sz="1900" dirty="0"/>
                    </a:p>
                  </a:txBody>
                  <a:tcPr/>
                </a:tc>
                <a:tc>
                  <a:txBody>
                    <a:bodyPr/>
                    <a:lstStyle/>
                    <a:p>
                      <a:r>
                        <a:rPr lang="en-US" sz="1900" dirty="0" smtClean="0"/>
                        <a:t>20</a:t>
                      </a:r>
                      <a:endParaRPr lang="en-US" sz="1900" dirty="0"/>
                    </a:p>
                  </a:txBody>
                  <a:tcPr/>
                </a:tc>
                <a:tc>
                  <a:txBody>
                    <a:bodyPr/>
                    <a:lstStyle/>
                    <a:p>
                      <a:r>
                        <a:rPr lang="en-US" sz="1900" dirty="0" smtClean="0"/>
                        <a:t>-0,41</a:t>
                      </a:r>
                      <a:endParaRPr lang="en-US" sz="1900" dirty="0"/>
                    </a:p>
                  </a:txBody>
                  <a:tcPr/>
                </a:tc>
              </a:tr>
              <a:tr h="618424">
                <a:tc>
                  <a:txBody>
                    <a:bodyPr/>
                    <a:lstStyle/>
                    <a:p>
                      <a:r>
                        <a:rPr lang="en-US" sz="1900" dirty="0" smtClean="0"/>
                        <a:t>PM2.5</a:t>
                      </a:r>
                      <a:endParaRPr lang="en-US" sz="1900" dirty="0"/>
                    </a:p>
                  </a:txBody>
                  <a:tcPr/>
                </a:tc>
                <a:tc>
                  <a:txBody>
                    <a:bodyPr/>
                    <a:lstStyle/>
                    <a:p>
                      <a:r>
                        <a:rPr lang="en-US" sz="1900" dirty="0" smtClean="0"/>
                        <a:t>12,69</a:t>
                      </a:r>
                      <a:endParaRPr lang="en-US" sz="1900" dirty="0"/>
                    </a:p>
                  </a:txBody>
                  <a:tcPr/>
                </a:tc>
                <a:tc>
                  <a:txBody>
                    <a:bodyPr/>
                    <a:lstStyle/>
                    <a:p>
                      <a:r>
                        <a:rPr lang="en-US" sz="1900" dirty="0" smtClean="0"/>
                        <a:t>10</a:t>
                      </a:r>
                      <a:endParaRPr lang="en-US" sz="1900" dirty="0"/>
                    </a:p>
                  </a:txBody>
                  <a:tcPr/>
                </a:tc>
                <a:tc>
                  <a:txBody>
                    <a:bodyPr/>
                    <a:lstStyle/>
                    <a:p>
                      <a:r>
                        <a:rPr lang="en-US" sz="1900" dirty="0" smtClean="0"/>
                        <a:t>-2,69</a:t>
                      </a:r>
                      <a:endParaRPr lang="en-US" sz="1900" dirty="0"/>
                    </a:p>
                  </a:txBody>
                  <a:tcPr/>
                </a:tc>
              </a:tr>
            </a:tbl>
          </a:graphicData>
        </a:graphic>
      </p:graphicFrame>
      <p:sp>
        <p:nvSpPr>
          <p:cNvPr id="5" name="TextBox 4"/>
          <p:cNvSpPr txBox="1"/>
          <p:nvPr/>
        </p:nvSpPr>
        <p:spPr>
          <a:xfrm>
            <a:off x="3275856" y="3717032"/>
            <a:ext cx="2062789" cy="677098"/>
          </a:xfrm>
          <a:prstGeom prst="rect">
            <a:avLst/>
          </a:prstGeom>
          <a:noFill/>
        </p:spPr>
        <p:txBody>
          <a:bodyPr wrap="none" lIns="91430" tIns="45715" rIns="91430" bIns="45715" rtlCol="0">
            <a:spAutoFit/>
          </a:bodyPr>
          <a:lstStyle/>
          <a:p>
            <a:pPr fontAlgn="base">
              <a:spcBef>
                <a:spcPct val="0"/>
              </a:spcBef>
              <a:spcAft>
                <a:spcPct val="0"/>
              </a:spcAft>
            </a:pPr>
            <a:r>
              <a:rPr lang="nl-NL" sz="1400" dirty="0" smtClean="0">
                <a:solidFill>
                  <a:srgbClr val="000000"/>
                </a:solidFill>
                <a:sym typeface="Wingdings" panose="05000000000000000000" pitchFamily="2" charset="2"/>
              </a:rPr>
              <a:t>*</a:t>
            </a:r>
            <a:r>
              <a:rPr lang="en-US" sz="1400" dirty="0" smtClean="0">
                <a:solidFill>
                  <a:srgbClr val="000000"/>
                </a:solidFill>
                <a:sym typeface="Wingdings" panose="05000000000000000000" pitchFamily="2" charset="2"/>
              </a:rPr>
              <a:t>Concentrations</a:t>
            </a:r>
            <a:r>
              <a:rPr lang="nl-NL" sz="1400" dirty="0" smtClean="0">
                <a:solidFill>
                  <a:srgbClr val="000000"/>
                </a:solidFill>
                <a:sym typeface="Wingdings" panose="05000000000000000000" pitchFamily="2" charset="2"/>
              </a:rPr>
              <a:t> </a:t>
            </a:r>
            <a:r>
              <a:rPr lang="nl-NL" sz="1400" dirty="0">
                <a:solidFill>
                  <a:srgbClr val="000000"/>
                </a:solidFill>
                <a:sym typeface="Wingdings" panose="05000000000000000000" pitchFamily="2" charset="2"/>
              </a:rPr>
              <a:t>in µg/m³</a:t>
            </a:r>
          </a:p>
          <a:p>
            <a:pPr fontAlgn="base">
              <a:spcBef>
                <a:spcPct val="0"/>
              </a:spcBef>
              <a:spcAft>
                <a:spcPct val="0"/>
              </a:spcAft>
            </a:pPr>
            <a:endParaRPr lang="en-US" sz="2400" dirty="0">
              <a:solidFill>
                <a:srgbClr val="FFFFFF"/>
              </a:solidFill>
            </a:endParaRPr>
          </a:p>
        </p:txBody>
      </p:sp>
      <p:sp>
        <p:nvSpPr>
          <p:cNvPr id="8" name="Title 1"/>
          <p:cNvSpPr>
            <a:spLocks noGrp="1"/>
          </p:cNvSpPr>
          <p:nvPr>
            <p:ph type="title"/>
          </p:nvPr>
        </p:nvSpPr>
        <p:spPr>
          <a:xfrm>
            <a:off x="1475656" y="128670"/>
            <a:ext cx="7272808" cy="1500130"/>
          </a:xfrm>
        </p:spPr>
        <p:txBody>
          <a:bodyPr>
            <a:normAutofit/>
          </a:bodyPr>
          <a:lstStyle/>
          <a:p>
            <a:pPr algn="l"/>
            <a:r>
              <a:rPr lang="en-US" sz="2400" dirty="0" smtClean="0"/>
              <a:t>Example: what is the health benefit if levels of PM decrease to WHO guideline levels? </a:t>
            </a:r>
            <a:endParaRPr lang="en-US" sz="2400" dirty="0"/>
          </a:p>
        </p:txBody>
      </p:sp>
      <p:sp>
        <p:nvSpPr>
          <p:cNvPr id="2" name="Rechthoek 1"/>
          <p:cNvSpPr/>
          <p:nvPr/>
        </p:nvSpPr>
        <p:spPr>
          <a:xfrm>
            <a:off x="180864" y="4503891"/>
            <a:ext cx="6189984" cy="1877437"/>
          </a:xfrm>
          <a:prstGeom prst="rect">
            <a:avLst/>
          </a:prstGeom>
        </p:spPr>
        <p:txBody>
          <a:bodyPr wrap="square">
            <a:spAutoFit/>
          </a:bodyPr>
          <a:lstStyle/>
          <a:p>
            <a:r>
              <a:rPr lang="nl-NL" sz="2400" dirty="0" smtClean="0">
                <a:solidFill>
                  <a:schemeClr val="accent1"/>
                </a:solidFill>
                <a:latin typeface="Arial" panose="020B0604020202020204" pitchFamily="34" charset="0"/>
                <a:cs typeface="Arial" panose="020B0604020202020204" pitchFamily="34" charset="0"/>
              </a:rPr>
              <a:t>Health impact assessment: </a:t>
            </a:r>
            <a:endParaRPr lang="en-GB" sz="2400" dirty="0" smtClean="0">
              <a:solidFill>
                <a:schemeClr val="accent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solidFill>
                  <a:schemeClr val="accent1"/>
                </a:solidFill>
                <a:latin typeface="Arial" panose="020B0604020202020204" pitchFamily="34" charset="0"/>
                <a:cs typeface="Arial" panose="020B0604020202020204" pitchFamily="34" charset="0"/>
              </a:rPr>
              <a:t>Improves </a:t>
            </a:r>
            <a:r>
              <a:rPr lang="en-GB" sz="2400" dirty="0">
                <a:solidFill>
                  <a:schemeClr val="accent1"/>
                </a:solidFill>
                <a:latin typeface="Arial" panose="020B0604020202020204" pitchFamily="34" charset="0"/>
                <a:cs typeface="Arial" panose="020B0604020202020204" pitchFamily="34" charset="0"/>
              </a:rPr>
              <a:t>public awareness</a:t>
            </a:r>
          </a:p>
          <a:p>
            <a:pPr marL="342900" indent="-342900">
              <a:buFont typeface="Arial" panose="020B0604020202020204" pitchFamily="34" charset="0"/>
              <a:buChar char="•"/>
            </a:pPr>
            <a:r>
              <a:rPr lang="en-GB" sz="2400" dirty="0">
                <a:solidFill>
                  <a:schemeClr val="accent1"/>
                </a:solidFill>
                <a:latin typeface="Arial" panose="020B0604020202020204" pitchFamily="34" charset="0"/>
                <a:cs typeface="Arial" panose="020B0604020202020204" pitchFamily="34" charset="0"/>
              </a:rPr>
              <a:t>Acceptance of ‘inconvenient’ measures</a:t>
            </a:r>
          </a:p>
          <a:p>
            <a:r>
              <a:rPr lang="en-GB" sz="2000" dirty="0" smtClean="0">
                <a:solidFill>
                  <a:schemeClr val="accent1"/>
                </a:solidFill>
                <a:latin typeface="Arial" panose="020B0604020202020204" pitchFamily="34" charset="0"/>
                <a:cs typeface="Arial" panose="020B0604020202020204" pitchFamily="34" charset="0"/>
              </a:rPr>
              <a:t>	E.g</a:t>
            </a:r>
            <a:r>
              <a:rPr lang="en-GB" sz="2000" dirty="0">
                <a:solidFill>
                  <a:schemeClr val="accent1"/>
                </a:solidFill>
                <a:latin typeface="Arial" panose="020B0604020202020204" pitchFamily="34" charset="0"/>
                <a:cs typeface="Arial" panose="020B0604020202020204" pitchFamily="34" charset="0"/>
              </a:rPr>
              <a:t>. Low Emission Zone, high parking rates</a:t>
            </a:r>
          </a:p>
          <a:p>
            <a:pPr marL="342900" indent="-342900">
              <a:buFont typeface="Arial" panose="020B0604020202020204" pitchFamily="34" charset="0"/>
              <a:buChar char="•"/>
            </a:pPr>
            <a:r>
              <a:rPr lang="en-GB" sz="2400" dirty="0">
                <a:solidFill>
                  <a:schemeClr val="accent1"/>
                </a:solidFill>
                <a:latin typeface="Arial" panose="020B0604020202020204" pitchFamily="34" charset="0"/>
                <a:cs typeface="Arial" panose="020B0604020202020204" pitchFamily="34" charset="0"/>
              </a:rPr>
              <a:t>Tool for comparing different policy options</a:t>
            </a:r>
          </a:p>
        </p:txBody>
      </p:sp>
      <p:pic>
        <p:nvPicPr>
          <p:cNvPr id="4098" name="Picture 2" descr="C:\Users\borle202\AppData\Local\Microsoft\Windows\Temporary Internet Files\Content.IE5\42CUF7BW\3d_character_stock_photo_hello_welcome[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61330" y="-203618"/>
            <a:ext cx="942334" cy="942335"/>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borle202\AppData\Local\Microsoft\Windows\Temporary Internet Files\Content.IE5\YEMZYZ87\carrying_empty_board_3d_human_character[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68144" y="1308564"/>
            <a:ext cx="3024336" cy="2987390"/>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2"/>
          <p:cNvSpPr txBox="1"/>
          <p:nvPr/>
        </p:nvSpPr>
        <p:spPr>
          <a:xfrm>
            <a:off x="6660232" y="2520169"/>
            <a:ext cx="1944216" cy="923330"/>
          </a:xfrm>
          <a:prstGeom prst="rect">
            <a:avLst/>
          </a:prstGeom>
          <a:noFill/>
        </p:spPr>
        <p:txBody>
          <a:bodyPr wrap="square" rtlCol="0">
            <a:spAutoFit/>
          </a:bodyPr>
          <a:lstStyle/>
          <a:p>
            <a:r>
              <a:rPr lang="nl-NL" dirty="0" smtClean="0"/>
              <a:t>200 </a:t>
            </a:r>
            <a:r>
              <a:rPr lang="nl-NL" dirty="0" err="1" smtClean="0"/>
              <a:t>fewer</a:t>
            </a:r>
            <a:r>
              <a:rPr lang="nl-NL" dirty="0" smtClean="0"/>
              <a:t> cases of </a:t>
            </a:r>
            <a:r>
              <a:rPr lang="nl-NL" dirty="0" err="1" smtClean="0"/>
              <a:t>asthma</a:t>
            </a:r>
            <a:r>
              <a:rPr lang="nl-NL" dirty="0" smtClean="0"/>
              <a:t> </a:t>
            </a:r>
            <a:r>
              <a:rPr lang="nl-NL" dirty="0" err="1" smtClean="0"/>
              <a:t>symptoms</a:t>
            </a:r>
            <a:r>
              <a:rPr lang="nl-NL" dirty="0" smtClean="0"/>
              <a:t> in </a:t>
            </a:r>
            <a:r>
              <a:rPr lang="nl-NL" dirty="0" err="1" smtClean="0"/>
              <a:t>children</a:t>
            </a:r>
            <a:endParaRPr lang="en-GB" dirty="0"/>
          </a:p>
        </p:txBody>
      </p:sp>
      <p:sp>
        <p:nvSpPr>
          <p:cNvPr id="12" name="Rechthoekige toelichting 11"/>
          <p:cNvSpPr/>
          <p:nvPr/>
        </p:nvSpPr>
        <p:spPr>
          <a:xfrm>
            <a:off x="7380312" y="4078501"/>
            <a:ext cx="1728192" cy="1149270"/>
          </a:xfrm>
          <a:prstGeom prst="wedgeRectCallout">
            <a:avLst>
              <a:gd name="adj1" fmla="val -75083"/>
              <a:gd name="adj2" fmla="val 56575"/>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dirty="0" smtClean="0">
              <a:solidFill>
                <a:schemeClr val="tx1"/>
              </a:solidFill>
            </a:endParaRPr>
          </a:p>
          <a:p>
            <a:pPr algn="ctr"/>
            <a:r>
              <a:rPr lang="en-GB" sz="2000" dirty="0" smtClean="0">
                <a:solidFill>
                  <a:schemeClr val="tx1"/>
                </a:solidFill>
              </a:rPr>
              <a:t>300 </a:t>
            </a:r>
            <a:r>
              <a:rPr lang="en-GB" sz="2000" dirty="0">
                <a:solidFill>
                  <a:schemeClr val="tx1"/>
                </a:solidFill>
              </a:rPr>
              <a:t>fewer life years lost (PM2.5</a:t>
            </a:r>
            <a:r>
              <a:rPr lang="en-GB" dirty="0">
                <a:solidFill>
                  <a:schemeClr val="tx1"/>
                </a:solidFill>
              </a:rPr>
              <a:t>)</a:t>
            </a:r>
          </a:p>
          <a:p>
            <a:pPr algn="ctr"/>
            <a:endParaRPr lang="en-GB" dirty="0"/>
          </a:p>
        </p:txBody>
      </p:sp>
      <p:sp>
        <p:nvSpPr>
          <p:cNvPr id="13" name="PIJL-RECHTS 12"/>
          <p:cNvSpPr/>
          <p:nvPr/>
        </p:nvSpPr>
        <p:spPr>
          <a:xfrm>
            <a:off x="5111552" y="2730394"/>
            <a:ext cx="1089533" cy="251440"/>
          </a:xfrm>
          <a:prstGeom prst="righ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PIJL-RECHTS 17"/>
          <p:cNvSpPr/>
          <p:nvPr/>
        </p:nvSpPr>
        <p:spPr>
          <a:xfrm rot="1882360">
            <a:off x="5195493" y="4003950"/>
            <a:ext cx="1977061" cy="312580"/>
          </a:xfrm>
          <a:prstGeom prst="righ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8952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10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animBg="1"/>
      <p:bldP spid="13" grpId="0" animBg="1"/>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1475656" y="128670"/>
            <a:ext cx="7079704" cy="1140090"/>
          </a:xfrm>
        </p:spPr>
        <p:txBody>
          <a:bodyPr>
            <a:normAutofit/>
          </a:bodyPr>
          <a:lstStyle/>
          <a:p>
            <a:pPr algn="l"/>
            <a:r>
              <a:rPr lang="en-US" sz="2600" dirty="0" smtClean="0"/>
              <a:t>Methods</a:t>
            </a:r>
            <a:endParaRPr lang="en-US" sz="2600" dirty="0"/>
          </a:p>
        </p:txBody>
      </p:sp>
      <p:sp>
        <p:nvSpPr>
          <p:cNvPr id="7" name="TextBox 6"/>
          <p:cNvSpPr txBox="1"/>
          <p:nvPr/>
        </p:nvSpPr>
        <p:spPr>
          <a:xfrm>
            <a:off x="1331639" y="1124744"/>
            <a:ext cx="7559163" cy="7694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91430" tIns="45715" rIns="91430" bIns="45715" rtlCol="0">
            <a:spAutoFit/>
          </a:bodyPr>
          <a:lstStyle/>
          <a:p>
            <a:r>
              <a:rPr lang="en-US" sz="2200" dirty="0" smtClean="0">
                <a:latin typeface="Arial" panose="020B0604020202020204" pitchFamily="34" charset="0"/>
                <a:cs typeface="Arial" panose="020B0604020202020204" pitchFamily="34" charset="0"/>
              </a:rPr>
              <a:t>Goal: find a feasible HIA tool which can be used by cities </a:t>
            </a:r>
            <a:r>
              <a:rPr lang="en-GB" sz="2200" dirty="0" smtClean="0">
                <a:latin typeface="Arial" panose="020B0604020202020204" pitchFamily="34" charset="0"/>
                <a:cs typeface="Arial" panose="020B0604020202020204" pitchFamily="34" charset="0"/>
              </a:rPr>
              <a:t>to </a:t>
            </a:r>
            <a:r>
              <a:rPr lang="en-GB" sz="2200" dirty="0">
                <a:latin typeface="Arial" panose="020B0604020202020204" pitchFamily="34" charset="0"/>
                <a:cs typeface="Arial" panose="020B0604020202020204" pitchFamily="34" charset="0"/>
              </a:rPr>
              <a:t>quantify the effects of air pollution on citizens’ </a:t>
            </a:r>
            <a:r>
              <a:rPr lang="en-GB" sz="2200" dirty="0" smtClean="0">
                <a:latin typeface="Arial" panose="020B0604020202020204" pitchFamily="34" charset="0"/>
                <a:cs typeface="Arial" panose="020B0604020202020204" pitchFamily="34" charset="0"/>
              </a:rPr>
              <a:t>health</a:t>
            </a:r>
            <a:endParaRPr lang="en-US" sz="2200" dirty="0">
              <a:latin typeface="Arial" panose="020B0604020202020204" pitchFamily="34" charset="0"/>
              <a:cs typeface="Arial" panose="020B0604020202020204" pitchFamily="34" charset="0"/>
            </a:endParaRPr>
          </a:p>
        </p:txBody>
      </p:sp>
      <p:cxnSp>
        <p:nvCxnSpPr>
          <p:cNvPr id="9" name="Straight Arrow Connector 8"/>
          <p:cNvCxnSpPr/>
          <p:nvPr/>
        </p:nvCxnSpPr>
        <p:spPr bwMode="auto">
          <a:xfrm>
            <a:off x="5502374" y="3645818"/>
            <a:ext cx="504056" cy="503992"/>
          </a:xfrm>
          <a:prstGeom prst="straightConnector1">
            <a:avLst/>
          </a:prstGeom>
          <a:ln>
            <a:tailEnd type="arrow"/>
          </a:ln>
          <a:extLst/>
        </p:spPr>
        <p:style>
          <a:lnRef idx="3">
            <a:schemeClr val="accent1"/>
          </a:lnRef>
          <a:fillRef idx="0">
            <a:schemeClr val="accent1"/>
          </a:fillRef>
          <a:effectRef idx="2">
            <a:schemeClr val="accent1"/>
          </a:effectRef>
          <a:fontRef idx="minor">
            <a:schemeClr val="tx1"/>
          </a:fontRef>
        </p:style>
      </p:cxnSp>
      <p:cxnSp>
        <p:nvCxnSpPr>
          <p:cNvPr id="10" name="Straight Arrow Connector 9"/>
          <p:cNvCxnSpPr/>
          <p:nvPr/>
        </p:nvCxnSpPr>
        <p:spPr bwMode="auto">
          <a:xfrm flipH="1">
            <a:off x="6512274" y="3645818"/>
            <a:ext cx="475068" cy="503992"/>
          </a:xfrm>
          <a:prstGeom prst="straightConnector1">
            <a:avLst/>
          </a:prstGeom>
          <a:ln>
            <a:tailEnd type="arrow"/>
          </a:ln>
          <a:extLst/>
        </p:spPr>
        <p:style>
          <a:lnRef idx="3">
            <a:schemeClr val="accent1"/>
          </a:lnRef>
          <a:fillRef idx="0">
            <a:schemeClr val="accent1"/>
          </a:fillRef>
          <a:effectRef idx="2">
            <a:schemeClr val="accent1"/>
          </a:effectRef>
          <a:fontRef idx="minor">
            <a:schemeClr val="tx1"/>
          </a:fontRef>
        </p:style>
      </p:cxnSp>
      <p:sp>
        <p:nvSpPr>
          <p:cNvPr id="11" name="Title 1"/>
          <p:cNvSpPr txBox="1">
            <a:spLocks/>
          </p:cNvSpPr>
          <p:nvPr/>
        </p:nvSpPr>
        <p:spPr bwMode="auto">
          <a:xfrm>
            <a:off x="4856584" y="4163112"/>
            <a:ext cx="2955776" cy="63477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ctr" anchorCtr="0" compatLnSpc="1">
            <a:prstTxWarp prst="textNoShape">
              <a:avLst/>
            </a:prstTxWarp>
          </a:bodyPr>
          <a:lstStyle>
            <a:lvl1pPr algn="l" rtl="0" eaLnBrk="1" fontAlgn="base" hangingPunct="1">
              <a:spcBef>
                <a:spcPct val="0"/>
              </a:spcBef>
              <a:spcAft>
                <a:spcPct val="0"/>
              </a:spcAft>
              <a:defRPr sz="2000">
                <a:solidFill>
                  <a:srgbClr val="CC0000"/>
                </a:solidFill>
                <a:latin typeface="+mj-lt"/>
                <a:ea typeface="+mj-ea"/>
                <a:cs typeface="+mj-cs"/>
              </a:defRPr>
            </a:lvl1pPr>
            <a:lvl2pPr algn="l" rtl="0" eaLnBrk="1" fontAlgn="base" hangingPunct="1">
              <a:spcBef>
                <a:spcPct val="0"/>
              </a:spcBef>
              <a:spcAft>
                <a:spcPct val="0"/>
              </a:spcAft>
              <a:defRPr sz="2000">
                <a:solidFill>
                  <a:srgbClr val="CC0000"/>
                </a:solidFill>
                <a:latin typeface="Lucida Sans" pitchFamily="34" charset="0"/>
              </a:defRPr>
            </a:lvl2pPr>
            <a:lvl3pPr algn="l" rtl="0" eaLnBrk="1" fontAlgn="base" hangingPunct="1">
              <a:spcBef>
                <a:spcPct val="0"/>
              </a:spcBef>
              <a:spcAft>
                <a:spcPct val="0"/>
              </a:spcAft>
              <a:defRPr sz="2000">
                <a:solidFill>
                  <a:srgbClr val="CC0000"/>
                </a:solidFill>
                <a:latin typeface="Lucida Sans" pitchFamily="34" charset="0"/>
              </a:defRPr>
            </a:lvl3pPr>
            <a:lvl4pPr algn="l" rtl="0" eaLnBrk="1" fontAlgn="base" hangingPunct="1">
              <a:spcBef>
                <a:spcPct val="0"/>
              </a:spcBef>
              <a:spcAft>
                <a:spcPct val="0"/>
              </a:spcAft>
              <a:defRPr sz="2000">
                <a:solidFill>
                  <a:srgbClr val="CC0000"/>
                </a:solidFill>
                <a:latin typeface="Lucida Sans" pitchFamily="34" charset="0"/>
              </a:defRPr>
            </a:lvl4pPr>
            <a:lvl5pPr algn="l" rtl="0" eaLnBrk="1" fontAlgn="base" hangingPunct="1">
              <a:spcBef>
                <a:spcPct val="0"/>
              </a:spcBef>
              <a:spcAft>
                <a:spcPct val="0"/>
              </a:spcAft>
              <a:defRPr sz="2000">
                <a:solidFill>
                  <a:srgbClr val="CC0000"/>
                </a:solidFill>
                <a:latin typeface="Lucida Sans" pitchFamily="34" charset="0"/>
              </a:defRPr>
            </a:lvl5pPr>
            <a:lvl6pPr marL="457200" algn="l" rtl="0" eaLnBrk="1" fontAlgn="base" hangingPunct="1">
              <a:spcBef>
                <a:spcPct val="0"/>
              </a:spcBef>
              <a:spcAft>
                <a:spcPct val="0"/>
              </a:spcAft>
              <a:defRPr sz="2000">
                <a:solidFill>
                  <a:srgbClr val="CC0000"/>
                </a:solidFill>
                <a:latin typeface="Lucida Sans" pitchFamily="34" charset="0"/>
              </a:defRPr>
            </a:lvl6pPr>
            <a:lvl7pPr marL="914400" algn="l" rtl="0" eaLnBrk="1" fontAlgn="base" hangingPunct="1">
              <a:spcBef>
                <a:spcPct val="0"/>
              </a:spcBef>
              <a:spcAft>
                <a:spcPct val="0"/>
              </a:spcAft>
              <a:defRPr sz="2000">
                <a:solidFill>
                  <a:srgbClr val="CC0000"/>
                </a:solidFill>
                <a:latin typeface="Lucida Sans" pitchFamily="34" charset="0"/>
              </a:defRPr>
            </a:lvl7pPr>
            <a:lvl8pPr marL="1371600" algn="l" rtl="0" eaLnBrk="1" fontAlgn="base" hangingPunct="1">
              <a:spcBef>
                <a:spcPct val="0"/>
              </a:spcBef>
              <a:spcAft>
                <a:spcPct val="0"/>
              </a:spcAft>
              <a:defRPr sz="2000">
                <a:solidFill>
                  <a:srgbClr val="CC0000"/>
                </a:solidFill>
                <a:latin typeface="Lucida Sans" pitchFamily="34" charset="0"/>
              </a:defRPr>
            </a:lvl8pPr>
            <a:lvl9pPr marL="1828800" algn="l" rtl="0" eaLnBrk="1" fontAlgn="base" hangingPunct="1">
              <a:spcBef>
                <a:spcPct val="0"/>
              </a:spcBef>
              <a:spcAft>
                <a:spcPct val="0"/>
              </a:spcAft>
              <a:defRPr sz="2000">
                <a:solidFill>
                  <a:srgbClr val="CC0000"/>
                </a:solidFill>
                <a:latin typeface="Lucida Sans" pitchFamily="34" charset="0"/>
              </a:defRPr>
            </a:lvl9pPr>
          </a:lstStyle>
          <a:p>
            <a:pPr algn="ctr"/>
            <a:r>
              <a:rPr lang="en-US" sz="2800" b="1" kern="0" dirty="0">
                <a:solidFill>
                  <a:srgbClr val="F1592A"/>
                </a:solidFill>
              </a:rPr>
              <a:t>PAQ2018 tool</a:t>
            </a:r>
          </a:p>
        </p:txBody>
      </p:sp>
      <p:sp>
        <p:nvSpPr>
          <p:cNvPr id="2" name="Tekstvak 1"/>
          <p:cNvSpPr txBox="1"/>
          <p:nvPr/>
        </p:nvSpPr>
        <p:spPr>
          <a:xfrm>
            <a:off x="4349710" y="2295447"/>
            <a:ext cx="3750682" cy="369332"/>
          </a:xfrm>
          <a:prstGeom prst="rect">
            <a:avLst/>
          </a:prstGeom>
          <a:solidFill>
            <a:schemeClr val="accent1">
              <a:lumMod val="20000"/>
              <a:lumOff val="80000"/>
            </a:schemeClr>
          </a:solidFill>
          <a:ln>
            <a:solidFill>
              <a:schemeClr val="tx1"/>
            </a:solidFill>
          </a:ln>
        </p:spPr>
        <p:txBody>
          <a:bodyPr wrap="square" rtlCol="0">
            <a:spAutoFit/>
          </a:bodyPr>
          <a:lstStyle/>
          <a:p>
            <a:r>
              <a:rPr lang="nl-NL" dirty="0" smtClean="0"/>
              <a:t>Step 1: Review </a:t>
            </a:r>
            <a:r>
              <a:rPr lang="nl-NL" dirty="0" err="1" smtClean="0"/>
              <a:t>and</a:t>
            </a:r>
            <a:r>
              <a:rPr lang="nl-NL" dirty="0" smtClean="0"/>
              <a:t> </a:t>
            </a:r>
            <a:r>
              <a:rPr lang="nl-NL" dirty="0" err="1" smtClean="0"/>
              <a:t>selection</a:t>
            </a:r>
            <a:r>
              <a:rPr lang="nl-NL" dirty="0" smtClean="0"/>
              <a:t> HIA tools </a:t>
            </a:r>
            <a:endParaRPr lang="en-GB" dirty="0"/>
          </a:p>
        </p:txBody>
      </p:sp>
      <p:sp>
        <p:nvSpPr>
          <p:cNvPr id="13" name="Tekstvak 12"/>
          <p:cNvSpPr txBox="1"/>
          <p:nvPr/>
        </p:nvSpPr>
        <p:spPr>
          <a:xfrm>
            <a:off x="179512" y="2295447"/>
            <a:ext cx="3750682" cy="1200329"/>
          </a:xfrm>
          <a:prstGeom prst="rect">
            <a:avLst/>
          </a:prstGeom>
          <a:solidFill>
            <a:schemeClr val="accent6">
              <a:lumMod val="20000"/>
              <a:lumOff val="80000"/>
            </a:schemeClr>
          </a:solidFill>
          <a:ln>
            <a:solidFill>
              <a:schemeClr val="tx1"/>
            </a:solidFill>
          </a:ln>
        </p:spPr>
        <p:txBody>
          <a:bodyPr wrap="square" rtlCol="0">
            <a:spAutoFit/>
          </a:bodyPr>
          <a:lstStyle/>
          <a:p>
            <a:r>
              <a:rPr lang="nl-NL" dirty="0" smtClean="0"/>
              <a:t>Input experts:</a:t>
            </a:r>
          </a:p>
          <a:p>
            <a:r>
              <a:rPr lang="nl-NL" dirty="0" smtClean="0"/>
              <a:t>Dutch Public Health services</a:t>
            </a:r>
          </a:p>
          <a:p>
            <a:r>
              <a:rPr lang="nl-NL" dirty="0" smtClean="0"/>
              <a:t>National </a:t>
            </a:r>
            <a:r>
              <a:rPr lang="nl-NL" dirty="0" err="1" smtClean="0"/>
              <a:t>Institute</a:t>
            </a:r>
            <a:r>
              <a:rPr lang="nl-NL" dirty="0" smtClean="0"/>
              <a:t> </a:t>
            </a:r>
            <a:r>
              <a:rPr lang="nl-NL" dirty="0" err="1" smtClean="0"/>
              <a:t>for</a:t>
            </a:r>
            <a:r>
              <a:rPr lang="nl-NL" dirty="0" smtClean="0"/>
              <a:t> public Health Utrecht University</a:t>
            </a:r>
            <a:endParaRPr lang="en-GB" dirty="0"/>
          </a:p>
        </p:txBody>
      </p:sp>
      <p:sp>
        <p:nvSpPr>
          <p:cNvPr id="14" name="Tekstvak 13"/>
          <p:cNvSpPr txBox="1"/>
          <p:nvPr/>
        </p:nvSpPr>
        <p:spPr>
          <a:xfrm>
            <a:off x="4711159" y="3231118"/>
            <a:ext cx="3246626" cy="369332"/>
          </a:xfrm>
          <a:prstGeom prst="rect">
            <a:avLst/>
          </a:prstGeom>
          <a:solidFill>
            <a:schemeClr val="accent1">
              <a:lumMod val="20000"/>
              <a:lumOff val="80000"/>
            </a:schemeClr>
          </a:solidFill>
          <a:ln>
            <a:solidFill>
              <a:schemeClr val="tx1"/>
            </a:solidFill>
          </a:ln>
        </p:spPr>
        <p:txBody>
          <a:bodyPr wrap="square" rtlCol="0">
            <a:spAutoFit/>
          </a:bodyPr>
          <a:lstStyle/>
          <a:p>
            <a:pPr algn="ctr"/>
            <a:r>
              <a:rPr lang="nl-NL" dirty="0" smtClean="0"/>
              <a:t>GGD tool </a:t>
            </a:r>
            <a:r>
              <a:rPr lang="nl-NL" dirty="0"/>
              <a:t> </a:t>
            </a:r>
            <a:r>
              <a:rPr lang="nl-NL" dirty="0" smtClean="0"/>
              <a:t>&amp; </a:t>
            </a:r>
            <a:r>
              <a:rPr lang="nl-NL" dirty="0" err="1" smtClean="0"/>
              <a:t>AirQ</a:t>
            </a:r>
            <a:r>
              <a:rPr lang="nl-NL" dirty="0" smtClean="0"/>
              <a:t>+ tool (WHO)</a:t>
            </a:r>
            <a:endParaRPr lang="en-GB" dirty="0"/>
          </a:p>
        </p:txBody>
      </p:sp>
      <p:cxnSp>
        <p:nvCxnSpPr>
          <p:cNvPr id="15" name="Straight Arrow Connector 9"/>
          <p:cNvCxnSpPr>
            <a:stCxn id="2" idx="2"/>
          </p:cNvCxnSpPr>
          <p:nvPr/>
        </p:nvCxnSpPr>
        <p:spPr bwMode="auto">
          <a:xfrm>
            <a:off x="6225051" y="2664779"/>
            <a:ext cx="0" cy="579555"/>
          </a:xfrm>
          <a:prstGeom prst="straightConnector1">
            <a:avLst/>
          </a:prstGeom>
          <a:ln>
            <a:tailEnd type="arrow"/>
          </a:ln>
          <a:extLst/>
        </p:spPr>
        <p:style>
          <a:lnRef idx="3">
            <a:schemeClr val="accent1"/>
          </a:lnRef>
          <a:fillRef idx="0">
            <a:schemeClr val="accent1"/>
          </a:fillRef>
          <a:effectRef idx="2">
            <a:schemeClr val="accent1"/>
          </a:effectRef>
          <a:fontRef idx="minor">
            <a:schemeClr val="tx1"/>
          </a:fontRef>
        </p:style>
      </p:cxnSp>
      <p:sp>
        <p:nvSpPr>
          <p:cNvPr id="18" name="Tekstvak 17"/>
          <p:cNvSpPr txBox="1"/>
          <p:nvPr/>
        </p:nvSpPr>
        <p:spPr>
          <a:xfrm>
            <a:off x="4603147" y="5268684"/>
            <a:ext cx="3462650" cy="369332"/>
          </a:xfrm>
          <a:prstGeom prst="rect">
            <a:avLst/>
          </a:prstGeom>
          <a:solidFill>
            <a:schemeClr val="accent1">
              <a:lumMod val="20000"/>
              <a:lumOff val="80000"/>
            </a:schemeClr>
          </a:solidFill>
          <a:ln>
            <a:solidFill>
              <a:schemeClr val="tx1"/>
            </a:solidFill>
          </a:ln>
        </p:spPr>
        <p:txBody>
          <a:bodyPr wrap="square" rtlCol="0">
            <a:spAutoFit/>
          </a:bodyPr>
          <a:lstStyle/>
          <a:p>
            <a:pPr algn="ctr"/>
            <a:r>
              <a:rPr lang="nl-NL" dirty="0" smtClean="0"/>
              <a:t>Step 2: Tool </a:t>
            </a:r>
            <a:r>
              <a:rPr lang="nl-NL" dirty="0" err="1" smtClean="0"/>
              <a:t>tested</a:t>
            </a:r>
            <a:r>
              <a:rPr lang="nl-NL" dirty="0" smtClean="0"/>
              <a:t> in pilot studies</a:t>
            </a:r>
            <a:endParaRPr lang="en-GB" dirty="0"/>
          </a:p>
        </p:txBody>
      </p:sp>
      <p:cxnSp>
        <p:nvCxnSpPr>
          <p:cNvPr id="19" name="Straight Arrow Connector 9"/>
          <p:cNvCxnSpPr>
            <a:stCxn id="11" idx="2"/>
            <a:endCxn id="18" idx="0"/>
          </p:cNvCxnSpPr>
          <p:nvPr/>
        </p:nvCxnSpPr>
        <p:spPr bwMode="auto">
          <a:xfrm>
            <a:off x="6334472" y="4797885"/>
            <a:ext cx="0" cy="470799"/>
          </a:xfrm>
          <a:prstGeom prst="straightConnector1">
            <a:avLst/>
          </a:prstGeom>
          <a:ln>
            <a:tailEnd type="arrow"/>
          </a:ln>
          <a:extLst/>
        </p:spPr>
        <p:style>
          <a:lnRef idx="3">
            <a:schemeClr val="accent1"/>
          </a:lnRef>
          <a:fillRef idx="0">
            <a:schemeClr val="accent1"/>
          </a:fillRef>
          <a:effectRef idx="2">
            <a:schemeClr val="accent1"/>
          </a:effectRef>
          <a:fontRef idx="minor">
            <a:schemeClr val="tx1"/>
          </a:fontRef>
        </p:style>
      </p:cxnSp>
      <p:sp>
        <p:nvSpPr>
          <p:cNvPr id="25" name="Tekstvak 24"/>
          <p:cNvSpPr txBox="1"/>
          <p:nvPr/>
        </p:nvSpPr>
        <p:spPr>
          <a:xfrm>
            <a:off x="179512" y="5291916"/>
            <a:ext cx="3750682" cy="369332"/>
          </a:xfrm>
          <a:prstGeom prst="rect">
            <a:avLst/>
          </a:prstGeom>
          <a:solidFill>
            <a:schemeClr val="accent6">
              <a:lumMod val="20000"/>
              <a:lumOff val="80000"/>
            </a:schemeClr>
          </a:solidFill>
          <a:ln>
            <a:solidFill>
              <a:schemeClr val="tx1"/>
            </a:solidFill>
          </a:ln>
        </p:spPr>
        <p:txBody>
          <a:bodyPr wrap="square" rtlCol="0">
            <a:spAutoFit/>
          </a:bodyPr>
          <a:lstStyle/>
          <a:p>
            <a:r>
              <a:rPr lang="nl-NL" dirty="0" smtClean="0"/>
              <a:t>Input </a:t>
            </a:r>
            <a:r>
              <a:rPr lang="nl-NL" dirty="0" err="1" smtClean="0"/>
              <a:t>from</a:t>
            </a:r>
            <a:r>
              <a:rPr lang="nl-NL" dirty="0" smtClean="0"/>
              <a:t> </a:t>
            </a:r>
            <a:r>
              <a:rPr lang="nl-NL" dirty="0" err="1" smtClean="0"/>
              <a:t>cities</a:t>
            </a:r>
            <a:r>
              <a:rPr lang="nl-NL" dirty="0" smtClean="0"/>
              <a:t> </a:t>
            </a:r>
            <a:r>
              <a:rPr lang="nl-NL" dirty="0" err="1" smtClean="0"/>
              <a:t>from</a:t>
            </a:r>
            <a:r>
              <a:rPr lang="nl-NL" dirty="0" smtClean="0"/>
              <a:t> partnership</a:t>
            </a:r>
          </a:p>
        </p:txBody>
      </p:sp>
      <p:sp>
        <p:nvSpPr>
          <p:cNvPr id="26" name="Title 1"/>
          <p:cNvSpPr txBox="1">
            <a:spLocks/>
          </p:cNvSpPr>
          <p:nvPr/>
        </p:nvSpPr>
        <p:spPr bwMode="auto">
          <a:xfrm>
            <a:off x="4736796" y="6021288"/>
            <a:ext cx="3220989" cy="63477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ctr" anchorCtr="0" compatLnSpc="1">
            <a:prstTxWarp prst="textNoShape">
              <a:avLst/>
            </a:prstTxWarp>
          </a:bodyPr>
          <a:lstStyle>
            <a:lvl1pPr algn="l" rtl="0" eaLnBrk="1" fontAlgn="base" hangingPunct="1">
              <a:spcBef>
                <a:spcPct val="0"/>
              </a:spcBef>
              <a:spcAft>
                <a:spcPct val="0"/>
              </a:spcAft>
              <a:defRPr sz="2000">
                <a:solidFill>
                  <a:srgbClr val="CC0000"/>
                </a:solidFill>
                <a:latin typeface="+mj-lt"/>
                <a:ea typeface="+mj-ea"/>
                <a:cs typeface="+mj-cs"/>
              </a:defRPr>
            </a:lvl1pPr>
            <a:lvl2pPr algn="l" rtl="0" eaLnBrk="1" fontAlgn="base" hangingPunct="1">
              <a:spcBef>
                <a:spcPct val="0"/>
              </a:spcBef>
              <a:spcAft>
                <a:spcPct val="0"/>
              </a:spcAft>
              <a:defRPr sz="2000">
                <a:solidFill>
                  <a:srgbClr val="CC0000"/>
                </a:solidFill>
                <a:latin typeface="Lucida Sans" pitchFamily="34" charset="0"/>
              </a:defRPr>
            </a:lvl2pPr>
            <a:lvl3pPr algn="l" rtl="0" eaLnBrk="1" fontAlgn="base" hangingPunct="1">
              <a:spcBef>
                <a:spcPct val="0"/>
              </a:spcBef>
              <a:spcAft>
                <a:spcPct val="0"/>
              </a:spcAft>
              <a:defRPr sz="2000">
                <a:solidFill>
                  <a:srgbClr val="CC0000"/>
                </a:solidFill>
                <a:latin typeface="Lucida Sans" pitchFamily="34" charset="0"/>
              </a:defRPr>
            </a:lvl3pPr>
            <a:lvl4pPr algn="l" rtl="0" eaLnBrk="1" fontAlgn="base" hangingPunct="1">
              <a:spcBef>
                <a:spcPct val="0"/>
              </a:spcBef>
              <a:spcAft>
                <a:spcPct val="0"/>
              </a:spcAft>
              <a:defRPr sz="2000">
                <a:solidFill>
                  <a:srgbClr val="CC0000"/>
                </a:solidFill>
                <a:latin typeface="Lucida Sans" pitchFamily="34" charset="0"/>
              </a:defRPr>
            </a:lvl4pPr>
            <a:lvl5pPr algn="l" rtl="0" eaLnBrk="1" fontAlgn="base" hangingPunct="1">
              <a:spcBef>
                <a:spcPct val="0"/>
              </a:spcBef>
              <a:spcAft>
                <a:spcPct val="0"/>
              </a:spcAft>
              <a:defRPr sz="2000">
                <a:solidFill>
                  <a:srgbClr val="CC0000"/>
                </a:solidFill>
                <a:latin typeface="Lucida Sans" pitchFamily="34" charset="0"/>
              </a:defRPr>
            </a:lvl5pPr>
            <a:lvl6pPr marL="457200" algn="l" rtl="0" eaLnBrk="1" fontAlgn="base" hangingPunct="1">
              <a:spcBef>
                <a:spcPct val="0"/>
              </a:spcBef>
              <a:spcAft>
                <a:spcPct val="0"/>
              </a:spcAft>
              <a:defRPr sz="2000">
                <a:solidFill>
                  <a:srgbClr val="CC0000"/>
                </a:solidFill>
                <a:latin typeface="Lucida Sans" pitchFamily="34" charset="0"/>
              </a:defRPr>
            </a:lvl6pPr>
            <a:lvl7pPr marL="914400" algn="l" rtl="0" eaLnBrk="1" fontAlgn="base" hangingPunct="1">
              <a:spcBef>
                <a:spcPct val="0"/>
              </a:spcBef>
              <a:spcAft>
                <a:spcPct val="0"/>
              </a:spcAft>
              <a:defRPr sz="2000">
                <a:solidFill>
                  <a:srgbClr val="CC0000"/>
                </a:solidFill>
                <a:latin typeface="Lucida Sans" pitchFamily="34" charset="0"/>
              </a:defRPr>
            </a:lvl7pPr>
            <a:lvl8pPr marL="1371600" algn="l" rtl="0" eaLnBrk="1" fontAlgn="base" hangingPunct="1">
              <a:spcBef>
                <a:spcPct val="0"/>
              </a:spcBef>
              <a:spcAft>
                <a:spcPct val="0"/>
              </a:spcAft>
              <a:defRPr sz="2000">
                <a:solidFill>
                  <a:srgbClr val="CC0000"/>
                </a:solidFill>
                <a:latin typeface="Lucida Sans" pitchFamily="34" charset="0"/>
              </a:defRPr>
            </a:lvl8pPr>
            <a:lvl9pPr marL="1828800" algn="l" rtl="0" eaLnBrk="1" fontAlgn="base" hangingPunct="1">
              <a:spcBef>
                <a:spcPct val="0"/>
              </a:spcBef>
              <a:spcAft>
                <a:spcPct val="0"/>
              </a:spcAft>
              <a:defRPr sz="2000">
                <a:solidFill>
                  <a:srgbClr val="CC0000"/>
                </a:solidFill>
                <a:latin typeface="Lucida Sans" pitchFamily="34" charset="0"/>
              </a:defRPr>
            </a:lvl9pPr>
          </a:lstStyle>
          <a:p>
            <a:pPr algn="ctr"/>
            <a:r>
              <a:rPr lang="en-US" sz="2800" b="1" kern="0" dirty="0" smtClean="0">
                <a:solidFill>
                  <a:srgbClr val="F1592A"/>
                </a:solidFill>
              </a:rPr>
              <a:t>Final: PAQ2018 </a:t>
            </a:r>
            <a:r>
              <a:rPr lang="en-US" sz="2800" b="1" kern="0" dirty="0">
                <a:solidFill>
                  <a:srgbClr val="F1592A"/>
                </a:solidFill>
              </a:rPr>
              <a:t>tool</a:t>
            </a:r>
          </a:p>
        </p:txBody>
      </p:sp>
      <p:cxnSp>
        <p:nvCxnSpPr>
          <p:cNvPr id="29" name="Straight Arrow Connector 9"/>
          <p:cNvCxnSpPr>
            <a:stCxn id="18" idx="2"/>
            <a:endCxn id="26" idx="0"/>
          </p:cNvCxnSpPr>
          <p:nvPr/>
        </p:nvCxnSpPr>
        <p:spPr bwMode="auto">
          <a:xfrm>
            <a:off x="6334472" y="5638016"/>
            <a:ext cx="12819" cy="383272"/>
          </a:xfrm>
          <a:prstGeom prst="straightConnector1">
            <a:avLst/>
          </a:prstGeom>
          <a:ln>
            <a:tailEnd type="arrow"/>
          </a:ln>
          <a:extLst/>
        </p:spPr>
        <p:style>
          <a:lnRef idx="3">
            <a:schemeClr val="accent1"/>
          </a:lnRef>
          <a:fillRef idx="0">
            <a:schemeClr val="accent1"/>
          </a:fillRef>
          <a:effectRef idx="2">
            <a:schemeClr val="accent1"/>
          </a:effectRef>
          <a:fontRef idx="minor">
            <a:schemeClr val="tx1"/>
          </a:fontRef>
        </p:style>
      </p:cxnSp>
      <p:cxnSp>
        <p:nvCxnSpPr>
          <p:cNvPr id="33" name="Straight Arrow Connector 9"/>
          <p:cNvCxnSpPr>
            <a:endCxn id="18" idx="1"/>
          </p:cNvCxnSpPr>
          <p:nvPr/>
        </p:nvCxnSpPr>
        <p:spPr bwMode="auto">
          <a:xfrm>
            <a:off x="3779912" y="5453350"/>
            <a:ext cx="823235" cy="0"/>
          </a:xfrm>
          <a:prstGeom prst="straightConnector1">
            <a:avLst/>
          </a:prstGeom>
          <a:ln>
            <a:solidFill>
              <a:schemeClr val="accent6"/>
            </a:solidFill>
            <a:tailEnd type="arrow"/>
          </a:ln>
          <a:extLst/>
        </p:spPr>
        <p:style>
          <a:lnRef idx="3">
            <a:schemeClr val="accent1"/>
          </a:lnRef>
          <a:fillRef idx="0">
            <a:schemeClr val="accent1"/>
          </a:fillRef>
          <a:effectRef idx="2">
            <a:schemeClr val="accent1"/>
          </a:effectRef>
          <a:fontRef idx="minor">
            <a:schemeClr val="tx1"/>
          </a:fontRef>
        </p:style>
      </p:cxnSp>
      <p:cxnSp>
        <p:nvCxnSpPr>
          <p:cNvPr id="39" name="Straight Arrow Connector 9"/>
          <p:cNvCxnSpPr>
            <a:endCxn id="2" idx="1"/>
          </p:cNvCxnSpPr>
          <p:nvPr/>
        </p:nvCxnSpPr>
        <p:spPr bwMode="auto">
          <a:xfrm>
            <a:off x="3779912" y="2480113"/>
            <a:ext cx="569798" cy="0"/>
          </a:xfrm>
          <a:prstGeom prst="straightConnector1">
            <a:avLst/>
          </a:prstGeom>
          <a:ln>
            <a:solidFill>
              <a:schemeClr val="accent6"/>
            </a:solidFill>
            <a:tailEnd type="arrow"/>
          </a:ln>
          <a:extLst/>
        </p:spPr>
        <p:style>
          <a:lnRef idx="3">
            <a:schemeClr val="accent1"/>
          </a:lnRef>
          <a:fillRef idx="0">
            <a:schemeClr val="accent1"/>
          </a:fillRef>
          <a:effectRef idx="2">
            <a:schemeClr val="accent1"/>
          </a:effectRef>
          <a:fontRef idx="minor">
            <a:schemeClr val="tx1"/>
          </a:fontRef>
        </p:style>
      </p:cxnSp>
      <p:sp>
        <p:nvSpPr>
          <p:cNvPr id="42" name="Tekstvak 41"/>
          <p:cNvSpPr txBox="1"/>
          <p:nvPr/>
        </p:nvSpPr>
        <p:spPr>
          <a:xfrm>
            <a:off x="323528" y="4077072"/>
            <a:ext cx="2376264" cy="830997"/>
          </a:xfrm>
          <a:prstGeom prst="rect">
            <a:avLst/>
          </a:prstGeom>
          <a:noFill/>
        </p:spPr>
        <p:txBody>
          <a:bodyPr wrap="square" rtlCol="0">
            <a:spAutoFit/>
          </a:bodyPr>
          <a:lstStyle/>
          <a:p>
            <a:pPr algn="ctr"/>
            <a:r>
              <a:rPr lang="nl-NL" sz="2400" b="1" dirty="0" smtClean="0">
                <a:solidFill>
                  <a:srgbClr val="FF0000"/>
                </a:solidFill>
              </a:rPr>
              <a:t>Knowledge </a:t>
            </a:r>
            <a:r>
              <a:rPr lang="nl-NL" sz="2400" b="1" dirty="0" err="1" smtClean="0">
                <a:solidFill>
                  <a:srgbClr val="FF0000"/>
                </a:solidFill>
              </a:rPr>
              <a:t>sharing</a:t>
            </a:r>
            <a:endParaRPr lang="en-GB" sz="2400" b="1" dirty="0">
              <a:solidFill>
                <a:srgbClr val="FF0000"/>
              </a:solidFill>
            </a:endParaRPr>
          </a:p>
        </p:txBody>
      </p:sp>
      <p:cxnSp>
        <p:nvCxnSpPr>
          <p:cNvPr id="45" name="Straight Arrow Connector 9"/>
          <p:cNvCxnSpPr/>
          <p:nvPr/>
        </p:nvCxnSpPr>
        <p:spPr bwMode="auto">
          <a:xfrm flipV="1">
            <a:off x="1547664" y="3600450"/>
            <a:ext cx="0" cy="549360"/>
          </a:xfrm>
          <a:prstGeom prst="straightConnector1">
            <a:avLst/>
          </a:prstGeom>
          <a:ln>
            <a:solidFill>
              <a:schemeClr val="tx2">
                <a:lumMod val="40000"/>
                <a:lumOff val="60000"/>
              </a:schemeClr>
            </a:solidFill>
            <a:tailEnd type="arrow"/>
          </a:ln>
          <a:extLst/>
        </p:spPr>
        <p:style>
          <a:lnRef idx="3">
            <a:schemeClr val="accent1"/>
          </a:lnRef>
          <a:fillRef idx="0">
            <a:schemeClr val="accent1"/>
          </a:fillRef>
          <a:effectRef idx="2">
            <a:schemeClr val="accent1"/>
          </a:effectRef>
          <a:fontRef idx="minor">
            <a:schemeClr val="tx1"/>
          </a:fontRef>
        </p:style>
      </p:cxnSp>
      <p:cxnSp>
        <p:nvCxnSpPr>
          <p:cNvPr id="48" name="Straight Arrow Connector 9"/>
          <p:cNvCxnSpPr/>
          <p:nvPr/>
        </p:nvCxnSpPr>
        <p:spPr bwMode="auto">
          <a:xfrm>
            <a:off x="1547664" y="4908069"/>
            <a:ext cx="0" cy="383847"/>
          </a:xfrm>
          <a:prstGeom prst="straightConnector1">
            <a:avLst/>
          </a:prstGeom>
          <a:ln>
            <a:solidFill>
              <a:schemeClr val="tx2">
                <a:lumMod val="40000"/>
                <a:lumOff val="60000"/>
              </a:schemeClr>
            </a:solidFill>
            <a:tailEnd type="arrow"/>
          </a:ln>
          <a:extLst/>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50109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282759"/>
            <a:ext cx="5688632" cy="1143000"/>
          </a:xfrm>
        </p:spPr>
        <p:txBody>
          <a:bodyPr>
            <a:normAutofit/>
          </a:bodyPr>
          <a:lstStyle/>
          <a:p>
            <a:pPr algn="l"/>
            <a:r>
              <a:rPr lang="en-US" sz="2600" dirty="0" smtClean="0"/>
              <a:t>PAQ2018 tool</a:t>
            </a:r>
            <a:endParaRPr lang="en-US" sz="2600" dirty="0"/>
          </a:p>
        </p:txBody>
      </p:sp>
      <p:sp>
        <p:nvSpPr>
          <p:cNvPr id="8" name="Content Placeholder 2"/>
          <p:cNvSpPr txBox="1">
            <a:spLocks/>
          </p:cNvSpPr>
          <p:nvPr/>
        </p:nvSpPr>
        <p:spPr>
          <a:xfrm>
            <a:off x="1259632" y="1412776"/>
            <a:ext cx="7704856" cy="4752528"/>
          </a:xfrm>
          <a:prstGeom prst="rect">
            <a:avLst/>
          </a:prstGeom>
        </p:spPr>
        <p:txBody>
          <a:bodyPr vert="horz" lIns="91430" tIns="45715" rIns="91430" bIns="45715" rtlCol="0">
            <a:normAutofit/>
          </a:bodyPr>
          <a:lstStyle>
            <a:lvl1pPr marL="0" indent="0" algn="r" defTabSz="914296" rtl="0" eaLnBrk="1" latinLnBrk="0" hangingPunct="1">
              <a:spcBef>
                <a:spcPct val="20000"/>
              </a:spcBef>
              <a:buFont typeface="Arial" panose="020B0604020202020204" pitchFamily="34" charset="0"/>
              <a:buNone/>
              <a:defRPr sz="3200" kern="1200">
                <a:solidFill>
                  <a:srgbClr val="1C7DC3"/>
                </a:solidFill>
                <a:latin typeface="Arial" panose="020B0604020202020204" pitchFamily="34" charset="0"/>
                <a:ea typeface="+mn-ea"/>
                <a:cs typeface="Arial" panose="020B0604020202020204" pitchFamily="34" charset="0"/>
              </a:defRPr>
            </a:lvl1pPr>
            <a:lvl2pPr marL="457148" indent="0" algn="r" defTabSz="914296" rtl="0" eaLnBrk="1" latinLnBrk="0" hangingPunct="1">
              <a:spcBef>
                <a:spcPct val="20000"/>
              </a:spcBef>
              <a:buFont typeface="Arial" panose="020B0604020202020204" pitchFamily="34" charset="0"/>
              <a:buNone/>
              <a:defRPr sz="2800" kern="1200">
                <a:solidFill>
                  <a:srgbClr val="1C7DC3"/>
                </a:solidFill>
                <a:latin typeface="Arial" panose="020B0604020202020204" pitchFamily="34" charset="0"/>
                <a:ea typeface="+mn-ea"/>
                <a:cs typeface="Arial" panose="020B0604020202020204" pitchFamily="34" charset="0"/>
              </a:defRPr>
            </a:lvl2pPr>
            <a:lvl3pPr marL="914296" indent="0" algn="r" defTabSz="914296" rtl="0" eaLnBrk="1" latinLnBrk="0" hangingPunct="1">
              <a:spcBef>
                <a:spcPct val="20000"/>
              </a:spcBef>
              <a:buFont typeface="Arial" panose="020B0604020202020204" pitchFamily="34" charset="0"/>
              <a:buNone/>
              <a:defRPr sz="2400" kern="1200">
                <a:solidFill>
                  <a:srgbClr val="1C7DC3"/>
                </a:solidFill>
                <a:latin typeface="Arial" panose="020B0604020202020204" pitchFamily="34" charset="0"/>
                <a:ea typeface="+mn-ea"/>
                <a:cs typeface="Arial" panose="020B0604020202020204" pitchFamily="34" charset="0"/>
              </a:defRPr>
            </a:lvl3pPr>
            <a:lvl4pPr marL="1371444" indent="0" algn="r" defTabSz="914296" rtl="0" eaLnBrk="1" latinLnBrk="0" hangingPunct="1">
              <a:spcBef>
                <a:spcPct val="20000"/>
              </a:spcBef>
              <a:buFont typeface="Arial" panose="020B0604020202020204" pitchFamily="34" charset="0"/>
              <a:buNone/>
              <a:defRPr sz="2000" kern="1200">
                <a:solidFill>
                  <a:srgbClr val="1C7DC3"/>
                </a:solidFill>
                <a:latin typeface="Arial" panose="020B0604020202020204" pitchFamily="34" charset="0"/>
                <a:ea typeface="+mn-ea"/>
                <a:cs typeface="Arial" panose="020B0604020202020204" pitchFamily="34" charset="0"/>
              </a:defRPr>
            </a:lvl4pPr>
            <a:lvl5pPr marL="1828592" indent="0" algn="r" defTabSz="914296" rtl="0" eaLnBrk="1" latinLnBrk="0" hangingPunct="1">
              <a:spcBef>
                <a:spcPct val="20000"/>
              </a:spcBef>
              <a:buFont typeface="Arial" panose="020B0604020202020204" pitchFamily="34" charset="0"/>
              <a:buNone/>
              <a:defRPr sz="2000" kern="1200">
                <a:solidFill>
                  <a:srgbClr val="1C7DC3"/>
                </a:solidFill>
                <a:latin typeface="Arial" panose="020B0604020202020204" pitchFamily="34" charset="0"/>
                <a:ea typeface="+mn-ea"/>
                <a:cs typeface="Arial" panose="020B0604020202020204" pitchFamily="34" charset="0"/>
              </a:defRPr>
            </a:lvl5pPr>
            <a:lvl6pPr marL="2514314" indent="-228574" algn="l" defTabSz="91429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462" indent="-228574" algn="l" defTabSz="91429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610" indent="-228574" algn="l" defTabSz="91429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758" indent="-228574" algn="l" defTabSz="91429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l"/>
            <a:r>
              <a:rPr lang="en-US" sz="2000" b="1" dirty="0" smtClean="0">
                <a:sym typeface="Wingdings" panose="05000000000000000000" pitchFamily="2" charset="2"/>
              </a:rPr>
              <a:t>For </a:t>
            </a:r>
            <a:r>
              <a:rPr lang="en-US" sz="2000" b="1" dirty="0" smtClean="0">
                <a:sym typeface="Wingdings" panose="05000000000000000000" pitchFamily="2" charset="2"/>
              </a:rPr>
              <a:t>whom?</a:t>
            </a:r>
            <a:endParaRPr lang="en-US" sz="2000" b="1" dirty="0">
              <a:sym typeface="Wingdings" panose="05000000000000000000" pitchFamily="2" charset="2"/>
            </a:endParaRPr>
          </a:p>
          <a:p>
            <a:pPr algn="l"/>
            <a:r>
              <a:rPr lang="en-US" sz="2000" dirty="0" smtClean="0">
                <a:sym typeface="Wingdings" panose="05000000000000000000" pitchFamily="2" charset="2"/>
              </a:rPr>
              <a:t>European cities, but useable in any population where concentrations of at least 1 pollutant is known (i.e. PM10, PM2,5, NO2, or EC)</a:t>
            </a:r>
          </a:p>
          <a:p>
            <a:pPr algn="l"/>
            <a:endParaRPr lang="en-US" sz="2000" dirty="0">
              <a:sym typeface="Wingdings" panose="05000000000000000000" pitchFamily="2" charset="2"/>
            </a:endParaRPr>
          </a:p>
          <a:p>
            <a:pPr algn="l"/>
            <a:r>
              <a:rPr lang="en-US" sz="2000" dirty="0" smtClean="0">
                <a:sym typeface="Wingdings" panose="05000000000000000000" pitchFamily="2" charset="2"/>
              </a:rPr>
              <a:t>Rich model output (mortality and morbidity)</a:t>
            </a:r>
          </a:p>
          <a:p>
            <a:pPr algn="l"/>
            <a:endParaRPr lang="en-US" sz="2000" dirty="0">
              <a:sym typeface="Wingdings" panose="05000000000000000000" pitchFamily="2" charset="2"/>
            </a:endParaRPr>
          </a:p>
          <a:p>
            <a:pPr algn="l"/>
            <a:endParaRPr lang="en-US" sz="2000" dirty="0" smtClean="0">
              <a:sym typeface="Wingdings" panose="05000000000000000000" pitchFamily="2" charset="2"/>
            </a:endParaRPr>
          </a:p>
          <a:p>
            <a:pPr algn="l"/>
            <a:r>
              <a:rPr lang="en-US" sz="2000" b="1" dirty="0" smtClean="0">
                <a:sym typeface="Wingdings" panose="05000000000000000000" pitchFamily="2" charset="2"/>
              </a:rPr>
              <a:t>Easy to use</a:t>
            </a:r>
            <a:endParaRPr lang="en-US" sz="2000" b="1" dirty="0">
              <a:sym typeface="Wingdings" panose="05000000000000000000" pitchFamily="2" charset="2"/>
            </a:endParaRPr>
          </a:p>
          <a:p>
            <a:pPr algn="l"/>
            <a:r>
              <a:rPr lang="en-US" sz="2000" dirty="0" smtClean="0">
                <a:sym typeface="Wingdings" panose="05000000000000000000" pitchFamily="2" charset="2"/>
              </a:rPr>
              <a:t>Required data input:</a:t>
            </a:r>
          </a:p>
          <a:p>
            <a:pPr marL="342900" indent="-342900" algn="l">
              <a:buFont typeface="Arial" panose="020B0604020202020204" pitchFamily="34" charset="0"/>
              <a:buChar char="•"/>
            </a:pPr>
            <a:r>
              <a:rPr lang="en-US" sz="2000" dirty="0" smtClean="0">
                <a:sym typeface="Wingdings" panose="05000000000000000000" pitchFamily="2" charset="2"/>
              </a:rPr>
              <a:t>Concentrations</a:t>
            </a:r>
          </a:p>
          <a:p>
            <a:pPr marL="342900" indent="-342900" algn="l">
              <a:buFont typeface="Arial" panose="020B0604020202020204" pitchFamily="34" charset="0"/>
              <a:buChar char="•"/>
            </a:pPr>
            <a:r>
              <a:rPr lang="en-US" sz="2000" dirty="0" smtClean="0">
                <a:sym typeface="Wingdings" panose="05000000000000000000" pitchFamily="2" charset="2"/>
              </a:rPr>
              <a:t>Population characteristics</a:t>
            </a:r>
          </a:p>
          <a:p>
            <a:pPr marL="342900" indent="-342900" algn="l">
              <a:buFont typeface="Arial" panose="020B0604020202020204" pitchFamily="34" charset="0"/>
              <a:buChar char="•"/>
            </a:pPr>
            <a:r>
              <a:rPr lang="en-US" sz="2000" dirty="0" smtClean="0">
                <a:sym typeface="Wingdings" panose="05000000000000000000" pitchFamily="2" charset="2"/>
              </a:rPr>
              <a:t>Baseline incidence of health indicators</a:t>
            </a:r>
          </a:p>
        </p:txBody>
      </p:sp>
      <p:sp>
        <p:nvSpPr>
          <p:cNvPr id="9" name="Right Brace 8"/>
          <p:cNvSpPr/>
          <p:nvPr/>
        </p:nvSpPr>
        <p:spPr bwMode="auto">
          <a:xfrm>
            <a:off x="5796136" y="5373216"/>
            <a:ext cx="936104" cy="756084"/>
          </a:xfrm>
          <a:prstGeom prst="rightBrace">
            <a:avLst/>
          </a:prstGeom>
          <a:ln/>
          <a:extLst/>
        </p:spPr>
        <p:style>
          <a:lnRef idx="3">
            <a:schemeClr val="accent1"/>
          </a:lnRef>
          <a:fillRef idx="0">
            <a:schemeClr val="accent1"/>
          </a:fillRef>
          <a:effectRef idx="2">
            <a:schemeClr val="accent1"/>
          </a:effectRef>
          <a:fontRef idx="minor">
            <a:schemeClr val="tx1"/>
          </a:fontRef>
        </p:style>
        <p:txBody>
          <a:bodyPr vert="horz" wrap="square" lIns="91430" tIns="45715" rIns="91430" bIns="45715" numCol="1" rtlCol="0" anchor="t" anchorCtr="0" compatLnSpc="1">
            <a:prstTxWarp prst="textNoShape">
              <a:avLst/>
            </a:prstTxWarp>
            <a:spAutoFit/>
          </a:bodyPr>
          <a:lstStyle/>
          <a:p>
            <a:pPr fontAlgn="base">
              <a:spcBef>
                <a:spcPct val="0"/>
              </a:spcBef>
              <a:spcAft>
                <a:spcPct val="0"/>
              </a:spcAft>
            </a:pPr>
            <a:endParaRPr lang="en-US" sz="2400">
              <a:solidFill>
                <a:schemeClr val="bg1"/>
              </a:solidFill>
              <a:latin typeface="Lucida Sans" pitchFamily="34" charset="0"/>
            </a:endParaRPr>
          </a:p>
        </p:txBody>
      </p:sp>
      <p:sp>
        <p:nvSpPr>
          <p:cNvPr id="4" name="Rectangle 3"/>
          <p:cNvSpPr/>
          <p:nvPr/>
        </p:nvSpPr>
        <p:spPr>
          <a:xfrm>
            <a:off x="6804248" y="5157192"/>
            <a:ext cx="1944216"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Arial" panose="020B0604020202020204" pitchFamily="34" charset="0"/>
                <a:cs typeface="Arial" panose="020B0604020202020204" pitchFamily="34" charset="0"/>
              </a:rPr>
              <a:t>Option for country specific default values</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3122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763688" y="332656"/>
            <a:ext cx="5688632" cy="1143000"/>
          </a:xfrm>
        </p:spPr>
        <p:txBody>
          <a:bodyPr>
            <a:normAutofit/>
          </a:bodyPr>
          <a:lstStyle/>
          <a:p>
            <a:pPr algn="l"/>
            <a:r>
              <a:rPr lang="en-US" sz="2600" dirty="0" smtClean="0"/>
              <a:t>Example: clean air agreement </a:t>
            </a:r>
            <a:endParaRPr lang="en-US" sz="2600" dirty="0"/>
          </a:p>
        </p:txBody>
      </p:sp>
      <p:graphicFrame>
        <p:nvGraphicFramePr>
          <p:cNvPr id="4" name="Object 3"/>
          <p:cNvGraphicFramePr>
            <a:graphicFrameLocks noChangeAspect="1"/>
          </p:cNvGraphicFramePr>
          <p:nvPr>
            <p:extLst>
              <p:ext uri="{D42A27DB-BD31-4B8C-83A1-F6EECF244321}">
                <p14:modId xmlns:p14="http://schemas.microsoft.com/office/powerpoint/2010/main" val="4293347185"/>
              </p:ext>
            </p:extLst>
          </p:nvPr>
        </p:nvGraphicFramePr>
        <p:xfrm>
          <a:off x="1763688" y="1471923"/>
          <a:ext cx="6184900" cy="4333875"/>
        </p:xfrm>
        <a:graphic>
          <a:graphicData uri="http://schemas.openxmlformats.org/presentationml/2006/ole">
            <mc:AlternateContent xmlns:mc="http://schemas.openxmlformats.org/markup-compatibility/2006">
              <mc:Choice xmlns:v="urn:schemas-microsoft-com:vml" Requires="v">
                <p:oleObj spid="_x0000_s3102" name="Worksheet" r:id="rId5" imgW="3611785" imgH="2529792" progId="Excel.Sheet.12">
                  <p:embed/>
                </p:oleObj>
              </mc:Choice>
              <mc:Fallback>
                <p:oleObj name="Worksheet" r:id="rId5" imgW="3611785" imgH="2529792" progId="Excel.Sheet.12">
                  <p:embed/>
                  <p:pic>
                    <p:nvPicPr>
                      <p:cNvPr id="0" name=""/>
                      <p:cNvPicPr/>
                      <p:nvPr/>
                    </p:nvPicPr>
                    <p:blipFill>
                      <a:blip r:embed="rId6"/>
                      <a:stretch>
                        <a:fillRect/>
                      </a:stretch>
                    </p:blipFill>
                    <p:spPr>
                      <a:xfrm>
                        <a:off x="1763688" y="1471923"/>
                        <a:ext cx="6184900" cy="4333875"/>
                      </a:xfrm>
                      <a:prstGeom prst="rect">
                        <a:avLst/>
                      </a:prstGeom>
                    </p:spPr>
                  </p:pic>
                </p:oleObj>
              </mc:Fallback>
            </mc:AlternateContent>
          </a:graphicData>
        </a:graphic>
      </p:graphicFrame>
    </p:spTree>
    <p:extLst>
      <p:ext uri="{BB962C8B-B14F-4D97-AF65-F5344CB8AC3E}">
        <p14:creationId xmlns:p14="http://schemas.microsoft.com/office/powerpoint/2010/main" val="1898381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640" y="980728"/>
            <a:ext cx="6345153" cy="4632517"/>
          </a:xfrm>
        </p:spPr>
        <p:txBody>
          <a:bodyPr>
            <a:normAutofit/>
          </a:bodyPr>
          <a:lstStyle/>
          <a:p>
            <a:pPr algn="l"/>
            <a:r>
              <a:rPr lang="en-US" sz="2400" dirty="0" smtClean="0"/>
              <a:t>The PAQ2018tool </a:t>
            </a:r>
            <a:r>
              <a:rPr lang="en-US" sz="2400" dirty="0" smtClean="0"/>
              <a:t>will soon be</a:t>
            </a:r>
            <a:r>
              <a:rPr lang="en-US" sz="2400" dirty="0" smtClean="0"/>
              <a:t> </a:t>
            </a:r>
            <a:r>
              <a:rPr lang="en-US" sz="2400" dirty="0" smtClean="0"/>
              <a:t>available at: </a:t>
            </a:r>
          </a:p>
          <a:p>
            <a:pPr algn="l"/>
            <a:r>
              <a:rPr lang="en-US" sz="2400" dirty="0" smtClean="0"/>
              <a:t>https://ec.europa.eu/futurium/en/air-quality</a:t>
            </a:r>
            <a:endParaRPr lang="en-US" sz="2400" dirty="0" smtClean="0">
              <a:solidFill>
                <a:srgbClr val="FF0000"/>
              </a:solidFill>
            </a:endParaRPr>
          </a:p>
          <a:p>
            <a:pPr algn="l"/>
            <a:endParaRPr lang="en-US" sz="2400" dirty="0"/>
          </a:p>
          <a:p>
            <a:pPr algn="l"/>
            <a:r>
              <a:rPr lang="en-US" sz="2400" dirty="0" smtClean="0"/>
              <a:t>The package includes the following documents:</a:t>
            </a:r>
          </a:p>
          <a:p>
            <a:pPr marL="457200" indent="-457200" algn="l">
              <a:buFontTx/>
              <a:buChar char="-"/>
            </a:pPr>
            <a:r>
              <a:rPr lang="en-US" sz="2200" dirty="0" smtClean="0"/>
              <a:t>Tool</a:t>
            </a:r>
          </a:p>
          <a:p>
            <a:pPr marL="457200" indent="-457200" algn="l">
              <a:buFontTx/>
              <a:buChar char="-"/>
            </a:pPr>
            <a:r>
              <a:rPr lang="en-US" sz="2200" dirty="0" smtClean="0"/>
              <a:t>Instructions</a:t>
            </a:r>
          </a:p>
          <a:p>
            <a:pPr marL="457200" indent="-457200" algn="l">
              <a:buFontTx/>
              <a:buChar char="-"/>
            </a:pPr>
            <a:r>
              <a:rPr lang="en-US" sz="2200" dirty="0" smtClean="0"/>
              <a:t>Background document</a:t>
            </a:r>
          </a:p>
          <a:p>
            <a:pPr marL="457200" indent="-457200" algn="l">
              <a:buFontTx/>
              <a:buChar char="-"/>
            </a:pPr>
            <a:endParaRPr lang="en-US" sz="2400" dirty="0"/>
          </a:p>
          <a:p>
            <a:pPr marL="457200" indent="-457200" algn="l">
              <a:buFontTx/>
              <a:buChar char="-"/>
            </a:pPr>
            <a:endParaRPr lang="en-US" sz="2400" dirty="0"/>
          </a:p>
        </p:txBody>
      </p:sp>
      <p:pic>
        <p:nvPicPr>
          <p:cNvPr id="4098" name="Picture 2" descr="C:\Users\brenkvdi\AppData\Local\Microsoft\Windows\Temporary Internet Files\Content.IE5\7FSLJ16Z\question[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1284" y="3608164"/>
            <a:ext cx="2989188" cy="29891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614712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UA_Air Quality_ppt template.potx" id="{606C6203-586C-4400-9B4C-684069A0F527}" vid="{19D45F00-5582-4673-9A11-D2EDC56BDB4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1645</TotalTime>
  <Words>824</Words>
  <Application>Microsoft Office PowerPoint</Application>
  <PresentationFormat>On-screen Show (4:3)</PresentationFormat>
  <Paragraphs>100</Paragraphs>
  <Slides>7</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Arial</vt:lpstr>
      <vt:lpstr>Calibri</vt:lpstr>
      <vt:lpstr>Lucida Sans</vt:lpstr>
      <vt:lpstr>Montserrat</vt:lpstr>
      <vt:lpstr>Wingdings</vt:lpstr>
      <vt:lpstr>1_Office Theme</vt:lpstr>
      <vt:lpstr>Worksheet</vt:lpstr>
      <vt:lpstr>BETTER KNOWLEDGE   The use of Health Impact Assessment in EU cities to focus on the improvement of citizens’ health</vt:lpstr>
      <vt:lpstr>HIA helps to focus on health improvement </vt:lpstr>
      <vt:lpstr>Example: what is the health benefit if levels of PM decrease to WHO guideline levels? </vt:lpstr>
      <vt:lpstr>Methods</vt:lpstr>
      <vt:lpstr>PAQ2018 tool</vt:lpstr>
      <vt:lpstr>Example: clean air agreement </vt:lpstr>
      <vt:lpstr>PowerPoint Presentation</vt:lpstr>
    </vt:vector>
  </TitlesOfParts>
  <Company>SSC-Campus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BETTER KNOWLEDGE  ACTION 4 - BETTER FOCUS ON  THE PROTECTION AND THE  IMPROVEMENT OF CITIZENS’ HEALTH</dc:title>
  <dc:creator>Iris van den Brenk</dc:creator>
  <cp:lastModifiedBy>luigi lo piparo</cp:lastModifiedBy>
  <cp:revision>39</cp:revision>
  <dcterms:created xsi:type="dcterms:W3CDTF">2018-10-02T11:19:12Z</dcterms:created>
  <dcterms:modified xsi:type="dcterms:W3CDTF">2018-10-10T08:57:48Z</dcterms:modified>
</cp:coreProperties>
</file>