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erio Gori (IT)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22C1C0-F531-464F-AAF6-9F8D5D630E1C}">
  <a:tblStyle styleId="{4A22C1C0-F531-464F-AAF6-9F8D5D630E1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38" autoAdjust="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D6A48-B410-4722-A9D4-F179CB13F1F0}" type="datetimeFigureOut">
              <a:rPr lang="it-IT" smtClean="0"/>
              <a:t>08/10/2018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4F103-3E35-4A22-9D39-6699D3DF902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788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438abf7306_0_7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438abf7306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4374c739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4374c73938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4374c73938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5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8" name="Google Shape;668;p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p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2e7f7cb6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2e7f7cb6e_5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42e7f7cb6e_5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2e7f7cb6e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200" name="Google Shape;200;g42e7f7cb6e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38abf730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38abf7306_1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438abf7306_1_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38abf73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38abf7306_1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438abf7306_1_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318af57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318af5756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4318af5756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38abf7306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438abf73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448800" y="650304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9448800" y="650304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9448800" y="648936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Google Shape;22;p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203250" y="6147473"/>
            <a:ext cx="5785524" cy="7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9448800" y="648936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6474002" y="1372211"/>
            <a:ext cx="5718000" cy="5485800"/>
          </a:xfrm>
          <a:prstGeom prst="rect">
            <a:avLst/>
          </a:prstGeom>
          <a:solidFill>
            <a:srgbClr val="C5C2C2"/>
          </a:solidFill>
          <a:ln>
            <a:noFill/>
          </a:ln>
        </p:spPr>
        <p:txBody>
          <a:bodyPr spcFirstLastPara="1" wrap="square" lIns="144000" tIns="72000" rIns="144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9448800" y="649289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203250" y="6147473"/>
            <a:ext cx="5785524" cy="7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 userDrawn="1"/>
        </p:nvSpPr>
        <p:spPr>
          <a:xfrm>
            <a:off x="0" y="1372200"/>
            <a:ext cx="5919900" cy="5485800"/>
          </a:xfrm>
          <a:prstGeom prst="rect">
            <a:avLst/>
          </a:prstGeom>
          <a:solidFill>
            <a:srgbClr val="C5C2C2"/>
          </a:solidFill>
          <a:ln>
            <a:noFill/>
          </a:ln>
        </p:spPr>
        <p:txBody>
          <a:bodyPr spcFirstLastPara="1" wrap="square" lIns="144000" tIns="72000" rIns="144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9448800" y="650273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203250" y="6147473"/>
            <a:ext cx="5785524" cy="7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9448800" y="64808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91674" y="-1"/>
            <a:ext cx="3000325" cy="9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;p3"/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3203250" y="6147473"/>
            <a:ext cx="5785524" cy="7105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5.png"/><Relationship Id="rId4" Type="http://schemas.openxmlformats.org/officeDocument/2006/relationships/image" Target="../media/image40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3.png"/><Relationship Id="rId5" Type="http://schemas.openxmlformats.org/officeDocument/2006/relationships/image" Target="../media/image49.png"/><Relationship Id="rId10" Type="http://schemas.openxmlformats.org/officeDocument/2006/relationships/image" Target="../media/image5.png"/><Relationship Id="rId4" Type="http://schemas.openxmlformats.org/officeDocument/2006/relationships/image" Target="../media/image48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ctrTitle"/>
          </p:nvPr>
        </p:nvSpPr>
        <p:spPr>
          <a:xfrm>
            <a:off x="2365936" y="2891118"/>
            <a:ext cx="7124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Financing the implementation of </a:t>
            </a:r>
            <a:br>
              <a:rPr lang="en-US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quality plans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1"/>
          </p:nvPr>
        </p:nvSpPr>
        <p:spPr>
          <a:xfrm>
            <a:off x="2365936" y="4378107"/>
            <a:ext cx="7124700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for Air Quality Meeting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October, Brussels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Schemes to support Air Quality Plans</a:t>
            </a:r>
            <a:endParaRPr sz="320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Energy-related measures</a:t>
            </a:r>
            <a:endParaRPr sz="2400" i="1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4"/>
          <p:cNvSpPr txBox="1">
            <a:spLocks noGrp="1"/>
          </p:cNvSpPr>
          <p:nvPr>
            <p:ph type="sldNum" idx="12"/>
          </p:nvPr>
        </p:nvSpPr>
        <p:spPr>
          <a:xfrm>
            <a:off x="9364585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226" y="2482211"/>
            <a:ext cx="5060304" cy="34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4"/>
          <p:cNvSpPr txBox="1"/>
          <p:nvPr/>
        </p:nvSpPr>
        <p:spPr>
          <a:xfrm>
            <a:off x="6618282" y="1419617"/>
            <a:ext cx="45282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level scheme - the Harley &amp; Dikkinson platform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564450" y="1241775"/>
            <a:ext cx="58326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Residential buildings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steps towards sustainable residential buildings mainly concerned the implementation from the Municipality of Milan of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restrictions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incentives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through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Municipality’s own resources.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4"/>
          <p:cNvSpPr txBox="1"/>
          <p:nvPr/>
        </p:nvSpPr>
        <p:spPr>
          <a:xfrm>
            <a:off x="534850" y="2408045"/>
            <a:ext cx="555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Bando BE2 - Municipality of Milan </a:t>
            </a: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6618275" y="1752925"/>
            <a:ext cx="55350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real-case example is represented by the H-D platform, which is based on transferring the tax-credit from homeowners and condos to repay for the energy efficiency and residential energy mix investments.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4"/>
          <p:cNvSpPr/>
          <p:nvPr/>
        </p:nvSpPr>
        <p:spPr>
          <a:xfrm>
            <a:off x="6609325" y="4878200"/>
            <a:ext cx="3231900" cy="1198200"/>
          </a:xfrm>
          <a:prstGeom prst="rect">
            <a:avLst/>
          </a:prstGeom>
          <a:solidFill>
            <a:srgbClr val="42719B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Necessary conditions</a:t>
            </a:r>
            <a:endParaRPr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304" marR="0" lvl="0" indent="-1493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presence of legislation for the provision of bonus (i.e. tax credit) for </a:t>
            </a: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</a:t>
            </a: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measures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6304" marR="0" lvl="0" indent="-1493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possibility </a:t>
            </a: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transfer</a:t>
            </a: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bonus to others</a:t>
            </a:r>
            <a:endParaRPr sz="1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304" marR="0" lvl="0" indent="-149352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200"/>
              <a:buFont typeface="Calibri"/>
              <a:buChar char="•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bureaucracy barriers: authorisations time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4"/>
          <p:cNvSpPr/>
          <p:nvPr/>
        </p:nvSpPr>
        <p:spPr>
          <a:xfrm>
            <a:off x="635720" y="3893656"/>
            <a:ext cx="1539722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 Instruments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4"/>
          <p:cNvSpPr/>
          <p:nvPr/>
        </p:nvSpPr>
        <p:spPr>
          <a:xfrm>
            <a:off x="635720" y="4323866"/>
            <a:ext cx="15408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Beneficiaries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635720" y="4754076"/>
            <a:ext cx="1539722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 intermediaries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634642" y="5184286"/>
            <a:ext cx="15408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634642" y="5612589"/>
            <a:ext cx="1540800" cy="360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1693469" y="3151187"/>
            <a:ext cx="3868949" cy="28048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Substitution of diesel generator (60% of resources) and works on the building plant systems (40% of resources)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4"/>
          <p:cNvSpPr/>
          <p:nvPr/>
        </p:nvSpPr>
        <p:spPr>
          <a:xfrm>
            <a:off x="2175442" y="3933944"/>
            <a:ext cx="4131089" cy="2804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(up to 20%) + soft loans (10 year tenor, 4% interest rate)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4"/>
          <p:cNvSpPr/>
          <p:nvPr/>
        </p:nvSpPr>
        <p:spPr>
          <a:xfrm>
            <a:off x="2175442" y="4363624"/>
            <a:ext cx="3868949" cy="2804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homeowners, private companies, public entities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4"/>
          <p:cNvSpPr/>
          <p:nvPr/>
        </p:nvSpPr>
        <p:spPr>
          <a:xfrm>
            <a:off x="2175442" y="4787735"/>
            <a:ext cx="3868949" cy="2804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BCC Milano, Credito Valtellinese, Banco BPM, UniCredit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4"/>
          <p:cNvSpPr/>
          <p:nvPr/>
        </p:nvSpPr>
        <p:spPr>
          <a:xfrm>
            <a:off x="2175442" y="5215492"/>
            <a:ext cx="3868949" cy="2804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€ 23.250.000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4"/>
          <p:cNvSpPr/>
          <p:nvPr/>
        </p:nvSpPr>
        <p:spPr>
          <a:xfrm>
            <a:off x="2175442" y="5652347"/>
            <a:ext cx="3868800" cy="280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(partially) financially sustainable: c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osts savings on fuel expenditure after the intervention + tax credit + grant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34"/>
          <p:cNvGrpSpPr/>
          <p:nvPr/>
        </p:nvGrpSpPr>
        <p:grpSpPr>
          <a:xfrm rot="-1271575">
            <a:off x="6514668" y="4728332"/>
            <a:ext cx="359999" cy="432019"/>
            <a:chOff x="520625" y="4508943"/>
            <a:chExt cx="415925" cy="479425"/>
          </a:xfrm>
        </p:grpSpPr>
        <p:sp>
          <p:nvSpPr>
            <p:cNvPr id="417" name="Google Shape;417;p34"/>
            <p:cNvSpPr/>
            <p:nvPr/>
          </p:nvSpPr>
          <p:spPr>
            <a:xfrm>
              <a:off x="707950" y="4508943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78"/>
                  </a:moveTo>
                  <a:lnTo>
                    <a:pt x="80" y="12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1" y="76"/>
                  </a:lnTo>
                  <a:lnTo>
                    <a:pt x="40" y="75"/>
                  </a:lnTo>
                  <a:lnTo>
                    <a:pt x="61" y="76"/>
                  </a:lnTo>
                  <a:lnTo>
                    <a:pt x="80" y="78"/>
                  </a:lnTo>
                  <a:lnTo>
                    <a:pt x="80" y="78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520625" y="4556568"/>
              <a:ext cx="415925" cy="369888"/>
            </a:xfrm>
            <a:custGeom>
              <a:avLst/>
              <a:gdLst/>
              <a:ahLst/>
              <a:cxnLst/>
              <a:rect l="l" t="t" r="r" b="b"/>
              <a:pathLst>
                <a:path w="786" h="698" extrusionOk="0">
                  <a:moveTo>
                    <a:pt x="620" y="254"/>
                  </a:moveTo>
                  <a:lnTo>
                    <a:pt x="620" y="254"/>
                  </a:lnTo>
                  <a:lnTo>
                    <a:pt x="619" y="223"/>
                  </a:lnTo>
                  <a:lnTo>
                    <a:pt x="615" y="194"/>
                  </a:lnTo>
                  <a:lnTo>
                    <a:pt x="609" y="168"/>
                  </a:lnTo>
                  <a:lnTo>
                    <a:pt x="600" y="143"/>
                  </a:lnTo>
                  <a:lnTo>
                    <a:pt x="591" y="121"/>
                  </a:lnTo>
                  <a:lnTo>
                    <a:pt x="579" y="100"/>
                  </a:lnTo>
                  <a:lnTo>
                    <a:pt x="564" y="81"/>
                  </a:lnTo>
                  <a:lnTo>
                    <a:pt x="549" y="64"/>
                  </a:lnTo>
                  <a:lnTo>
                    <a:pt x="533" y="50"/>
                  </a:lnTo>
                  <a:lnTo>
                    <a:pt x="515" y="37"/>
                  </a:lnTo>
                  <a:lnTo>
                    <a:pt x="496" y="26"/>
                  </a:lnTo>
                  <a:lnTo>
                    <a:pt x="476" y="16"/>
                  </a:lnTo>
                  <a:lnTo>
                    <a:pt x="456" y="10"/>
                  </a:lnTo>
                  <a:lnTo>
                    <a:pt x="435" y="5"/>
                  </a:lnTo>
                  <a:lnTo>
                    <a:pt x="415" y="2"/>
                  </a:lnTo>
                  <a:lnTo>
                    <a:pt x="393" y="0"/>
                  </a:lnTo>
                  <a:lnTo>
                    <a:pt x="373" y="2"/>
                  </a:lnTo>
                  <a:lnTo>
                    <a:pt x="351" y="5"/>
                  </a:lnTo>
                  <a:lnTo>
                    <a:pt x="331" y="10"/>
                  </a:lnTo>
                  <a:lnTo>
                    <a:pt x="310" y="16"/>
                  </a:lnTo>
                  <a:lnTo>
                    <a:pt x="291" y="26"/>
                  </a:lnTo>
                  <a:lnTo>
                    <a:pt x="272" y="37"/>
                  </a:lnTo>
                  <a:lnTo>
                    <a:pt x="255" y="50"/>
                  </a:lnTo>
                  <a:lnTo>
                    <a:pt x="238" y="64"/>
                  </a:lnTo>
                  <a:lnTo>
                    <a:pt x="222" y="81"/>
                  </a:lnTo>
                  <a:lnTo>
                    <a:pt x="209" y="100"/>
                  </a:lnTo>
                  <a:lnTo>
                    <a:pt x="197" y="121"/>
                  </a:lnTo>
                  <a:lnTo>
                    <a:pt x="186" y="143"/>
                  </a:lnTo>
                  <a:lnTo>
                    <a:pt x="179" y="168"/>
                  </a:lnTo>
                  <a:lnTo>
                    <a:pt x="173" y="194"/>
                  </a:lnTo>
                  <a:lnTo>
                    <a:pt x="168" y="223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7" y="276"/>
                  </a:lnTo>
                  <a:lnTo>
                    <a:pt x="165" y="299"/>
                  </a:lnTo>
                  <a:lnTo>
                    <a:pt x="163" y="320"/>
                  </a:lnTo>
                  <a:lnTo>
                    <a:pt x="159" y="342"/>
                  </a:lnTo>
                  <a:lnTo>
                    <a:pt x="156" y="362"/>
                  </a:lnTo>
                  <a:lnTo>
                    <a:pt x="152" y="384"/>
                  </a:lnTo>
                  <a:lnTo>
                    <a:pt x="141" y="424"/>
                  </a:lnTo>
                  <a:lnTo>
                    <a:pt x="128" y="462"/>
                  </a:lnTo>
                  <a:lnTo>
                    <a:pt x="115" y="499"/>
                  </a:lnTo>
                  <a:lnTo>
                    <a:pt x="99" y="533"/>
                  </a:lnTo>
                  <a:lnTo>
                    <a:pt x="84" y="565"/>
                  </a:lnTo>
                  <a:lnTo>
                    <a:pt x="68" y="594"/>
                  </a:lnTo>
                  <a:lnTo>
                    <a:pt x="53" y="619"/>
                  </a:lnTo>
                  <a:lnTo>
                    <a:pt x="39" y="642"/>
                  </a:lnTo>
                  <a:lnTo>
                    <a:pt x="27" y="661"/>
                  </a:lnTo>
                  <a:lnTo>
                    <a:pt x="8" y="688"/>
                  </a:lnTo>
                  <a:lnTo>
                    <a:pt x="0" y="698"/>
                  </a:lnTo>
                  <a:lnTo>
                    <a:pt x="386" y="698"/>
                  </a:lnTo>
                  <a:lnTo>
                    <a:pt x="400" y="698"/>
                  </a:lnTo>
                  <a:lnTo>
                    <a:pt x="786" y="698"/>
                  </a:lnTo>
                  <a:lnTo>
                    <a:pt x="786" y="698"/>
                  </a:lnTo>
                  <a:lnTo>
                    <a:pt x="779" y="688"/>
                  </a:lnTo>
                  <a:lnTo>
                    <a:pt x="761" y="661"/>
                  </a:lnTo>
                  <a:lnTo>
                    <a:pt x="747" y="642"/>
                  </a:lnTo>
                  <a:lnTo>
                    <a:pt x="734" y="619"/>
                  </a:lnTo>
                  <a:lnTo>
                    <a:pt x="719" y="594"/>
                  </a:lnTo>
                  <a:lnTo>
                    <a:pt x="703" y="565"/>
                  </a:lnTo>
                  <a:lnTo>
                    <a:pt x="687" y="533"/>
                  </a:lnTo>
                  <a:lnTo>
                    <a:pt x="673" y="499"/>
                  </a:lnTo>
                  <a:lnTo>
                    <a:pt x="658" y="462"/>
                  </a:lnTo>
                  <a:lnTo>
                    <a:pt x="646" y="424"/>
                  </a:lnTo>
                  <a:lnTo>
                    <a:pt x="635" y="384"/>
                  </a:lnTo>
                  <a:lnTo>
                    <a:pt x="631" y="362"/>
                  </a:lnTo>
                  <a:lnTo>
                    <a:pt x="627" y="342"/>
                  </a:lnTo>
                  <a:lnTo>
                    <a:pt x="625" y="320"/>
                  </a:lnTo>
                  <a:lnTo>
                    <a:pt x="622" y="299"/>
                  </a:lnTo>
                  <a:lnTo>
                    <a:pt x="621" y="276"/>
                  </a:lnTo>
                  <a:lnTo>
                    <a:pt x="620" y="254"/>
                  </a:lnTo>
                  <a:lnTo>
                    <a:pt x="620" y="254"/>
                  </a:lnTo>
                  <a:close/>
                  <a:moveTo>
                    <a:pt x="393" y="70"/>
                  </a:moveTo>
                  <a:lnTo>
                    <a:pt x="393" y="70"/>
                  </a:lnTo>
                  <a:lnTo>
                    <a:pt x="380" y="71"/>
                  </a:lnTo>
                  <a:lnTo>
                    <a:pt x="366" y="73"/>
                  </a:lnTo>
                  <a:lnTo>
                    <a:pt x="352" y="76"/>
                  </a:lnTo>
                  <a:lnTo>
                    <a:pt x="339" y="81"/>
                  </a:lnTo>
                  <a:lnTo>
                    <a:pt x="327" y="87"/>
                  </a:lnTo>
                  <a:lnTo>
                    <a:pt x="315" y="94"/>
                  </a:lnTo>
                  <a:lnTo>
                    <a:pt x="303" y="103"/>
                  </a:lnTo>
                  <a:lnTo>
                    <a:pt x="292" y="112"/>
                  </a:lnTo>
                  <a:lnTo>
                    <a:pt x="281" y="123"/>
                  </a:lnTo>
                  <a:lnTo>
                    <a:pt x="273" y="136"/>
                  </a:lnTo>
                  <a:lnTo>
                    <a:pt x="264" y="151"/>
                  </a:lnTo>
                  <a:lnTo>
                    <a:pt x="257" y="166"/>
                  </a:lnTo>
                  <a:lnTo>
                    <a:pt x="252" y="183"/>
                  </a:lnTo>
                  <a:lnTo>
                    <a:pt x="247" y="201"/>
                  </a:lnTo>
                  <a:lnTo>
                    <a:pt x="245" y="222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3" y="250"/>
                  </a:lnTo>
                  <a:lnTo>
                    <a:pt x="239" y="256"/>
                  </a:lnTo>
                  <a:lnTo>
                    <a:pt x="233" y="260"/>
                  </a:lnTo>
                  <a:lnTo>
                    <a:pt x="229" y="261"/>
                  </a:lnTo>
                  <a:lnTo>
                    <a:pt x="226" y="261"/>
                  </a:lnTo>
                  <a:lnTo>
                    <a:pt x="226" y="261"/>
                  </a:lnTo>
                  <a:lnTo>
                    <a:pt x="221" y="261"/>
                  </a:lnTo>
                  <a:lnTo>
                    <a:pt x="217" y="260"/>
                  </a:lnTo>
                  <a:lnTo>
                    <a:pt x="211" y="256"/>
                  </a:lnTo>
                  <a:lnTo>
                    <a:pt x="208" y="250"/>
                  </a:lnTo>
                  <a:lnTo>
                    <a:pt x="206" y="247"/>
                  </a:lnTo>
                  <a:lnTo>
                    <a:pt x="206" y="243"/>
                  </a:lnTo>
                  <a:lnTo>
                    <a:pt x="206" y="243"/>
                  </a:lnTo>
                  <a:lnTo>
                    <a:pt x="208" y="217"/>
                  </a:lnTo>
                  <a:lnTo>
                    <a:pt x="210" y="193"/>
                  </a:lnTo>
                  <a:lnTo>
                    <a:pt x="216" y="170"/>
                  </a:lnTo>
                  <a:lnTo>
                    <a:pt x="223" y="149"/>
                  </a:lnTo>
                  <a:lnTo>
                    <a:pt x="232" y="130"/>
                  </a:lnTo>
                  <a:lnTo>
                    <a:pt x="241" y="112"/>
                  </a:lnTo>
                  <a:lnTo>
                    <a:pt x="253" y="97"/>
                  </a:lnTo>
                  <a:lnTo>
                    <a:pt x="265" y="83"/>
                  </a:lnTo>
                  <a:lnTo>
                    <a:pt x="280" y="71"/>
                  </a:lnTo>
                  <a:lnTo>
                    <a:pt x="294" y="61"/>
                  </a:lnTo>
                  <a:lnTo>
                    <a:pt x="310" y="52"/>
                  </a:lnTo>
                  <a:lnTo>
                    <a:pt x="326" y="45"/>
                  </a:lnTo>
                  <a:lnTo>
                    <a:pt x="343" y="39"/>
                  </a:lnTo>
                  <a:lnTo>
                    <a:pt x="359" y="35"/>
                  </a:lnTo>
                  <a:lnTo>
                    <a:pt x="376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7" y="33"/>
                  </a:lnTo>
                  <a:lnTo>
                    <a:pt x="400" y="34"/>
                  </a:lnTo>
                  <a:lnTo>
                    <a:pt x="406" y="38"/>
                  </a:lnTo>
                  <a:lnTo>
                    <a:pt x="410" y="44"/>
                  </a:lnTo>
                  <a:lnTo>
                    <a:pt x="411" y="47"/>
                  </a:lnTo>
                  <a:lnTo>
                    <a:pt x="412" y="51"/>
                  </a:lnTo>
                  <a:lnTo>
                    <a:pt x="412" y="51"/>
                  </a:lnTo>
                  <a:lnTo>
                    <a:pt x="411" y="56"/>
                  </a:lnTo>
                  <a:lnTo>
                    <a:pt x="410" y="59"/>
                  </a:lnTo>
                  <a:lnTo>
                    <a:pt x="406" y="65"/>
                  </a:lnTo>
                  <a:lnTo>
                    <a:pt x="400" y="69"/>
                  </a:lnTo>
                  <a:lnTo>
                    <a:pt x="397" y="70"/>
                  </a:lnTo>
                  <a:lnTo>
                    <a:pt x="393" y="70"/>
                  </a:lnTo>
                  <a:lnTo>
                    <a:pt x="393" y="70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82550" y="4940743"/>
              <a:ext cx="93663" cy="47625"/>
            </a:xfrm>
            <a:custGeom>
              <a:avLst/>
              <a:gdLst/>
              <a:ahLst/>
              <a:cxnLst/>
              <a:rect l="l" t="t" r="r" b="b"/>
              <a:pathLst>
                <a:path w="178" h="89" extrusionOk="0">
                  <a:moveTo>
                    <a:pt x="89" y="89"/>
                  </a:moveTo>
                  <a:lnTo>
                    <a:pt x="89" y="89"/>
                  </a:lnTo>
                  <a:lnTo>
                    <a:pt x="99" y="88"/>
                  </a:lnTo>
                  <a:lnTo>
                    <a:pt x="107" y="87"/>
                  </a:lnTo>
                  <a:lnTo>
                    <a:pt x="116" y="86"/>
                  </a:lnTo>
                  <a:lnTo>
                    <a:pt x="124" y="82"/>
                  </a:lnTo>
                  <a:lnTo>
                    <a:pt x="133" y="79"/>
                  </a:lnTo>
                  <a:lnTo>
                    <a:pt x="140" y="74"/>
                  </a:lnTo>
                  <a:lnTo>
                    <a:pt x="146" y="69"/>
                  </a:lnTo>
                  <a:lnTo>
                    <a:pt x="153" y="63"/>
                  </a:lnTo>
                  <a:lnTo>
                    <a:pt x="158" y="57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71" y="35"/>
                  </a:lnTo>
                  <a:lnTo>
                    <a:pt x="175" y="27"/>
                  </a:lnTo>
                  <a:lnTo>
                    <a:pt x="177" y="18"/>
                  </a:lnTo>
                  <a:lnTo>
                    <a:pt x="178" y="1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2" y="18"/>
                  </a:lnTo>
                  <a:lnTo>
                    <a:pt x="5" y="27"/>
                  </a:lnTo>
                  <a:lnTo>
                    <a:pt x="7" y="35"/>
                  </a:lnTo>
                  <a:lnTo>
                    <a:pt x="11" y="42"/>
                  </a:lnTo>
                  <a:lnTo>
                    <a:pt x="16" y="50"/>
                  </a:lnTo>
                  <a:lnTo>
                    <a:pt x="21" y="57"/>
                  </a:lnTo>
                  <a:lnTo>
                    <a:pt x="27" y="63"/>
                  </a:lnTo>
                  <a:lnTo>
                    <a:pt x="33" y="69"/>
                  </a:lnTo>
                  <a:lnTo>
                    <a:pt x="40" y="74"/>
                  </a:lnTo>
                  <a:lnTo>
                    <a:pt x="47" y="79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7"/>
                  </a:lnTo>
                  <a:lnTo>
                    <a:pt x="81" y="88"/>
                  </a:lnTo>
                  <a:lnTo>
                    <a:pt x="89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0" name="Google Shape;420;p34"/>
          <p:cNvPicPr preferRelativeResize="0"/>
          <p:nvPr/>
        </p:nvPicPr>
        <p:blipFill rotWithShape="1">
          <a:blip r:embed="rId4">
            <a:alphaModFix/>
          </a:blip>
          <a:srcRect l="24323" r="35752"/>
          <a:stretch/>
        </p:blipFill>
        <p:spPr>
          <a:xfrm>
            <a:off x="534849" y="2374854"/>
            <a:ext cx="1234911" cy="134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/>
          <p:nvPr/>
        </p:nvSpPr>
        <p:spPr>
          <a:xfrm>
            <a:off x="6473950" y="1563599"/>
            <a:ext cx="5597100" cy="17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 Smart Rooftops Green Roof Rebate Program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 b="1" i="0" u="none" strike="noStrike" cap="none">
                <a:solidFill>
                  <a:srgbClr val="11151A"/>
                </a:solidFill>
                <a:latin typeface="Calibri"/>
                <a:ea typeface="Calibri"/>
                <a:cs typeface="Calibri"/>
                <a:sym typeface="Calibri"/>
              </a:rPr>
              <a:t>Washington DC)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incentives through local sources for the installation of green roofs + offset costs for structural assessment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Roof Strategy and Green Roof Bylaw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(Toronto)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incentives +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cash-in-lieu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developers who choose not to install a green roof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Toronto specificity: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Program became completely self-sustaining when Council directed that funds collected as cash-in-lieu of construction of a green roof be directed to the Eco-Roof Incentive Program for the provision of both green roofs and cool roofs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Schemes to support Air Quality Plans</a:t>
            </a:r>
            <a:endParaRPr sz="3200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 dirty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Re-greening measures</a:t>
            </a:r>
            <a:endParaRPr sz="2400" i="1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3200"/>
              <a:buFont typeface="Calibri"/>
              <a:buNone/>
            </a:pPr>
            <a:endParaRPr sz="3200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8" name="Google Shape;428;p35"/>
          <p:cNvCxnSpPr>
            <a:stCxn id="429" idx="3"/>
            <a:endCxn id="430" idx="1"/>
          </p:cNvCxnSpPr>
          <p:nvPr/>
        </p:nvCxnSpPr>
        <p:spPr>
          <a:xfrm>
            <a:off x="3999163" y="2259367"/>
            <a:ext cx="5205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1" name="Google Shape;431;p35"/>
          <p:cNvSpPr/>
          <p:nvPr/>
        </p:nvSpPr>
        <p:spPr>
          <a:xfrm>
            <a:off x="534850" y="1402575"/>
            <a:ext cx="53544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1100"/>
              <a:buFont typeface="Georgia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1100"/>
              <a:buFont typeface="Georgia"/>
              <a:buNone/>
            </a:pPr>
            <a:r>
              <a:rPr lang="en-US" sz="14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case of “Aree Verdi regional fund” in Lombardy</a:t>
            </a:r>
            <a:endParaRPr sz="1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orgia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compensation tax to support the development of re-greening project in urban areas and green-infrastructures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5"/>
          <p:cNvSpPr/>
          <p:nvPr/>
        </p:nvSpPr>
        <p:spPr>
          <a:xfrm>
            <a:off x="403975" y="2503867"/>
            <a:ext cx="1981200" cy="540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construction fee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 to 5%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5"/>
          <p:cNvSpPr/>
          <p:nvPr/>
        </p:nvSpPr>
        <p:spPr>
          <a:xfrm>
            <a:off x="4519566" y="2104117"/>
            <a:ext cx="1434000" cy="3105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Re-greening projects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4412238" y="2713438"/>
            <a:ext cx="350100" cy="3105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4843924" y="2713438"/>
            <a:ext cx="350100" cy="3105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5279120" y="2713919"/>
            <a:ext cx="350100" cy="3105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5710807" y="2713919"/>
            <a:ext cx="350100" cy="3105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P..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7" name="Google Shape;437;p35"/>
          <p:cNvCxnSpPr/>
          <p:nvPr/>
        </p:nvCxnSpPr>
        <p:spPr>
          <a:xfrm>
            <a:off x="4579546" y="2515314"/>
            <a:ext cx="0" cy="14280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8" name="Google Shape;438;p35"/>
          <p:cNvCxnSpPr/>
          <p:nvPr/>
        </p:nvCxnSpPr>
        <p:spPr>
          <a:xfrm>
            <a:off x="5019118" y="2515314"/>
            <a:ext cx="0" cy="14280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9" name="Google Shape;439;p35"/>
          <p:cNvCxnSpPr/>
          <p:nvPr/>
        </p:nvCxnSpPr>
        <p:spPr>
          <a:xfrm>
            <a:off x="5454163" y="2515314"/>
            <a:ext cx="0" cy="14280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0" name="Google Shape;440;p35"/>
          <p:cNvCxnSpPr/>
          <p:nvPr/>
        </p:nvCxnSpPr>
        <p:spPr>
          <a:xfrm>
            <a:off x="5885849" y="2515314"/>
            <a:ext cx="0" cy="14280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441" name="Google Shape;441;p35"/>
          <p:cNvGrpSpPr/>
          <p:nvPr/>
        </p:nvGrpSpPr>
        <p:grpSpPr>
          <a:xfrm>
            <a:off x="9134924" y="3502590"/>
            <a:ext cx="1479457" cy="1298768"/>
            <a:chOff x="9006315" y="3763799"/>
            <a:chExt cx="1613895" cy="1463236"/>
          </a:xfrm>
        </p:grpSpPr>
        <p:pic>
          <p:nvPicPr>
            <p:cNvPr id="442" name="Google Shape;44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6315" y="3879702"/>
              <a:ext cx="1341236" cy="13473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35"/>
            <p:cNvSpPr/>
            <p:nvPr/>
          </p:nvSpPr>
          <p:spPr>
            <a:xfrm>
              <a:off x="9350346" y="3805074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9153496" y="3908262"/>
              <a:ext cx="187325" cy="125412"/>
            </a:xfrm>
            <a:custGeom>
              <a:avLst/>
              <a:gdLst/>
              <a:ahLst/>
              <a:cxnLst/>
              <a:rect l="l" t="t" r="r" b="b"/>
              <a:pathLst>
                <a:path w="589" h="394" extrusionOk="0">
                  <a:moveTo>
                    <a:pt x="320" y="123"/>
                  </a:moveTo>
                  <a:lnTo>
                    <a:pt x="320" y="123"/>
                  </a:lnTo>
                  <a:lnTo>
                    <a:pt x="286" y="124"/>
                  </a:lnTo>
                  <a:lnTo>
                    <a:pt x="252" y="128"/>
                  </a:lnTo>
                  <a:lnTo>
                    <a:pt x="220" y="134"/>
                  </a:lnTo>
                  <a:lnTo>
                    <a:pt x="188" y="141"/>
                  </a:lnTo>
                  <a:lnTo>
                    <a:pt x="158" y="151"/>
                  </a:lnTo>
                  <a:lnTo>
                    <a:pt x="129" y="163"/>
                  </a:lnTo>
                  <a:lnTo>
                    <a:pt x="101" y="176"/>
                  </a:lnTo>
                  <a:lnTo>
                    <a:pt x="88" y="183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89" y="182"/>
                  </a:lnTo>
                  <a:lnTo>
                    <a:pt x="103" y="173"/>
                  </a:lnTo>
                  <a:lnTo>
                    <a:pt x="131" y="156"/>
                  </a:lnTo>
                  <a:lnTo>
                    <a:pt x="162" y="141"/>
                  </a:lnTo>
                  <a:lnTo>
                    <a:pt x="178" y="135"/>
                  </a:lnTo>
                  <a:lnTo>
                    <a:pt x="195" y="128"/>
                  </a:lnTo>
                  <a:lnTo>
                    <a:pt x="211" y="123"/>
                  </a:lnTo>
                  <a:lnTo>
                    <a:pt x="228" y="117"/>
                  </a:lnTo>
                  <a:lnTo>
                    <a:pt x="246" y="113"/>
                  </a:lnTo>
                  <a:lnTo>
                    <a:pt x="264" y="109"/>
                  </a:lnTo>
                  <a:lnTo>
                    <a:pt x="282" y="105"/>
                  </a:lnTo>
                  <a:lnTo>
                    <a:pt x="301" y="103"/>
                  </a:lnTo>
                  <a:lnTo>
                    <a:pt x="319" y="101"/>
                  </a:lnTo>
                  <a:lnTo>
                    <a:pt x="339" y="100"/>
                  </a:lnTo>
                  <a:lnTo>
                    <a:pt x="339" y="100"/>
                  </a:lnTo>
                  <a:lnTo>
                    <a:pt x="372" y="99"/>
                  </a:lnTo>
                  <a:lnTo>
                    <a:pt x="406" y="101"/>
                  </a:lnTo>
                  <a:lnTo>
                    <a:pt x="438" y="104"/>
                  </a:lnTo>
                  <a:lnTo>
                    <a:pt x="469" y="111"/>
                  </a:lnTo>
                  <a:lnTo>
                    <a:pt x="500" y="118"/>
                  </a:lnTo>
                  <a:lnTo>
                    <a:pt x="529" y="128"/>
                  </a:lnTo>
                  <a:lnTo>
                    <a:pt x="557" y="139"/>
                  </a:lnTo>
                  <a:lnTo>
                    <a:pt x="584" y="152"/>
                  </a:lnTo>
                  <a:lnTo>
                    <a:pt x="584" y="152"/>
                  </a:lnTo>
                  <a:lnTo>
                    <a:pt x="580" y="136"/>
                  </a:lnTo>
                  <a:lnTo>
                    <a:pt x="573" y="119"/>
                  </a:lnTo>
                  <a:lnTo>
                    <a:pt x="566" y="104"/>
                  </a:lnTo>
                  <a:lnTo>
                    <a:pt x="557" y="89"/>
                  </a:lnTo>
                  <a:lnTo>
                    <a:pt x="547" y="76"/>
                  </a:lnTo>
                  <a:lnTo>
                    <a:pt x="537" y="63"/>
                  </a:lnTo>
                  <a:lnTo>
                    <a:pt x="525" y="51"/>
                  </a:lnTo>
                  <a:lnTo>
                    <a:pt x="512" y="40"/>
                  </a:lnTo>
                  <a:lnTo>
                    <a:pt x="499" y="31"/>
                  </a:lnTo>
                  <a:lnTo>
                    <a:pt x="484" y="23"/>
                  </a:lnTo>
                  <a:lnTo>
                    <a:pt x="468" y="15"/>
                  </a:lnTo>
                  <a:lnTo>
                    <a:pt x="452" y="10"/>
                  </a:lnTo>
                  <a:lnTo>
                    <a:pt x="436" y="5"/>
                  </a:lnTo>
                  <a:lnTo>
                    <a:pt x="419" y="2"/>
                  </a:lnTo>
                  <a:lnTo>
                    <a:pt x="401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58" y="1"/>
                  </a:lnTo>
                  <a:lnTo>
                    <a:pt x="334" y="5"/>
                  </a:lnTo>
                  <a:lnTo>
                    <a:pt x="311" y="9"/>
                  </a:lnTo>
                  <a:lnTo>
                    <a:pt x="289" y="14"/>
                  </a:lnTo>
                  <a:lnTo>
                    <a:pt x="267" y="21"/>
                  </a:lnTo>
                  <a:lnTo>
                    <a:pt x="247" y="27"/>
                  </a:lnTo>
                  <a:lnTo>
                    <a:pt x="227" y="36"/>
                  </a:lnTo>
                  <a:lnTo>
                    <a:pt x="208" y="45"/>
                  </a:lnTo>
                  <a:lnTo>
                    <a:pt x="191" y="54"/>
                  </a:lnTo>
                  <a:lnTo>
                    <a:pt x="173" y="64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8" y="98"/>
                  </a:lnTo>
                  <a:lnTo>
                    <a:pt x="114" y="110"/>
                  </a:lnTo>
                  <a:lnTo>
                    <a:pt x="90" y="132"/>
                  </a:lnTo>
                  <a:lnTo>
                    <a:pt x="68" y="156"/>
                  </a:lnTo>
                  <a:lnTo>
                    <a:pt x="50" y="179"/>
                  </a:lnTo>
                  <a:lnTo>
                    <a:pt x="34" y="200"/>
                  </a:lnTo>
                  <a:lnTo>
                    <a:pt x="22" y="219"/>
                  </a:lnTo>
                  <a:lnTo>
                    <a:pt x="12" y="235"/>
                  </a:lnTo>
                  <a:lnTo>
                    <a:pt x="6" y="247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1" y="252"/>
                  </a:lnTo>
                  <a:lnTo>
                    <a:pt x="23" y="247"/>
                  </a:lnTo>
                  <a:lnTo>
                    <a:pt x="34" y="244"/>
                  </a:lnTo>
                  <a:lnTo>
                    <a:pt x="45" y="243"/>
                  </a:lnTo>
                  <a:lnTo>
                    <a:pt x="56" y="243"/>
                  </a:lnTo>
                  <a:lnTo>
                    <a:pt x="68" y="244"/>
                  </a:lnTo>
                  <a:lnTo>
                    <a:pt x="80" y="245"/>
                  </a:lnTo>
                  <a:lnTo>
                    <a:pt x="92" y="248"/>
                  </a:lnTo>
                  <a:lnTo>
                    <a:pt x="104" y="253"/>
                  </a:lnTo>
                  <a:lnTo>
                    <a:pt x="116" y="258"/>
                  </a:lnTo>
                  <a:lnTo>
                    <a:pt x="140" y="270"/>
                  </a:lnTo>
                  <a:lnTo>
                    <a:pt x="165" y="284"/>
                  </a:lnTo>
                  <a:lnTo>
                    <a:pt x="191" y="301"/>
                  </a:lnTo>
                  <a:lnTo>
                    <a:pt x="241" y="334"/>
                  </a:lnTo>
                  <a:lnTo>
                    <a:pt x="268" y="349"/>
                  </a:lnTo>
                  <a:lnTo>
                    <a:pt x="294" y="364"/>
                  </a:lnTo>
                  <a:lnTo>
                    <a:pt x="321" y="376"/>
                  </a:lnTo>
                  <a:lnTo>
                    <a:pt x="334" y="382"/>
                  </a:lnTo>
                  <a:lnTo>
                    <a:pt x="348" y="386"/>
                  </a:lnTo>
                  <a:lnTo>
                    <a:pt x="361" y="389"/>
                  </a:lnTo>
                  <a:lnTo>
                    <a:pt x="375" y="393"/>
                  </a:lnTo>
                  <a:lnTo>
                    <a:pt x="388" y="394"/>
                  </a:lnTo>
                  <a:lnTo>
                    <a:pt x="402" y="394"/>
                  </a:lnTo>
                  <a:lnTo>
                    <a:pt x="402" y="394"/>
                  </a:lnTo>
                  <a:lnTo>
                    <a:pt x="421" y="393"/>
                  </a:lnTo>
                  <a:lnTo>
                    <a:pt x="439" y="388"/>
                  </a:lnTo>
                  <a:lnTo>
                    <a:pt x="457" y="384"/>
                  </a:lnTo>
                  <a:lnTo>
                    <a:pt x="474" y="378"/>
                  </a:lnTo>
                  <a:lnTo>
                    <a:pt x="489" y="369"/>
                  </a:lnTo>
                  <a:lnTo>
                    <a:pt x="504" y="360"/>
                  </a:lnTo>
                  <a:lnTo>
                    <a:pt x="518" y="349"/>
                  </a:lnTo>
                  <a:lnTo>
                    <a:pt x="531" y="337"/>
                  </a:lnTo>
                  <a:lnTo>
                    <a:pt x="543" y="324"/>
                  </a:lnTo>
                  <a:lnTo>
                    <a:pt x="554" y="310"/>
                  </a:lnTo>
                  <a:lnTo>
                    <a:pt x="564" y="295"/>
                  </a:lnTo>
                  <a:lnTo>
                    <a:pt x="571" y="280"/>
                  </a:lnTo>
                  <a:lnTo>
                    <a:pt x="579" y="263"/>
                  </a:lnTo>
                  <a:lnTo>
                    <a:pt x="583" y="245"/>
                  </a:lnTo>
                  <a:lnTo>
                    <a:pt x="587" y="228"/>
                  </a:lnTo>
                  <a:lnTo>
                    <a:pt x="589" y="209"/>
                  </a:lnTo>
                  <a:lnTo>
                    <a:pt x="589" y="209"/>
                  </a:lnTo>
                  <a:lnTo>
                    <a:pt x="587" y="207"/>
                  </a:lnTo>
                  <a:lnTo>
                    <a:pt x="583" y="203"/>
                  </a:lnTo>
                  <a:lnTo>
                    <a:pt x="567" y="192"/>
                  </a:lnTo>
                  <a:lnTo>
                    <a:pt x="541" y="178"/>
                  </a:lnTo>
                  <a:lnTo>
                    <a:pt x="525" y="170"/>
                  </a:lnTo>
                  <a:lnTo>
                    <a:pt x="507" y="163"/>
                  </a:lnTo>
                  <a:lnTo>
                    <a:pt x="487" y="155"/>
                  </a:lnTo>
                  <a:lnTo>
                    <a:pt x="466" y="148"/>
                  </a:lnTo>
                  <a:lnTo>
                    <a:pt x="445" y="140"/>
                  </a:lnTo>
                  <a:lnTo>
                    <a:pt x="421" y="135"/>
                  </a:lnTo>
                  <a:lnTo>
                    <a:pt x="397" y="129"/>
                  </a:lnTo>
                  <a:lnTo>
                    <a:pt x="372" y="126"/>
                  </a:lnTo>
                  <a:lnTo>
                    <a:pt x="346" y="123"/>
                  </a:lnTo>
                  <a:lnTo>
                    <a:pt x="320" y="123"/>
                  </a:lnTo>
                  <a:lnTo>
                    <a:pt x="320" y="1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9255096" y="3763799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9912321" y="3805074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9715471" y="3908262"/>
              <a:ext cx="187325" cy="125412"/>
            </a:xfrm>
            <a:custGeom>
              <a:avLst/>
              <a:gdLst/>
              <a:ahLst/>
              <a:cxnLst/>
              <a:rect l="l" t="t" r="r" b="b"/>
              <a:pathLst>
                <a:path w="589" h="394" extrusionOk="0">
                  <a:moveTo>
                    <a:pt x="320" y="123"/>
                  </a:moveTo>
                  <a:lnTo>
                    <a:pt x="320" y="123"/>
                  </a:lnTo>
                  <a:lnTo>
                    <a:pt x="286" y="124"/>
                  </a:lnTo>
                  <a:lnTo>
                    <a:pt x="252" y="128"/>
                  </a:lnTo>
                  <a:lnTo>
                    <a:pt x="220" y="134"/>
                  </a:lnTo>
                  <a:lnTo>
                    <a:pt x="188" y="141"/>
                  </a:lnTo>
                  <a:lnTo>
                    <a:pt x="158" y="151"/>
                  </a:lnTo>
                  <a:lnTo>
                    <a:pt x="129" y="163"/>
                  </a:lnTo>
                  <a:lnTo>
                    <a:pt x="101" y="176"/>
                  </a:lnTo>
                  <a:lnTo>
                    <a:pt x="88" y="183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89" y="182"/>
                  </a:lnTo>
                  <a:lnTo>
                    <a:pt x="103" y="173"/>
                  </a:lnTo>
                  <a:lnTo>
                    <a:pt x="131" y="156"/>
                  </a:lnTo>
                  <a:lnTo>
                    <a:pt x="162" y="141"/>
                  </a:lnTo>
                  <a:lnTo>
                    <a:pt x="178" y="135"/>
                  </a:lnTo>
                  <a:lnTo>
                    <a:pt x="195" y="128"/>
                  </a:lnTo>
                  <a:lnTo>
                    <a:pt x="211" y="123"/>
                  </a:lnTo>
                  <a:lnTo>
                    <a:pt x="228" y="117"/>
                  </a:lnTo>
                  <a:lnTo>
                    <a:pt x="246" y="113"/>
                  </a:lnTo>
                  <a:lnTo>
                    <a:pt x="264" y="109"/>
                  </a:lnTo>
                  <a:lnTo>
                    <a:pt x="282" y="105"/>
                  </a:lnTo>
                  <a:lnTo>
                    <a:pt x="301" y="103"/>
                  </a:lnTo>
                  <a:lnTo>
                    <a:pt x="319" y="101"/>
                  </a:lnTo>
                  <a:lnTo>
                    <a:pt x="339" y="100"/>
                  </a:lnTo>
                  <a:lnTo>
                    <a:pt x="339" y="100"/>
                  </a:lnTo>
                  <a:lnTo>
                    <a:pt x="372" y="99"/>
                  </a:lnTo>
                  <a:lnTo>
                    <a:pt x="406" y="101"/>
                  </a:lnTo>
                  <a:lnTo>
                    <a:pt x="438" y="104"/>
                  </a:lnTo>
                  <a:lnTo>
                    <a:pt x="469" y="111"/>
                  </a:lnTo>
                  <a:lnTo>
                    <a:pt x="500" y="118"/>
                  </a:lnTo>
                  <a:lnTo>
                    <a:pt x="529" y="128"/>
                  </a:lnTo>
                  <a:lnTo>
                    <a:pt x="557" y="139"/>
                  </a:lnTo>
                  <a:lnTo>
                    <a:pt x="584" y="152"/>
                  </a:lnTo>
                  <a:lnTo>
                    <a:pt x="584" y="152"/>
                  </a:lnTo>
                  <a:lnTo>
                    <a:pt x="580" y="136"/>
                  </a:lnTo>
                  <a:lnTo>
                    <a:pt x="573" y="119"/>
                  </a:lnTo>
                  <a:lnTo>
                    <a:pt x="566" y="104"/>
                  </a:lnTo>
                  <a:lnTo>
                    <a:pt x="557" y="89"/>
                  </a:lnTo>
                  <a:lnTo>
                    <a:pt x="547" y="76"/>
                  </a:lnTo>
                  <a:lnTo>
                    <a:pt x="537" y="63"/>
                  </a:lnTo>
                  <a:lnTo>
                    <a:pt x="525" y="51"/>
                  </a:lnTo>
                  <a:lnTo>
                    <a:pt x="512" y="40"/>
                  </a:lnTo>
                  <a:lnTo>
                    <a:pt x="499" y="31"/>
                  </a:lnTo>
                  <a:lnTo>
                    <a:pt x="484" y="23"/>
                  </a:lnTo>
                  <a:lnTo>
                    <a:pt x="468" y="15"/>
                  </a:lnTo>
                  <a:lnTo>
                    <a:pt x="452" y="10"/>
                  </a:lnTo>
                  <a:lnTo>
                    <a:pt x="436" y="5"/>
                  </a:lnTo>
                  <a:lnTo>
                    <a:pt x="419" y="2"/>
                  </a:lnTo>
                  <a:lnTo>
                    <a:pt x="401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58" y="1"/>
                  </a:lnTo>
                  <a:lnTo>
                    <a:pt x="334" y="5"/>
                  </a:lnTo>
                  <a:lnTo>
                    <a:pt x="311" y="9"/>
                  </a:lnTo>
                  <a:lnTo>
                    <a:pt x="289" y="14"/>
                  </a:lnTo>
                  <a:lnTo>
                    <a:pt x="267" y="21"/>
                  </a:lnTo>
                  <a:lnTo>
                    <a:pt x="247" y="27"/>
                  </a:lnTo>
                  <a:lnTo>
                    <a:pt x="227" y="36"/>
                  </a:lnTo>
                  <a:lnTo>
                    <a:pt x="208" y="45"/>
                  </a:lnTo>
                  <a:lnTo>
                    <a:pt x="191" y="54"/>
                  </a:lnTo>
                  <a:lnTo>
                    <a:pt x="173" y="64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8" y="98"/>
                  </a:lnTo>
                  <a:lnTo>
                    <a:pt x="114" y="110"/>
                  </a:lnTo>
                  <a:lnTo>
                    <a:pt x="90" y="132"/>
                  </a:lnTo>
                  <a:lnTo>
                    <a:pt x="68" y="156"/>
                  </a:lnTo>
                  <a:lnTo>
                    <a:pt x="50" y="179"/>
                  </a:lnTo>
                  <a:lnTo>
                    <a:pt x="34" y="200"/>
                  </a:lnTo>
                  <a:lnTo>
                    <a:pt x="22" y="219"/>
                  </a:lnTo>
                  <a:lnTo>
                    <a:pt x="12" y="235"/>
                  </a:lnTo>
                  <a:lnTo>
                    <a:pt x="6" y="247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1" y="252"/>
                  </a:lnTo>
                  <a:lnTo>
                    <a:pt x="23" y="247"/>
                  </a:lnTo>
                  <a:lnTo>
                    <a:pt x="34" y="244"/>
                  </a:lnTo>
                  <a:lnTo>
                    <a:pt x="45" y="243"/>
                  </a:lnTo>
                  <a:lnTo>
                    <a:pt x="56" y="243"/>
                  </a:lnTo>
                  <a:lnTo>
                    <a:pt x="68" y="244"/>
                  </a:lnTo>
                  <a:lnTo>
                    <a:pt x="80" y="245"/>
                  </a:lnTo>
                  <a:lnTo>
                    <a:pt x="92" y="248"/>
                  </a:lnTo>
                  <a:lnTo>
                    <a:pt x="104" y="253"/>
                  </a:lnTo>
                  <a:lnTo>
                    <a:pt x="116" y="258"/>
                  </a:lnTo>
                  <a:lnTo>
                    <a:pt x="140" y="270"/>
                  </a:lnTo>
                  <a:lnTo>
                    <a:pt x="165" y="284"/>
                  </a:lnTo>
                  <a:lnTo>
                    <a:pt x="191" y="301"/>
                  </a:lnTo>
                  <a:lnTo>
                    <a:pt x="241" y="334"/>
                  </a:lnTo>
                  <a:lnTo>
                    <a:pt x="268" y="349"/>
                  </a:lnTo>
                  <a:lnTo>
                    <a:pt x="294" y="364"/>
                  </a:lnTo>
                  <a:lnTo>
                    <a:pt x="321" y="376"/>
                  </a:lnTo>
                  <a:lnTo>
                    <a:pt x="334" y="382"/>
                  </a:lnTo>
                  <a:lnTo>
                    <a:pt x="348" y="386"/>
                  </a:lnTo>
                  <a:lnTo>
                    <a:pt x="361" y="389"/>
                  </a:lnTo>
                  <a:lnTo>
                    <a:pt x="375" y="393"/>
                  </a:lnTo>
                  <a:lnTo>
                    <a:pt x="388" y="394"/>
                  </a:lnTo>
                  <a:lnTo>
                    <a:pt x="402" y="394"/>
                  </a:lnTo>
                  <a:lnTo>
                    <a:pt x="402" y="394"/>
                  </a:lnTo>
                  <a:lnTo>
                    <a:pt x="421" y="393"/>
                  </a:lnTo>
                  <a:lnTo>
                    <a:pt x="439" y="388"/>
                  </a:lnTo>
                  <a:lnTo>
                    <a:pt x="457" y="384"/>
                  </a:lnTo>
                  <a:lnTo>
                    <a:pt x="474" y="378"/>
                  </a:lnTo>
                  <a:lnTo>
                    <a:pt x="489" y="369"/>
                  </a:lnTo>
                  <a:lnTo>
                    <a:pt x="504" y="360"/>
                  </a:lnTo>
                  <a:lnTo>
                    <a:pt x="518" y="349"/>
                  </a:lnTo>
                  <a:lnTo>
                    <a:pt x="531" y="337"/>
                  </a:lnTo>
                  <a:lnTo>
                    <a:pt x="543" y="324"/>
                  </a:lnTo>
                  <a:lnTo>
                    <a:pt x="554" y="310"/>
                  </a:lnTo>
                  <a:lnTo>
                    <a:pt x="564" y="295"/>
                  </a:lnTo>
                  <a:lnTo>
                    <a:pt x="571" y="280"/>
                  </a:lnTo>
                  <a:lnTo>
                    <a:pt x="579" y="263"/>
                  </a:lnTo>
                  <a:lnTo>
                    <a:pt x="583" y="245"/>
                  </a:lnTo>
                  <a:lnTo>
                    <a:pt x="587" y="228"/>
                  </a:lnTo>
                  <a:lnTo>
                    <a:pt x="589" y="209"/>
                  </a:lnTo>
                  <a:lnTo>
                    <a:pt x="589" y="209"/>
                  </a:lnTo>
                  <a:lnTo>
                    <a:pt x="587" y="207"/>
                  </a:lnTo>
                  <a:lnTo>
                    <a:pt x="583" y="203"/>
                  </a:lnTo>
                  <a:lnTo>
                    <a:pt x="567" y="192"/>
                  </a:lnTo>
                  <a:lnTo>
                    <a:pt x="541" y="178"/>
                  </a:lnTo>
                  <a:lnTo>
                    <a:pt x="525" y="170"/>
                  </a:lnTo>
                  <a:lnTo>
                    <a:pt x="507" y="163"/>
                  </a:lnTo>
                  <a:lnTo>
                    <a:pt x="487" y="155"/>
                  </a:lnTo>
                  <a:lnTo>
                    <a:pt x="466" y="148"/>
                  </a:lnTo>
                  <a:lnTo>
                    <a:pt x="445" y="140"/>
                  </a:lnTo>
                  <a:lnTo>
                    <a:pt x="421" y="135"/>
                  </a:lnTo>
                  <a:lnTo>
                    <a:pt x="397" y="129"/>
                  </a:lnTo>
                  <a:lnTo>
                    <a:pt x="372" y="126"/>
                  </a:lnTo>
                  <a:lnTo>
                    <a:pt x="346" y="123"/>
                  </a:lnTo>
                  <a:lnTo>
                    <a:pt x="320" y="123"/>
                  </a:lnTo>
                  <a:lnTo>
                    <a:pt x="320" y="1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9817071" y="3763799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9620221" y="3805074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9423371" y="3908262"/>
              <a:ext cx="187325" cy="125412"/>
            </a:xfrm>
            <a:custGeom>
              <a:avLst/>
              <a:gdLst/>
              <a:ahLst/>
              <a:cxnLst/>
              <a:rect l="l" t="t" r="r" b="b"/>
              <a:pathLst>
                <a:path w="589" h="394" extrusionOk="0">
                  <a:moveTo>
                    <a:pt x="320" y="123"/>
                  </a:moveTo>
                  <a:lnTo>
                    <a:pt x="320" y="123"/>
                  </a:lnTo>
                  <a:lnTo>
                    <a:pt x="286" y="124"/>
                  </a:lnTo>
                  <a:lnTo>
                    <a:pt x="252" y="128"/>
                  </a:lnTo>
                  <a:lnTo>
                    <a:pt x="220" y="134"/>
                  </a:lnTo>
                  <a:lnTo>
                    <a:pt x="188" y="141"/>
                  </a:lnTo>
                  <a:lnTo>
                    <a:pt x="158" y="151"/>
                  </a:lnTo>
                  <a:lnTo>
                    <a:pt x="129" y="163"/>
                  </a:lnTo>
                  <a:lnTo>
                    <a:pt x="101" y="176"/>
                  </a:lnTo>
                  <a:lnTo>
                    <a:pt x="88" y="183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89" y="182"/>
                  </a:lnTo>
                  <a:lnTo>
                    <a:pt x="103" y="173"/>
                  </a:lnTo>
                  <a:lnTo>
                    <a:pt x="131" y="156"/>
                  </a:lnTo>
                  <a:lnTo>
                    <a:pt x="162" y="141"/>
                  </a:lnTo>
                  <a:lnTo>
                    <a:pt x="178" y="135"/>
                  </a:lnTo>
                  <a:lnTo>
                    <a:pt x="195" y="128"/>
                  </a:lnTo>
                  <a:lnTo>
                    <a:pt x="211" y="123"/>
                  </a:lnTo>
                  <a:lnTo>
                    <a:pt x="228" y="117"/>
                  </a:lnTo>
                  <a:lnTo>
                    <a:pt x="246" y="113"/>
                  </a:lnTo>
                  <a:lnTo>
                    <a:pt x="264" y="109"/>
                  </a:lnTo>
                  <a:lnTo>
                    <a:pt x="282" y="105"/>
                  </a:lnTo>
                  <a:lnTo>
                    <a:pt x="301" y="103"/>
                  </a:lnTo>
                  <a:lnTo>
                    <a:pt x="319" y="101"/>
                  </a:lnTo>
                  <a:lnTo>
                    <a:pt x="339" y="100"/>
                  </a:lnTo>
                  <a:lnTo>
                    <a:pt x="339" y="100"/>
                  </a:lnTo>
                  <a:lnTo>
                    <a:pt x="372" y="99"/>
                  </a:lnTo>
                  <a:lnTo>
                    <a:pt x="406" y="101"/>
                  </a:lnTo>
                  <a:lnTo>
                    <a:pt x="438" y="104"/>
                  </a:lnTo>
                  <a:lnTo>
                    <a:pt x="469" y="111"/>
                  </a:lnTo>
                  <a:lnTo>
                    <a:pt x="500" y="118"/>
                  </a:lnTo>
                  <a:lnTo>
                    <a:pt x="529" y="128"/>
                  </a:lnTo>
                  <a:lnTo>
                    <a:pt x="557" y="139"/>
                  </a:lnTo>
                  <a:lnTo>
                    <a:pt x="584" y="152"/>
                  </a:lnTo>
                  <a:lnTo>
                    <a:pt x="584" y="152"/>
                  </a:lnTo>
                  <a:lnTo>
                    <a:pt x="580" y="136"/>
                  </a:lnTo>
                  <a:lnTo>
                    <a:pt x="573" y="119"/>
                  </a:lnTo>
                  <a:lnTo>
                    <a:pt x="566" y="104"/>
                  </a:lnTo>
                  <a:lnTo>
                    <a:pt x="557" y="89"/>
                  </a:lnTo>
                  <a:lnTo>
                    <a:pt x="547" y="76"/>
                  </a:lnTo>
                  <a:lnTo>
                    <a:pt x="537" y="63"/>
                  </a:lnTo>
                  <a:lnTo>
                    <a:pt x="525" y="51"/>
                  </a:lnTo>
                  <a:lnTo>
                    <a:pt x="512" y="40"/>
                  </a:lnTo>
                  <a:lnTo>
                    <a:pt x="499" y="31"/>
                  </a:lnTo>
                  <a:lnTo>
                    <a:pt x="484" y="23"/>
                  </a:lnTo>
                  <a:lnTo>
                    <a:pt x="468" y="15"/>
                  </a:lnTo>
                  <a:lnTo>
                    <a:pt x="452" y="10"/>
                  </a:lnTo>
                  <a:lnTo>
                    <a:pt x="436" y="5"/>
                  </a:lnTo>
                  <a:lnTo>
                    <a:pt x="419" y="2"/>
                  </a:lnTo>
                  <a:lnTo>
                    <a:pt x="401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58" y="1"/>
                  </a:lnTo>
                  <a:lnTo>
                    <a:pt x="334" y="5"/>
                  </a:lnTo>
                  <a:lnTo>
                    <a:pt x="311" y="9"/>
                  </a:lnTo>
                  <a:lnTo>
                    <a:pt x="289" y="14"/>
                  </a:lnTo>
                  <a:lnTo>
                    <a:pt x="267" y="21"/>
                  </a:lnTo>
                  <a:lnTo>
                    <a:pt x="247" y="27"/>
                  </a:lnTo>
                  <a:lnTo>
                    <a:pt x="227" y="36"/>
                  </a:lnTo>
                  <a:lnTo>
                    <a:pt x="208" y="45"/>
                  </a:lnTo>
                  <a:lnTo>
                    <a:pt x="191" y="54"/>
                  </a:lnTo>
                  <a:lnTo>
                    <a:pt x="173" y="64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8" y="98"/>
                  </a:lnTo>
                  <a:lnTo>
                    <a:pt x="114" y="110"/>
                  </a:lnTo>
                  <a:lnTo>
                    <a:pt x="90" y="132"/>
                  </a:lnTo>
                  <a:lnTo>
                    <a:pt x="68" y="156"/>
                  </a:lnTo>
                  <a:lnTo>
                    <a:pt x="50" y="179"/>
                  </a:lnTo>
                  <a:lnTo>
                    <a:pt x="34" y="200"/>
                  </a:lnTo>
                  <a:lnTo>
                    <a:pt x="22" y="219"/>
                  </a:lnTo>
                  <a:lnTo>
                    <a:pt x="12" y="235"/>
                  </a:lnTo>
                  <a:lnTo>
                    <a:pt x="6" y="247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1" y="252"/>
                  </a:lnTo>
                  <a:lnTo>
                    <a:pt x="23" y="247"/>
                  </a:lnTo>
                  <a:lnTo>
                    <a:pt x="34" y="244"/>
                  </a:lnTo>
                  <a:lnTo>
                    <a:pt x="45" y="243"/>
                  </a:lnTo>
                  <a:lnTo>
                    <a:pt x="56" y="243"/>
                  </a:lnTo>
                  <a:lnTo>
                    <a:pt x="68" y="244"/>
                  </a:lnTo>
                  <a:lnTo>
                    <a:pt x="80" y="245"/>
                  </a:lnTo>
                  <a:lnTo>
                    <a:pt x="92" y="248"/>
                  </a:lnTo>
                  <a:lnTo>
                    <a:pt x="104" y="253"/>
                  </a:lnTo>
                  <a:lnTo>
                    <a:pt x="116" y="258"/>
                  </a:lnTo>
                  <a:lnTo>
                    <a:pt x="140" y="270"/>
                  </a:lnTo>
                  <a:lnTo>
                    <a:pt x="165" y="284"/>
                  </a:lnTo>
                  <a:lnTo>
                    <a:pt x="191" y="301"/>
                  </a:lnTo>
                  <a:lnTo>
                    <a:pt x="241" y="334"/>
                  </a:lnTo>
                  <a:lnTo>
                    <a:pt x="268" y="349"/>
                  </a:lnTo>
                  <a:lnTo>
                    <a:pt x="294" y="364"/>
                  </a:lnTo>
                  <a:lnTo>
                    <a:pt x="321" y="376"/>
                  </a:lnTo>
                  <a:lnTo>
                    <a:pt x="334" y="382"/>
                  </a:lnTo>
                  <a:lnTo>
                    <a:pt x="348" y="386"/>
                  </a:lnTo>
                  <a:lnTo>
                    <a:pt x="361" y="389"/>
                  </a:lnTo>
                  <a:lnTo>
                    <a:pt x="375" y="393"/>
                  </a:lnTo>
                  <a:lnTo>
                    <a:pt x="388" y="394"/>
                  </a:lnTo>
                  <a:lnTo>
                    <a:pt x="402" y="394"/>
                  </a:lnTo>
                  <a:lnTo>
                    <a:pt x="402" y="394"/>
                  </a:lnTo>
                  <a:lnTo>
                    <a:pt x="421" y="393"/>
                  </a:lnTo>
                  <a:lnTo>
                    <a:pt x="439" y="388"/>
                  </a:lnTo>
                  <a:lnTo>
                    <a:pt x="457" y="384"/>
                  </a:lnTo>
                  <a:lnTo>
                    <a:pt x="474" y="378"/>
                  </a:lnTo>
                  <a:lnTo>
                    <a:pt x="489" y="369"/>
                  </a:lnTo>
                  <a:lnTo>
                    <a:pt x="504" y="360"/>
                  </a:lnTo>
                  <a:lnTo>
                    <a:pt x="518" y="349"/>
                  </a:lnTo>
                  <a:lnTo>
                    <a:pt x="531" y="337"/>
                  </a:lnTo>
                  <a:lnTo>
                    <a:pt x="543" y="324"/>
                  </a:lnTo>
                  <a:lnTo>
                    <a:pt x="554" y="310"/>
                  </a:lnTo>
                  <a:lnTo>
                    <a:pt x="564" y="295"/>
                  </a:lnTo>
                  <a:lnTo>
                    <a:pt x="571" y="280"/>
                  </a:lnTo>
                  <a:lnTo>
                    <a:pt x="579" y="263"/>
                  </a:lnTo>
                  <a:lnTo>
                    <a:pt x="583" y="245"/>
                  </a:lnTo>
                  <a:lnTo>
                    <a:pt x="587" y="228"/>
                  </a:lnTo>
                  <a:lnTo>
                    <a:pt x="589" y="209"/>
                  </a:lnTo>
                  <a:lnTo>
                    <a:pt x="589" y="209"/>
                  </a:lnTo>
                  <a:lnTo>
                    <a:pt x="587" y="207"/>
                  </a:lnTo>
                  <a:lnTo>
                    <a:pt x="583" y="203"/>
                  </a:lnTo>
                  <a:lnTo>
                    <a:pt x="567" y="192"/>
                  </a:lnTo>
                  <a:lnTo>
                    <a:pt x="541" y="178"/>
                  </a:lnTo>
                  <a:lnTo>
                    <a:pt x="525" y="170"/>
                  </a:lnTo>
                  <a:lnTo>
                    <a:pt x="507" y="163"/>
                  </a:lnTo>
                  <a:lnTo>
                    <a:pt x="487" y="155"/>
                  </a:lnTo>
                  <a:lnTo>
                    <a:pt x="466" y="148"/>
                  </a:lnTo>
                  <a:lnTo>
                    <a:pt x="445" y="140"/>
                  </a:lnTo>
                  <a:lnTo>
                    <a:pt x="421" y="135"/>
                  </a:lnTo>
                  <a:lnTo>
                    <a:pt x="397" y="129"/>
                  </a:lnTo>
                  <a:lnTo>
                    <a:pt x="372" y="126"/>
                  </a:lnTo>
                  <a:lnTo>
                    <a:pt x="346" y="123"/>
                  </a:lnTo>
                  <a:lnTo>
                    <a:pt x="320" y="123"/>
                  </a:lnTo>
                  <a:lnTo>
                    <a:pt x="320" y="1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9524971" y="3763799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9617156" y="3992584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9350346" y="3943336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9153496" y="4046524"/>
              <a:ext cx="187325" cy="125412"/>
            </a:xfrm>
            <a:custGeom>
              <a:avLst/>
              <a:gdLst/>
              <a:ahLst/>
              <a:cxnLst/>
              <a:rect l="l" t="t" r="r" b="b"/>
              <a:pathLst>
                <a:path w="589" h="394" extrusionOk="0">
                  <a:moveTo>
                    <a:pt x="320" y="123"/>
                  </a:moveTo>
                  <a:lnTo>
                    <a:pt x="320" y="123"/>
                  </a:lnTo>
                  <a:lnTo>
                    <a:pt x="286" y="124"/>
                  </a:lnTo>
                  <a:lnTo>
                    <a:pt x="252" y="128"/>
                  </a:lnTo>
                  <a:lnTo>
                    <a:pt x="220" y="134"/>
                  </a:lnTo>
                  <a:lnTo>
                    <a:pt x="188" y="141"/>
                  </a:lnTo>
                  <a:lnTo>
                    <a:pt x="158" y="151"/>
                  </a:lnTo>
                  <a:lnTo>
                    <a:pt x="129" y="163"/>
                  </a:lnTo>
                  <a:lnTo>
                    <a:pt x="101" y="176"/>
                  </a:lnTo>
                  <a:lnTo>
                    <a:pt x="88" y="183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89" y="182"/>
                  </a:lnTo>
                  <a:lnTo>
                    <a:pt x="103" y="173"/>
                  </a:lnTo>
                  <a:lnTo>
                    <a:pt x="131" y="156"/>
                  </a:lnTo>
                  <a:lnTo>
                    <a:pt x="162" y="141"/>
                  </a:lnTo>
                  <a:lnTo>
                    <a:pt x="178" y="135"/>
                  </a:lnTo>
                  <a:lnTo>
                    <a:pt x="195" y="128"/>
                  </a:lnTo>
                  <a:lnTo>
                    <a:pt x="211" y="123"/>
                  </a:lnTo>
                  <a:lnTo>
                    <a:pt x="228" y="117"/>
                  </a:lnTo>
                  <a:lnTo>
                    <a:pt x="246" y="113"/>
                  </a:lnTo>
                  <a:lnTo>
                    <a:pt x="264" y="109"/>
                  </a:lnTo>
                  <a:lnTo>
                    <a:pt x="282" y="105"/>
                  </a:lnTo>
                  <a:lnTo>
                    <a:pt x="301" y="103"/>
                  </a:lnTo>
                  <a:lnTo>
                    <a:pt x="319" y="101"/>
                  </a:lnTo>
                  <a:lnTo>
                    <a:pt x="339" y="100"/>
                  </a:lnTo>
                  <a:lnTo>
                    <a:pt x="339" y="100"/>
                  </a:lnTo>
                  <a:lnTo>
                    <a:pt x="372" y="99"/>
                  </a:lnTo>
                  <a:lnTo>
                    <a:pt x="406" y="101"/>
                  </a:lnTo>
                  <a:lnTo>
                    <a:pt x="438" y="104"/>
                  </a:lnTo>
                  <a:lnTo>
                    <a:pt x="469" y="111"/>
                  </a:lnTo>
                  <a:lnTo>
                    <a:pt x="500" y="118"/>
                  </a:lnTo>
                  <a:lnTo>
                    <a:pt x="529" y="128"/>
                  </a:lnTo>
                  <a:lnTo>
                    <a:pt x="557" y="139"/>
                  </a:lnTo>
                  <a:lnTo>
                    <a:pt x="584" y="152"/>
                  </a:lnTo>
                  <a:lnTo>
                    <a:pt x="584" y="152"/>
                  </a:lnTo>
                  <a:lnTo>
                    <a:pt x="580" y="136"/>
                  </a:lnTo>
                  <a:lnTo>
                    <a:pt x="573" y="119"/>
                  </a:lnTo>
                  <a:lnTo>
                    <a:pt x="566" y="104"/>
                  </a:lnTo>
                  <a:lnTo>
                    <a:pt x="557" y="89"/>
                  </a:lnTo>
                  <a:lnTo>
                    <a:pt x="547" y="76"/>
                  </a:lnTo>
                  <a:lnTo>
                    <a:pt x="537" y="63"/>
                  </a:lnTo>
                  <a:lnTo>
                    <a:pt x="525" y="51"/>
                  </a:lnTo>
                  <a:lnTo>
                    <a:pt x="512" y="40"/>
                  </a:lnTo>
                  <a:lnTo>
                    <a:pt x="499" y="31"/>
                  </a:lnTo>
                  <a:lnTo>
                    <a:pt x="484" y="23"/>
                  </a:lnTo>
                  <a:lnTo>
                    <a:pt x="468" y="15"/>
                  </a:lnTo>
                  <a:lnTo>
                    <a:pt x="452" y="10"/>
                  </a:lnTo>
                  <a:lnTo>
                    <a:pt x="436" y="5"/>
                  </a:lnTo>
                  <a:lnTo>
                    <a:pt x="419" y="2"/>
                  </a:lnTo>
                  <a:lnTo>
                    <a:pt x="401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58" y="1"/>
                  </a:lnTo>
                  <a:lnTo>
                    <a:pt x="334" y="5"/>
                  </a:lnTo>
                  <a:lnTo>
                    <a:pt x="311" y="9"/>
                  </a:lnTo>
                  <a:lnTo>
                    <a:pt x="289" y="14"/>
                  </a:lnTo>
                  <a:lnTo>
                    <a:pt x="267" y="21"/>
                  </a:lnTo>
                  <a:lnTo>
                    <a:pt x="247" y="27"/>
                  </a:lnTo>
                  <a:lnTo>
                    <a:pt x="227" y="36"/>
                  </a:lnTo>
                  <a:lnTo>
                    <a:pt x="208" y="45"/>
                  </a:lnTo>
                  <a:lnTo>
                    <a:pt x="191" y="54"/>
                  </a:lnTo>
                  <a:lnTo>
                    <a:pt x="173" y="64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8" y="98"/>
                  </a:lnTo>
                  <a:lnTo>
                    <a:pt x="114" y="110"/>
                  </a:lnTo>
                  <a:lnTo>
                    <a:pt x="90" y="132"/>
                  </a:lnTo>
                  <a:lnTo>
                    <a:pt x="68" y="156"/>
                  </a:lnTo>
                  <a:lnTo>
                    <a:pt x="50" y="179"/>
                  </a:lnTo>
                  <a:lnTo>
                    <a:pt x="34" y="200"/>
                  </a:lnTo>
                  <a:lnTo>
                    <a:pt x="22" y="219"/>
                  </a:lnTo>
                  <a:lnTo>
                    <a:pt x="12" y="235"/>
                  </a:lnTo>
                  <a:lnTo>
                    <a:pt x="6" y="247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1" y="252"/>
                  </a:lnTo>
                  <a:lnTo>
                    <a:pt x="23" y="247"/>
                  </a:lnTo>
                  <a:lnTo>
                    <a:pt x="34" y="244"/>
                  </a:lnTo>
                  <a:lnTo>
                    <a:pt x="45" y="243"/>
                  </a:lnTo>
                  <a:lnTo>
                    <a:pt x="56" y="243"/>
                  </a:lnTo>
                  <a:lnTo>
                    <a:pt x="68" y="244"/>
                  </a:lnTo>
                  <a:lnTo>
                    <a:pt x="80" y="245"/>
                  </a:lnTo>
                  <a:lnTo>
                    <a:pt x="92" y="248"/>
                  </a:lnTo>
                  <a:lnTo>
                    <a:pt x="104" y="253"/>
                  </a:lnTo>
                  <a:lnTo>
                    <a:pt x="116" y="258"/>
                  </a:lnTo>
                  <a:lnTo>
                    <a:pt x="140" y="270"/>
                  </a:lnTo>
                  <a:lnTo>
                    <a:pt x="165" y="284"/>
                  </a:lnTo>
                  <a:lnTo>
                    <a:pt x="191" y="301"/>
                  </a:lnTo>
                  <a:lnTo>
                    <a:pt x="241" y="334"/>
                  </a:lnTo>
                  <a:lnTo>
                    <a:pt x="268" y="349"/>
                  </a:lnTo>
                  <a:lnTo>
                    <a:pt x="294" y="364"/>
                  </a:lnTo>
                  <a:lnTo>
                    <a:pt x="321" y="376"/>
                  </a:lnTo>
                  <a:lnTo>
                    <a:pt x="334" y="382"/>
                  </a:lnTo>
                  <a:lnTo>
                    <a:pt x="348" y="386"/>
                  </a:lnTo>
                  <a:lnTo>
                    <a:pt x="361" y="389"/>
                  </a:lnTo>
                  <a:lnTo>
                    <a:pt x="375" y="393"/>
                  </a:lnTo>
                  <a:lnTo>
                    <a:pt x="388" y="394"/>
                  </a:lnTo>
                  <a:lnTo>
                    <a:pt x="402" y="394"/>
                  </a:lnTo>
                  <a:lnTo>
                    <a:pt x="402" y="394"/>
                  </a:lnTo>
                  <a:lnTo>
                    <a:pt x="421" y="393"/>
                  </a:lnTo>
                  <a:lnTo>
                    <a:pt x="439" y="388"/>
                  </a:lnTo>
                  <a:lnTo>
                    <a:pt x="457" y="384"/>
                  </a:lnTo>
                  <a:lnTo>
                    <a:pt x="474" y="378"/>
                  </a:lnTo>
                  <a:lnTo>
                    <a:pt x="489" y="369"/>
                  </a:lnTo>
                  <a:lnTo>
                    <a:pt x="504" y="360"/>
                  </a:lnTo>
                  <a:lnTo>
                    <a:pt x="518" y="349"/>
                  </a:lnTo>
                  <a:lnTo>
                    <a:pt x="531" y="337"/>
                  </a:lnTo>
                  <a:lnTo>
                    <a:pt x="543" y="324"/>
                  </a:lnTo>
                  <a:lnTo>
                    <a:pt x="554" y="310"/>
                  </a:lnTo>
                  <a:lnTo>
                    <a:pt x="564" y="295"/>
                  </a:lnTo>
                  <a:lnTo>
                    <a:pt x="571" y="280"/>
                  </a:lnTo>
                  <a:lnTo>
                    <a:pt x="579" y="263"/>
                  </a:lnTo>
                  <a:lnTo>
                    <a:pt x="583" y="245"/>
                  </a:lnTo>
                  <a:lnTo>
                    <a:pt x="587" y="228"/>
                  </a:lnTo>
                  <a:lnTo>
                    <a:pt x="589" y="209"/>
                  </a:lnTo>
                  <a:lnTo>
                    <a:pt x="589" y="209"/>
                  </a:lnTo>
                  <a:lnTo>
                    <a:pt x="587" y="207"/>
                  </a:lnTo>
                  <a:lnTo>
                    <a:pt x="583" y="203"/>
                  </a:lnTo>
                  <a:lnTo>
                    <a:pt x="567" y="192"/>
                  </a:lnTo>
                  <a:lnTo>
                    <a:pt x="541" y="178"/>
                  </a:lnTo>
                  <a:lnTo>
                    <a:pt x="525" y="170"/>
                  </a:lnTo>
                  <a:lnTo>
                    <a:pt x="507" y="163"/>
                  </a:lnTo>
                  <a:lnTo>
                    <a:pt x="487" y="155"/>
                  </a:lnTo>
                  <a:lnTo>
                    <a:pt x="466" y="148"/>
                  </a:lnTo>
                  <a:lnTo>
                    <a:pt x="445" y="140"/>
                  </a:lnTo>
                  <a:lnTo>
                    <a:pt x="421" y="135"/>
                  </a:lnTo>
                  <a:lnTo>
                    <a:pt x="397" y="129"/>
                  </a:lnTo>
                  <a:lnTo>
                    <a:pt x="372" y="126"/>
                  </a:lnTo>
                  <a:lnTo>
                    <a:pt x="346" y="123"/>
                  </a:lnTo>
                  <a:lnTo>
                    <a:pt x="320" y="123"/>
                  </a:lnTo>
                  <a:lnTo>
                    <a:pt x="320" y="1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9255096" y="3902061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9410671" y="4046524"/>
              <a:ext cx="187325" cy="125412"/>
            </a:xfrm>
            <a:custGeom>
              <a:avLst/>
              <a:gdLst/>
              <a:ahLst/>
              <a:cxnLst/>
              <a:rect l="l" t="t" r="r" b="b"/>
              <a:pathLst>
                <a:path w="589" h="394" extrusionOk="0">
                  <a:moveTo>
                    <a:pt x="320" y="123"/>
                  </a:moveTo>
                  <a:lnTo>
                    <a:pt x="320" y="123"/>
                  </a:lnTo>
                  <a:lnTo>
                    <a:pt x="286" y="124"/>
                  </a:lnTo>
                  <a:lnTo>
                    <a:pt x="252" y="128"/>
                  </a:lnTo>
                  <a:lnTo>
                    <a:pt x="220" y="134"/>
                  </a:lnTo>
                  <a:lnTo>
                    <a:pt x="188" y="141"/>
                  </a:lnTo>
                  <a:lnTo>
                    <a:pt x="158" y="151"/>
                  </a:lnTo>
                  <a:lnTo>
                    <a:pt x="129" y="163"/>
                  </a:lnTo>
                  <a:lnTo>
                    <a:pt x="101" y="176"/>
                  </a:lnTo>
                  <a:lnTo>
                    <a:pt x="88" y="183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89" y="182"/>
                  </a:lnTo>
                  <a:lnTo>
                    <a:pt x="103" y="173"/>
                  </a:lnTo>
                  <a:lnTo>
                    <a:pt x="131" y="156"/>
                  </a:lnTo>
                  <a:lnTo>
                    <a:pt x="162" y="141"/>
                  </a:lnTo>
                  <a:lnTo>
                    <a:pt x="178" y="135"/>
                  </a:lnTo>
                  <a:lnTo>
                    <a:pt x="195" y="128"/>
                  </a:lnTo>
                  <a:lnTo>
                    <a:pt x="211" y="123"/>
                  </a:lnTo>
                  <a:lnTo>
                    <a:pt x="228" y="117"/>
                  </a:lnTo>
                  <a:lnTo>
                    <a:pt x="246" y="113"/>
                  </a:lnTo>
                  <a:lnTo>
                    <a:pt x="264" y="109"/>
                  </a:lnTo>
                  <a:lnTo>
                    <a:pt x="282" y="105"/>
                  </a:lnTo>
                  <a:lnTo>
                    <a:pt x="301" y="103"/>
                  </a:lnTo>
                  <a:lnTo>
                    <a:pt x="319" y="101"/>
                  </a:lnTo>
                  <a:lnTo>
                    <a:pt x="339" y="100"/>
                  </a:lnTo>
                  <a:lnTo>
                    <a:pt x="339" y="100"/>
                  </a:lnTo>
                  <a:lnTo>
                    <a:pt x="372" y="99"/>
                  </a:lnTo>
                  <a:lnTo>
                    <a:pt x="406" y="101"/>
                  </a:lnTo>
                  <a:lnTo>
                    <a:pt x="438" y="104"/>
                  </a:lnTo>
                  <a:lnTo>
                    <a:pt x="469" y="111"/>
                  </a:lnTo>
                  <a:lnTo>
                    <a:pt x="500" y="118"/>
                  </a:lnTo>
                  <a:lnTo>
                    <a:pt x="529" y="128"/>
                  </a:lnTo>
                  <a:lnTo>
                    <a:pt x="557" y="139"/>
                  </a:lnTo>
                  <a:lnTo>
                    <a:pt x="584" y="152"/>
                  </a:lnTo>
                  <a:lnTo>
                    <a:pt x="584" y="152"/>
                  </a:lnTo>
                  <a:lnTo>
                    <a:pt x="580" y="136"/>
                  </a:lnTo>
                  <a:lnTo>
                    <a:pt x="573" y="119"/>
                  </a:lnTo>
                  <a:lnTo>
                    <a:pt x="566" y="104"/>
                  </a:lnTo>
                  <a:lnTo>
                    <a:pt x="557" y="89"/>
                  </a:lnTo>
                  <a:lnTo>
                    <a:pt x="547" y="76"/>
                  </a:lnTo>
                  <a:lnTo>
                    <a:pt x="537" y="63"/>
                  </a:lnTo>
                  <a:lnTo>
                    <a:pt x="525" y="51"/>
                  </a:lnTo>
                  <a:lnTo>
                    <a:pt x="512" y="40"/>
                  </a:lnTo>
                  <a:lnTo>
                    <a:pt x="499" y="31"/>
                  </a:lnTo>
                  <a:lnTo>
                    <a:pt x="484" y="23"/>
                  </a:lnTo>
                  <a:lnTo>
                    <a:pt x="468" y="15"/>
                  </a:lnTo>
                  <a:lnTo>
                    <a:pt x="452" y="10"/>
                  </a:lnTo>
                  <a:lnTo>
                    <a:pt x="436" y="5"/>
                  </a:lnTo>
                  <a:lnTo>
                    <a:pt x="419" y="2"/>
                  </a:lnTo>
                  <a:lnTo>
                    <a:pt x="401" y="0"/>
                  </a:lnTo>
                  <a:lnTo>
                    <a:pt x="383" y="0"/>
                  </a:lnTo>
                  <a:lnTo>
                    <a:pt x="383" y="0"/>
                  </a:lnTo>
                  <a:lnTo>
                    <a:pt x="358" y="1"/>
                  </a:lnTo>
                  <a:lnTo>
                    <a:pt x="334" y="5"/>
                  </a:lnTo>
                  <a:lnTo>
                    <a:pt x="311" y="9"/>
                  </a:lnTo>
                  <a:lnTo>
                    <a:pt x="289" y="14"/>
                  </a:lnTo>
                  <a:lnTo>
                    <a:pt x="267" y="21"/>
                  </a:lnTo>
                  <a:lnTo>
                    <a:pt x="247" y="27"/>
                  </a:lnTo>
                  <a:lnTo>
                    <a:pt x="227" y="36"/>
                  </a:lnTo>
                  <a:lnTo>
                    <a:pt x="208" y="45"/>
                  </a:lnTo>
                  <a:lnTo>
                    <a:pt x="191" y="54"/>
                  </a:lnTo>
                  <a:lnTo>
                    <a:pt x="173" y="64"/>
                  </a:lnTo>
                  <a:lnTo>
                    <a:pt x="157" y="75"/>
                  </a:lnTo>
                  <a:lnTo>
                    <a:pt x="142" y="86"/>
                  </a:lnTo>
                  <a:lnTo>
                    <a:pt x="128" y="98"/>
                  </a:lnTo>
                  <a:lnTo>
                    <a:pt x="114" y="110"/>
                  </a:lnTo>
                  <a:lnTo>
                    <a:pt x="90" y="132"/>
                  </a:lnTo>
                  <a:lnTo>
                    <a:pt x="68" y="156"/>
                  </a:lnTo>
                  <a:lnTo>
                    <a:pt x="50" y="179"/>
                  </a:lnTo>
                  <a:lnTo>
                    <a:pt x="34" y="200"/>
                  </a:lnTo>
                  <a:lnTo>
                    <a:pt x="22" y="219"/>
                  </a:lnTo>
                  <a:lnTo>
                    <a:pt x="12" y="235"/>
                  </a:lnTo>
                  <a:lnTo>
                    <a:pt x="6" y="247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1" y="252"/>
                  </a:lnTo>
                  <a:lnTo>
                    <a:pt x="23" y="247"/>
                  </a:lnTo>
                  <a:lnTo>
                    <a:pt x="34" y="244"/>
                  </a:lnTo>
                  <a:lnTo>
                    <a:pt x="45" y="243"/>
                  </a:lnTo>
                  <a:lnTo>
                    <a:pt x="56" y="243"/>
                  </a:lnTo>
                  <a:lnTo>
                    <a:pt x="68" y="244"/>
                  </a:lnTo>
                  <a:lnTo>
                    <a:pt x="80" y="245"/>
                  </a:lnTo>
                  <a:lnTo>
                    <a:pt x="92" y="248"/>
                  </a:lnTo>
                  <a:lnTo>
                    <a:pt x="104" y="253"/>
                  </a:lnTo>
                  <a:lnTo>
                    <a:pt x="116" y="258"/>
                  </a:lnTo>
                  <a:lnTo>
                    <a:pt x="140" y="270"/>
                  </a:lnTo>
                  <a:lnTo>
                    <a:pt x="165" y="284"/>
                  </a:lnTo>
                  <a:lnTo>
                    <a:pt x="191" y="301"/>
                  </a:lnTo>
                  <a:lnTo>
                    <a:pt x="241" y="334"/>
                  </a:lnTo>
                  <a:lnTo>
                    <a:pt x="268" y="349"/>
                  </a:lnTo>
                  <a:lnTo>
                    <a:pt x="294" y="364"/>
                  </a:lnTo>
                  <a:lnTo>
                    <a:pt x="321" y="376"/>
                  </a:lnTo>
                  <a:lnTo>
                    <a:pt x="334" y="382"/>
                  </a:lnTo>
                  <a:lnTo>
                    <a:pt x="348" y="386"/>
                  </a:lnTo>
                  <a:lnTo>
                    <a:pt x="361" y="389"/>
                  </a:lnTo>
                  <a:lnTo>
                    <a:pt x="375" y="393"/>
                  </a:lnTo>
                  <a:lnTo>
                    <a:pt x="388" y="394"/>
                  </a:lnTo>
                  <a:lnTo>
                    <a:pt x="402" y="394"/>
                  </a:lnTo>
                  <a:lnTo>
                    <a:pt x="402" y="394"/>
                  </a:lnTo>
                  <a:lnTo>
                    <a:pt x="421" y="393"/>
                  </a:lnTo>
                  <a:lnTo>
                    <a:pt x="439" y="388"/>
                  </a:lnTo>
                  <a:lnTo>
                    <a:pt x="457" y="384"/>
                  </a:lnTo>
                  <a:lnTo>
                    <a:pt x="474" y="378"/>
                  </a:lnTo>
                  <a:lnTo>
                    <a:pt x="489" y="369"/>
                  </a:lnTo>
                  <a:lnTo>
                    <a:pt x="504" y="360"/>
                  </a:lnTo>
                  <a:lnTo>
                    <a:pt x="518" y="349"/>
                  </a:lnTo>
                  <a:lnTo>
                    <a:pt x="531" y="337"/>
                  </a:lnTo>
                  <a:lnTo>
                    <a:pt x="543" y="324"/>
                  </a:lnTo>
                  <a:lnTo>
                    <a:pt x="554" y="310"/>
                  </a:lnTo>
                  <a:lnTo>
                    <a:pt x="564" y="295"/>
                  </a:lnTo>
                  <a:lnTo>
                    <a:pt x="571" y="280"/>
                  </a:lnTo>
                  <a:lnTo>
                    <a:pt x="579" y="263"/>
                  </a:lnTo>
                  <a:lnTo>
                    <a:pt x="583" y="245"/>
                  </a:lnTo>
                  <a:lnTo>
                    <a:pt x="587" y="228"/>
                  </a:lnTo>
                  <a:lnTo>
                    <a:pt x="589" y="209"/>
                  </a:lnTo>
                  <a:lnTo>
                    <a:pt x="589" y="209"/>
                  </a:lnTo>
                  <a:lnTo>
                    <a:pt x="587" y="207"/>
                  </a:lnTo>
                  <a:lnTo>
                    <a:pt x="583" y="203"/>
                  </a:lnTo>
                  <a:lnTo>
                    <a:pt x="567" y="192"/>
                  </a:lnTo>
                  <a:lnTo>
                    <a:pt x="541" y="178"/>
                  </a:lnTo>
                  <a:lnTo>
                    <a:pt x="525" y="170"/>
                  </a:lnTo>
                  <a:lnTo>
                    <a:pt x="507" y="163"/>
                  </a:lnTo>
                  <a:lnTo>
                    <a:pt x="487" y="155"/>
                  </a:lnTo>
                  <a:lnTo>
                    <a:pt x="466" y="148"/>
                  </a:lnTo>
                  <a:lnTo>
                    <a:pt x="445" y="140"/>
                  </a:lnTo>
                  <a:lnTo>
                    <a:pt x="421" y="135"/>
                  </a:lnTo>
                  <a:lnTo>
                    <a:pt x="397" y="129"/>
                  </a:lnTo>
                  <a:lnTo>
                    <a:pt x="372" y="126"/>
                  </a:lnTo>
                  <a:lnTo>
                    <a:pt x="346" y="123"/>
                  </a:lnTo>
                  <a:lnTo>
                    <a:pt x="320" y="123"/>
                  </a:lnTo>
                  <a:lnTo>
                    <a:pt x="320" y="12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9512271" y="3902061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9849403" y="3943336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9754153" y="3902061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10015274" y="3943336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9920024" y="3902061"/>
              <a:ext cx="98425" cy="131762"/>
            </a:xfrm>
            <a:custGeom>
              <a:avLst/>
              <a:gdLst/>
              <a:ahLst/>
              <a:cxnLst/>
              <a:rect l="l" t="t" r="r" b="b"/>
              <a:pathLst>
                <a:path w="311" h="415" extrusionOk="0">
                  <a:moveTo>
                    <a:pt x="191" y="190"/>
                  </a:moveTo>
                  <a:lnTo>
                    <a:pt x="191" y="190"/>
                  </a:lnTo>
                  <a:lnTo>
                    <a:pt x="180" y="166"/>
                  </a:lnTo>
                  <a:lnTo>
                    <a:pt x="167" y="142"/>
                  </a:lnTo>
                  <a:lnTo>
                    <a:pt x="154" y="120"/>
                  </a:lnTo>
                  <a:lnTo>
                    <a:pt x="139" y="100"/>
                  </a:lnTo>
                  <a:lnTo>
                    <a:pt x="123" y="81"/>
                  </a:lnTo>
                  <a:lnTo>
                    <a:pt x="106" y="64"/>
                  </a:lnTo>
                  <a:lnTo>
                    <a:pt x="88" y="49"/>
                  </a:lnTo>
                  <a:lnTo>
                    <a:pt x="70" y="35"/>
                  </a:lnTo>
                  <a:lnTo>
                    <a:pt x="70" y="35"/>
                  </a:lnTo>
                  <a:lnTo>
                    <a:pt x="91" y="49"/>
                  </a:lnTo>
                  <a:lnTo>
                    <a:pt x="112" y="64"/>
                  </a:lnTo>
                  <a:lnTo>
                    <a:pt x="131" y="81"/>
                  </a:lnTo>
                  <a:lnTo>
                    <a:pt x="150" y="101"/>
                  </a:lnTo>
                  <a:lnTo>
                    <a:pt x="168" y="122"/>
                  </a:lnTo>
                  <a:lnTo>
                    <a:pt x="184" y="145"/>
                  </a:lnTo>
                  <a:lnTo>
                    <a:pt x="199" y="169"/>
                  </a:lnTo>
                  <a:lnTo>
                    <a:pt x="212" y="195"/>
                  </a:lnTo>
                  <a:lnTo>
                    <a:pt x="212" y="195"/>
                  </a:lnTo>
                  <a:lnTo>
                    <a:pt x="223" y="220"/>
                  </a:lnTo>
                  <a:lnTo>
                    <a:pt x="231" y="244"/>
                  </a:lnTo>
                  <a:lnTo>
                    <a:pt x="238" y="268"/>
                  </a:lnTo>
                  <a:lnTo>
                    <a:pt x="244" y="293"/>
                  </a:lnTo>
                  <a:lnTo>
                    <a:pt x="247" y="316"/>
                  </a:lnTo>
                  <a:lnTo>
                    <a:pt x="249" y="340"/>
                  </a:lnTo>
                  <a:lnTo>
                    <a:pt x="249" y="364"/>
                  </a:lnTo>
                  <a:lnTo>
                    <a:pt x="248" y="387"/>
                  </a:lnTo>
                  <a:lnTo>
                    <a:pt x="248" y="387"/>
                  </a:lnTo>
                  <a:lnTo>
                    <a:pt x="258" y="378"/>
                  </a:lnTo>
                  <a:lnTo>
                    <a:pt x="267" y="370"/>
                  </a:lnTo>
                  <a:lnTo>
                    <a:pt x="276" y="360"/>
                  </a:lnTo>
                  <a:lnTo>
                    <a:pt x="284" y="349"/>
                  </a:lnTo>
                  <a:lnTo>
                    <a:pt x="291" y="338"/>
                  </a:lnTo>
                  <a:lnTo>
                    <a:pt x="297" y="326"/>
                  </a:lnTo>
                  <a:lnTo>
                    <a:pt x="302" y="314"/>
                  </a:lnTo>
                  <a:lnTo>
                    <a:pt x="305" y="302"/>
                  </a:lnTo>
                  <a:lnTo>
                    <a:pt x="309" y="289"/>
                  </a:lnTo>
                  <a:lnTo>
                    <a:pt x="310" y="276"/>
                  </a:lnTo>
                  <a:lnTo>
                    <a:pt x="311" y="263"/>
                  </a:lnTo>
                  <a:lnTo>
                    <a:pt x="310" y="250"/>
                  </a:lnTo>
                  <a:lnTo>
                    <a:pt x="309" y="237"/>
                  </a:lnTo>
                  <a:lnTo>
                    <a:pt x="305" y="224"/>
                  </a:lnTo>
                  <a:lnTo>
                    <a:pt x="302" y="211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88" y="181"/>
                  </a:lnTo>
                  <a:lnTo>
                    <a:pt x="279" y="165"/>
                  </a:lnTo>
                  <a:lnTo>
                    <a:pt x="268" y="149"/>
                  </a:lnTo>
                  <a:lnTo>
                    <a:pt x="259" y="134"/>
                  </a:lnTo>
                  <a:lnTo>
                    <a:pt x="248" y="121"/>
                  </a:lnTo>
                  <a:lnTo>
                    <a:pt x="237" y="108"/>
                  </a:lnTo>
                  <a:lnTo>
                    <a:pt x="225" y="97"/>
                  </a:lnTo>
                  <a:lnTo>
                    <a:pt x="213" y="87"/>
                  </a:lnTo>
                  <a:lnTo>
                    <a:pt x="201" y="77"/>
                  </a:lnTo>
                  <a:lnTo>
                    <a:pt x="190" y="67"/>
                  </a:lnTo>
                  <a:lnTo>
                    <a:pt x="177" y="58"/>
                  </a:lnTo>
                  <a:lnTo>
                    <a:pt x="165" y="51"/>
                  </a:lnTo>
                  <a:lnTo>
                    <a:pt x="140" y="38"/>
                  </a:lnTo>
                  <a:lnTo>
                    <a:pt x="116" y="27"/>
                  </a:lnTo>
                  <a:lnTo>
                    <a:pt x="92" y="18"/>
                  </a:lnTo>
                  <a:lnTo>
                    <a:pt x="71" y="12"/>
                  </a:lnTo>
                  <a:lnTo>
                    <a:pt x="51" y="7"/>
                  </a:lnTo>
                  <a:lnTo>
                    <a:pt x="34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13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7" y="36"/>
                  </a:lnTo>
                  <a:lnTo>
                    <a:pt x="31" y="44"/>
                  </a:lnTo>
                  <a:lnTo>
                    <a:pt x="33" y="53"/>
                  </a:lnTo>
                  <a:lnTo>
                    <a:pt x="34" y="63"/>
                  </a:lnTo>
                  <a:lnTo>
                    <a:pt x="34" y="82"/>
                  </a:lnTo>
                  <a:lnTo>
                    <a:pt x="33" y="104"/>
                  </a:lnTo>
                  <a:lnTo>
                    <a:pt x="30" y="126"/>
                  </a:lnTo>
                  <a:lnTo>
                    <a:pt x="26" y="148"/>
                  </a:lnTo>
                  <a:lnTo>
                    <a:pt x="18" y="195"/>
                  </a:lnTo>
                  <a:lnTo>
                    <a:pt x="13" y="219"/>
                  </a:lnTo>
                  <a:lnTo>
                    <a:pt x="11" y="242"/>
                  </a:lnTo>
                  <a:lnTo>
                    <a:pt x="10" y="264"/>
                  </a:lnTo>
                  <a:lnTo>
                    <a:pt x="11" y="287"/>
                  </a:lnTo>
                  <a:lnTo>
                    <a:pt x="12" y="298"/>
                  </a:lnTo>
                  <a:lnTo>
                    <a:pt x="14" y="308"/>
                  </a:lnTo>
                  <a:lnTo>
                    <a:pt x="18" y="317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8" y="340"/>
                  </a:lnTo>
                  <a:lnTo>
                    <a:pt x="36" y="353"/>
                  </a:lnTo>
                  <a:lnTo>
                    <a:pt x="45" y="364"/>
                  </a:lnTo>
                  <a:lnTo>
                    <a:pt x="54" y="374"/>
                  </a:lnTo>
                  <a:lnTo>
                    <a:pt x="65" y="383"/>
                  </a:lnTo>
                  <a:lnTo>
                    <a:pt x="76" y="391"/>
                  </a:lnTo>
                  <a:lnTo>
                    <a:pt x="88" y="398"/>
                  </a:lnTo>
                  <a:lnTo>
                    <a:pt x="100" y="403"/>
                  </a:lnTo>
                  <a:lnTo>
                    <a:pt x="113" y="409"/>
                  </a:lnTo>
                  <a:lnTo>
                    <a:pt x="126" y="412"/>
                  </a:lnTo>
                  <a:lnTo>
                    <a:pt x="140" y="414"/>
                  </a:lnTo>
                  <a:lnTo>
                    <a:pt x="153" y="415"/>
                  </a:lnTo>
                  <a:lnTo>
                    <a:pt x="167" y="415"/>
                  </a:lnTo>
                  <a:lnTo>
                    <a:pt x="181" y="414"/>
                  </a:lnTo>
                  <a:lnTo>
                    <a:pt x="194" y="411"/>
                  </a:lnTo>
                  <a:lnTo>
                    <a:pt x="208" y="407"/>
                  </a:lnTo>
                  <a:lnTo>
                    <a:pt x="208" y="407"/>
                  </a:lnTo>
                  <a:lnTo>
                    <a:pt x="209" y="405"/>
                  </a:lnTo>
                  <a:lnTo>
                    <a:pt x="210" y="401"/>
                  </a:lnTo>
                  <a:lnTo>
                    <a:pt x="213" y="386"/>
                  </a:lnTo>
                  <a:lnTo>
                    <a:pt x="216" y="363"/>
                  </a:lnTo>
                  <a:lnTo>
                    <a:pt x="217" y="335"/>
                  </a:lnTo>
                  <a:lnTo>
                    <a:pt x="217" y="319"/>
                  </a:lnTo>
                  <a:lnTo>
                    <a:pt x="216" y="301"/>
                  </a:lnTo>
                  <a:lnTo>
                    <a:pt x="214" y="283"/>
                  </a:lnTo>
                  <a:lnTo>
                    <a:pt x="212" y="264"/>
                  </a:lnTo>
                  <a:lnTo>
                    <a:pt x="208" y="246"/>
                  </a:lnTo>
                  <a:lnTo>
                    <a:pt x="204" y="228"/>
                  </a:lnTo>
                  <a:lnTo>
                    <a:pt x="198" y="208"/>
                  </a:lnTo>
                  <a:lnTo>
                    <a:pt x="191" y="190"/>
                  </a:lnTo>
                  <a:lnTo>
                    <a:pt x="191" y="19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9711141" y="4031308"/>
              <a:ext cx="269875" cy="220662"/>
            </a:xfrm>
            <a:custGeom>
              <a:avLst/>
              <a:gdLst/>
              <a:ahLst/>
              <a:cxnLst/>
              <a:rect l="l" t="t" r="r" b="b"/>
              <a:pathLst>
                <a:path w="853" h="697" extrusionOk="0">
                  <a:moveTo>
                    <a:pt x="325" y="222"/>
                  </a:moveTo>
                  <a:lnTo>
                    <a:pt x="325" y="222"/>
                  </a:lnTo>
                  <a:lnTo>
                    <a:pt x="347" y="205"/>
                  </a:lnTo>
                  <a:lnTo>
                    <a:pt x="369" y="189"/>
                  </a:lnTo>
                  <a:lnTo>
                    <a:pt x="391" y="174"/>
                  </a:lnTo>
                  <a:lnTo>
                    <a:pt x="414" y="160"/>
                  </a:lnTo>
                  <a:lnTo>
                    <a:pt x="437" y="147"/>
                  </a:lnTo>
                  <a:lnTo>
                    <a:pt x="460" y="134"/>
                  </a:lnTo>
                  <a:lnTo>
                    <a:pt x="483" y="123"/>
                  </a:lnTo>
                  <a:lnTo>
                    <a:pt x="507" y="112"/>
                  </a:lnTo>
                  <a:lnTo>
                    <a:pt x="529" y="103"/>
                  </a:lnTo>
                  <a:lnTo>
                    <a:pt x="553" y="94"/>
                  </a:lnTo>
                  <a:lnTo>
                    <a:pt x="577" y="86"/>
                  </a:lnTo>
                  <a:lnTo>
                    <a:pt x="601" y="80"/>
                  </a:lnTo>
                  <a:lnTo>
                    <a:pt x="625" y="74"/>
                  </a:lnTo>
                  <a:lnTo>
                    <a:pt x="648" y="70"/>
                  </a:lnTo>
                  <a:lnTo>
                    <a:pt x="672" y="66"/>
                  </a:lnTo>
                  <a:lnTo>
                    <a:pt x="695" y="64"/>
                  </a:lnTo>
                  <a:lnTo>
                    <a:pt x="695" y="64"/>
                  </a:lnTo>
                  <a:lnTo>
                    <a:pt x="670" y="65"/>
                  </a:lnTo>
                  <a:lnTo>
                    <a:pt x="643" y="67"/>
                  </a:lnTo>
                  <a:lnTo>
                    <a:pt x="617" y="70"/>
                  </a:lnTo>
                  <a:lnTo>
                    <a:pt x="591" y="74"/>
                  </a:lnTo>
                  <a:lnTo>
                    <a:pt x="565" y="80"/>
                  </a:lnTo>
                  <a:lnTo>
                    <a:pt x="538" y="86"/>
                  </a:lnTo>
                  <a:lnTo>
                    <a:pt x="512" y="94"/>
                  </a:lnTo>
                  <a:lnTo>
                    <a:pt x="486" y="103"/>
                  </a:lnTo>
                  <a:lnTo>
                    <a:pt x="459" y="112"/>
                  </a:lnTo>
                  <a:lnTo>
                    <a:pt x="433" y="123"/>
                  </a:lnTo>
                  <a:lnTo>
                    <a:pt x="407" y="135"/>
                  </a:lnTo>
                  <a:lnTo>
                    <a:pt x="381" y="148"/>
                  </a:lnTo>
                  <a:lnTo>
                    <a:pt x="355" y="162"/>
                  </a:lnTo>
                  <a:lnTo>
                    <a:pt x="331" y="177"/>
                  </a:lnTo>
                  <a:lnTo>
                    <a:pt x="306" y="194"/>
                  </a:lnTo>
                  <a:lnTo>
                    <a:pt x="281" y="211"/>
                  </a:lnTo>
                  <a:lnTo>
                    <a:pt x="281" y="211"/>
                  </a:lnTo>
                  <a:lnTo>
                    <a:pt x="259" y="227"/>
                  </a:lnTo>
                  <a:lnTo>
                    <a:pt x="239" y="244"/>
                  </a:lnTo>
                  <a:lnTo>
                    <a:pt x="219" y="261"/>
                  </a:lnTo>
                  <a:lnTo>
                    <a:pt x="200" y="278"/>
                  </a:lnTo>
                  <a:lnTo>
                    <a:pt x="181" y="297"/>
                  </a:lnTo>
                  <a:lnTo>
                    <a:pt x="163" y="315"/>
                  </a:lnTo>
                  <a:lnTo>
                    <a:pt x="147" y="335"/>
                  </a:lnTo>
                  <a:lnTo>
                    <a:pt x="131" y="354"/>
                  </a:lnTo>
                  <a:lnTo>
                    <a:pt x="114" y="374"/>
                  </a:lnTo>
                  <a:lnTo>
                    <a:pt x="100" y="393"/>
                  </a:lnTo>
                  <a:lnTo>
                    <a:pt x="86" y="414"/>
                  </a:lnTo>
                  <a:lnTo>
                    <a:pt x="73" y="434"/>
                  </a:lnTo>
                  <a:lnTo>
                    <a:pt x="61" y="455"/>
                  </a:lnTo>
                  <a:lnTo>
                    <a:pt x="49" y="477"/>
                  </a:lnTo>
                  <a:lnTo>
                    <a:pt x="40" y="497"/>
                  </a:lnTo>
                  <a:lnTo>
                    <a:pt x="30" y="519"/>
                  </a:lnTo>
                  <a:lnTo>
                    <a:pt x="30" y="519"/>
                  </a:lnTo>
                  <a:lnTo>
                    <a:pt x="19" y="494"/>
                  </a:lnTo>
                  <a:lnTo>
                    <a:pt x="11" y="468"/>
                  </a:lnTo>
                  <a:lnTo>
                    <a:pt x="4" y="442"/>
                  </a:lnTo>
                  <a:lnTo>
                    <a:pt x="1" y="415"/>
                  </a:lnTo>
                  <a:lnTo>
                    <a:pt x="0" y="389"/>
                  </a:lnTo>
                  <a:lnTo>
                    <a:pt x="1" y="363"/>
                  </a:lnTo>
                  <a:lnTo>
                    <a:pt x="3" y="336"/>
                  </a:lnTo>
                  <a:lnTo>
                    <a:pt x="8" y="311"/>
                  </a:lnTo>
                  <a:lnTo>
                    <a:pt x="16" y="285"/>
                  </a:lnTo>
                  <a:lnTo>
                    <a:pt x="26" y="260"/>
                  </a:lnTo>
                  <a:lnTo>
                    <a:pt x="38" y="236"/>
                  </a:lnTo>
                  <a:lnTo>
                    <a:pt x="52" y="213"/>
                  </a:lnTo>
                  <a:lnTo>
                    <a:pt x="68" y="190"/>
                  </a:lnTo>
                  <a:lnTo>
                    <a:pt x="85" y="170"/>
                  </a:lnTo>
                  <a:lnTo>
                    <a:pt x="106" y="150"/>
                  </a:lnTo>
                  <a:lnTo>
                    <a:pt x="127" y="133"/>
                  </a:lnTo>
                  <a:lnTo>
                    <a:pt x="127" y="133"/>
                  </a:lnTo>
                  <a:lnTo>
                    <a:pt x="160" y="110"/>
                  </a:lnTo>
                  <a:lnTo>
                    <a:pt x="192" y="90"/>
                  </a:lnTo>
                  <a:lnTo>
                    <a:pt x="225" y="71"/>
                  </a:lnTo>
                  <a:lnTo>
                    <a:pt x="258" y="56"/>
                  </a:lnTo>
                  <a:lnTo>
                    <a:pt x="291" y="43"/>
                  </a:lnTo>
                  <a:lnTo>
                    <a:pt x="323" y="31"/>
                  </a:lnTo>
                  <a:lnTo>
                    <a:pt x="354" y="21"/>
                  </a:lnTo>
                  <a:lnTo>
                    <a:pt x="387" y="14"/>
                  </a:lnTo>
                  <a:lnTo>
                    <a:pt x="418" y="8"/>
                  </a:lnTo>
                  <a:lnTo>
                    <a:pt x="448" y="4"/>
                  </a:lnTo>
                  <a:lnTo>
                    <a:pt x="479" y="1"/>
                  </a:lnTo>
                  <a:lnTo>
                    <a:pt x="509" y="0"/>
                  </a:lnTo>
                  <a:lnTo>
                    <a:pt x="538" y="0"/>
                  </a:lnTo>
                  <a:lnTo>
                    <a:pt x="566" y="0"/>
                  </a:lnTo>
                  <a:lnTo>
                    <a:pt x="593" y="2"/>
                  </a:lnTo>
                  <a:lnTo>
                    <a:pt x="620" y="5"/>
                  </a:lnTo>
                  <a:lnTo>
                    <a:pt x="645" y="8"/>
                  </a:lnTo>
                  <a:lnTo>
                    <a:pt x="670" y="13"/>
                  </a:lnTo>
                  <a:lnTo>
                    <a:pt x="693" y="17"/>
                  </a:lnTo>
                  <a:lnTo>
                    <a:pt x="714" y="22"/>
                  </a:lnTo>
                  <a:lnTo>
                    <a:pt x="754" y="33"/>
                  </a:lnTo>
                  <a:lnTo>
                    <a:pt x="788" y="44"/>
                  </a:lnTo>
                  <a:lnTo>
                    <a:pt x="816" y="54"/>
                  </a:lnTo>
                  <a:lnTo>
                    <a:pt x="837" y="63"/>
                  </a:lnTo>
                  <a:lnTo>
                    <a:pt x="853" y="70"/>
                  </a:lnTo>
                  <a:lnTo>
                    <a:pt x="853" y="70"/>
                  </a:lnTo>
                  <a:lnTo>
                    <a:pt x="833" y="73"/>
                  </a:lnTo>
                  <a:lnTo>
                    <a:pt x="816" y="79"/>
                  </a:lnTo>
                  <a:lnTo>
                    <a:pt x="799" y="86"/>
                  </a:lnTo>
                  <a:lnTo>
                    <a:pt x="784" y="96"/>
                  </a:lnTo>
                  <a:lnTo>
                    <a:pt x="768" y="107"/>
                  </a:lnTo>
                  <a:lnTo>
                    <a:pt x="755" y="120"/>
                  </a:lnTo>
                  <a:lnTo>
                    <a:pt x="744" y="134"/>
                  </a:lnTo>
                  <a:lnTo>
                    <a:pt x="732" y="149"/>
                  </a:lnTo>
                  <a:lnTo>
                    <a:pt x="721" y="167"/>
                  </a:lnTo>
                  <a:lnTo>
                    <a:pt x="711" y="185"/>
                  </a:lnTo>
                  <a:lnTo>
                    <a:pt x="701" y="204"/>
                  </a:lnTo>
                  <a:lnTo>
                    <a:pt x="693" y="224"/>
                  </a:lnTo>
                  <a:lnTo>
                    <a:pt x="677" y="266"/>
                  </a:lnTo>
                  <a:lnTo>
                    <a:pt x="661" y="311"/>
                  </a:lnTo>
                  <a:lnTo>
                    <a:pt x="630" y="403"/>
                  </a:lnTo>
                  <a:lnTo>
                    <a:pt x="614" y="449"/>
                  </a:lnTo>
                  <a:lnTo>
                    <a:pt x="605" y="471"/>
                  </a:lnTo>
                  <a:lnTo>
                    <a:pt x="595" y="493"/>
                  </a:lnTo>
                  <a:lnTo>
                    <a:pt x="586" y="515"/>
                  </a:lnTo>
                  <a:lnTo>
                    <a:pt x="575" y="535"/>
                  </a:lnTo>
                  <a:lnTo>
                    <a:pt x="564" y="555"/>
                  </a:lnTo>
                  <a:lnTo>
                    <a:pt x="551" y="573"/>
                  </a:lnTo>
                  <a:lnTo>
                    <a:pt x="538" y="592"/>
                  </a:lnTo>
                  <a:lnTo>
                    <a:pt x="524" y="608"/>
                  </a:lnTo>
                  <a:lnTo>
                    <a:pt x="509" y="623"/>
                  </a:lnTo>
                  <a:lnTo>
                    <a:pt x="492" y="637"/>
                  </a:lnTo>
                  <a:lnTo>
                    <a:pt x="492" y="637"/>
                  </a:lnTo>
                  <a:lnTo>
                    <a:pt x="480" y="646"/>
                  </a:lnTo>
                  <a:lnTo>
                    <a:pt x="468" y="653"/>
                  </a:lnTo>
                  <a:lnTo>
                    <a:pt x="455" y="661"/>
                  </a:lnTo>
                  <a:lnTo>
                    <a:pt x="442" y="668"/>
                  </a:lnTo>
                  <a:lnTo>
                    <a:pt x="429" y="673"/>
                  </a:lnTo>
                  <a:lnTo>
                    <a:pt x="415" y="678"/>
                  </a:lnTo>
                  <a:lnTo>
                    <a:pt x="402" y="683"/>
                  </a:lnTo>
                  <a:lnTo>
                    <a:pt x="388" y="687"/>
                  </a:lnTo>
                  <a:lnTo>
                    <a:pt x="375" y="690"/>
                  </a:lnTo>
                  <a:lnTo>
                    <a:pt x="361" y="692"/>
                  </a:lnTo>
                  <a:lnTo>
                    <a:pt x="333" y="696"/>
                  </a:lnTo>
                  <a:lnTo>
                    <a:pt x="306" y="697"/>
                  </a:lnTo>
                  <a:lnTo>
                    <a:pt x="278" y="695"/>
                  </a:lnTo>
                  <a:lnTo>
                    <a:pt x="251" y="691"/>
                  </a:lnTo>
                  <a:lnTo>
                    <a:pt x="222" y="684"/>
                  </a:lnTo>
                  <a:lnTo>
                    <a:pt x="196" y="675"/>
                  </a:lnTo>
                  <a:lnTo>
                    <a:pt x="171" y="663"/>
                  </a:lnTo>
                  <a:lnTo>
                    <a:pt x="147" y="650"/>
                  </a:lnTo>
                  <a:lnTo>
                    <a:pt x="135" y="643"/>
                  </a:lnTo>
                  <a:lnTo>
                    <a:pt x="123" y="634"/>
                  </a:lnTo>
                  <a:lnTo>
                    <a:pt x="112" y="625"/>
                  </a:lnTo>
                  <a:lnTo>
                    <a:pt x="100" y="616"/>
                  </a:lnTo>
                  <a:lnTo>
                    <a:pt x="91" y="606"/>
                  </a:lnTo>
                  <a:lnTo>
                    <a:pt x="80" y="595"/>
                  </a:lnTo>
                  <a:lnTo>
                    <a:pt x="80" y="595"/>
                  </a:lnTo>
                  <a:lnTo>
                    <a:pt x="80" y="591"/>
                  </a:lnTo>
                  <a:lnTo>
                    <a:pt x="82" y="582"/>
                  </a:lnTo>
                  <a:lnTo>
                    <a:pt x="85" y="569"/>
                  </a:lnTo>
                  <a:lnTo>
                    <a:pt x="91" y="552"/>
                  </a:lnTo>
                  <a:lnTo>
                    <a:pt x="99" y="532"/>
                  </a:lnTo>
                  <a:lnTo>
                    <a:pt x="109" y="508"/>
                  </a:lnTo>
                  <a:lnTo>
                    <a:pt x="121" y="483"/>
                  </a:lnTo>
                  <a:lnTo>
                    <a:pt x="135" y="455"/>
                  </a:lnTo>
                  <a:lnTo>
                    <a:pt x="152" y="427"/>
                  </a:lnTo>
                  <a:lnTo>
                    <a:pt x="171" y="397"/>
                  </a:lnTo>
                  <a:lnTo>
                    <a:pt x="191" y="366"/>
                  </a:lnTo>
                  <a:lnTo>
                    <a:pt x="214" y="336"/>
                  </a:lnTo>
                  <a:lnTo>
                    <a:pt x="239" y="305"/>
                  </a:lnTo>
                  <a:lnTo>
                    <a:pt x="266" y="276"/>
                  </a:lnTo>
                  <a:lnTo>
                    <a:pt x="280" y="262"/>
                  </a:lnTo>
                  <a:lnTo>
                    <a:pt x="294" y="248"/>
                  </a:lnTo>
                  <a:lnTo>
                    <a:pt x="310" y="234"/>
                  </a:lnTo>
                  <a:lnTo>
                    <a:pt x="325" y="222"/>
                  </a:lnTo>
                  <a:lnTo>
                    <a:pt x="325" y="22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" name="Google Shape;463;p35"/>
            <p:cNvGrpSpPr/>
            <p:nvPr/>
          </p:nvGrpSpPr>
          <p:grpSpPr>
            <a:xfrm>
              <a:off x="10351542" y="4212282"/>
              <a:ext cx="268667" cy="820225"/>
              <a:chOff x="10351542" y="4212282"/>
              <a:chExt cx="268667" cy="820225"/>
            </a:xfrm>
          </p:grpSpPr>
          <p:cxnSp>
            <p:nvCxnSpPr>
              <p:cNvPr id="464" name="Google Shape;464;p35"/>
              <p:cNvCxnSpPr/>
              <p:nvPr/>
            </p:nvCxnSpPr>
            <p:spPr>
              <a:xfrm>
                <a:off x="10599736" y="4212282"/>
                <a:ext cx="18473" cy="820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5597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35"/>
              <p:cNvCxnSpPr/>
              <p:nvPr/>
            </p:nvCxnSpPr>
            <p:spPr>
              <a:xfrm rot="10800000">
                <a:off x="10351542" y="4212282"/>
                <a:ext cx="25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597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35"/>
              <p:cNvCxnSpPr/>
              <p:nvPr/>
            </p:nvCxnSpPr>
            <p:spPr>
              <a:xfrm rot="10800000">
                <a:off x="10368209" y="5032507"/>
                <a:ext cx="25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597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7" name="Google Shape;467;p35"/>
            <p:cNvGrpSpPr/>
            <p:nvPr/>
          </p:nvGrpSpPr>
          <p:grpSpPr>
            <a:xfrm>
              <a:off x="10349159" y="3781639"/>
              <a:ext cx="252000" cy="360000"/>
              <a:chOff x="10351542" y="3805074"/>
              <a:chExt cx="252000" cy="360000"/>
            </a:xfrm>
          </p:grpSpPr>
          <p:cxnSp>
            <p:nvCxnSpPr>
              <p:cNvPr id="468" name="Google Shape;468;p35"/>
              <p:cNvCxnSpPr/>
              <p:nvPr/>
            </p:nvCxnSpPr>
            <p:spPr>
              <a:xfrm>
                <a:off x="10599736" y="3805074"/>
                <a:ext cx="0" cy="360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35"/>
              <p:cNvCxnSpPr/>
              <p:nvPr/>
            </p:nvCxnSpPr>
            <p:spPr>
              <a:xfrm rot="10800000">
                <a:off x="10351542" y="3805074"/>
                <a:ext cx="25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p35"/>
              <p:cNvCxnSpPr/>
              <p:nvPr/>
            </p:nvCxnSpPr>
            <p:spPr>
              <a:xfrm rot="10800000">
                <a:off x="10351542" y="4160302"/>
                <a:ext cx="25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71" name="Google Shape;471;p35"/>
          <p:cNvGrpSpPr/>
          <p:nvPr/>
        </p:nvGrpSpPr>
        <p:grpSpPr>
          <a:xfrm>
            <a:off x="6744461" y="3499529"/>
            <a:ext cx="1422331" cy="1328178"/>
            <a:chOff x="7467162" y="3763800"/>
            <a:chExt cx="1522350" cy="1463235"/>
          </a:xfrm>
        </p:grpSpPr>
        <p:pic>
          <p:nvPicPr>
            <p:cNvPr id="472" name="Google Shape;47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67162" y="3879702"/>
              <a:ext cx="1341236" cy="13473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3" name="Google Shape;473;p35"/>
            <p:cNvGrpSpPr/>
            <p:nvPr/>
          </p:nvGrpSpPr>
          <p:grpSpPr>
            <a:xfrm>
              <a:off x="8720844" y="3763800"/>
              <a:ext cx="268667" cy="1268708"/>
              <a:chOff x="10351542" y="4212282"/>
              <a:chExt cx="268667" cy="820225"/>
            </a:xfrm>
          </p:grpSpPr>
          <p:cxnSp>
            <p:nvCxnSpPr>
              <p:cNvPr id="474" name="Google Shape;474;p35"/>
              <p:cNvCxnSpPr/>
              <p:nvPr/>
            </p:nvCxnSpPr>
            <p:spPr>
              <a:xfrm>
                <a:off x="10599736" y="4212282"/>
                <a:ext cx="18473" cy="820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5597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35"/>
              <p:cNvCxnSpPr/>
              <p:nvPr/>
            </p:nvCxnSpPr>
            <p:spPr>
              <a:xfrm rot="10800000">
                <a:off x="10351542" y="4212282"/>
                <a:ext cx="25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597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p35"/>
              <p:cNvCxnSpPr/>
              <p:nvPr/>
            </p:nvCxnSpPr>
            <p:spPr>
              <a:xfrm rot="10800000">
                <a:off x="10368209" y="5032507"/>
                <a:ext cx="252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597D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477" name="Google Shape;477;p35"/>
          <p:cNvSpPr txBox="1"/>
          <p:nvPr/>
        </p:nvSpPr>
        <p:spPr>
          <a:xfrm>
            <a:off x="8178317" y="3616558"/>
            <a:ext cx="112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Profit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5"/>
          <p:cNvSpPr txBox="1"/>
          <p:nvPr/>
        </p:nvSpPr>
        <p:spPr>
          <a:xfrm>
            <a:off x="10625264" y="3955916"/>
            <a:ext cx="112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Profit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5"/>
          <p:cNvSpPr txBox="1"/>
          <p:nvPr/>
        </p:nvSpPr>
        <p:spPr>
          <a:xfrm>
            <a:off x="10625263" y="3517077"/>
            <a:ext cx="144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benefit</a:t>
            </a:r>
            <a:endParaRPr sz="16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p35"/>
          <p:cNvCxnSpPr/>
          <p:nvPr/>
        </p:nvCxnSpPr>
        <p:spPr>
          <a:xfrm>
            <a:off x="10615738" y="3979059"/>
            <a:ext cx="57600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81" name="Google Shape;481;p35"/>
          <p:cNvCxnSpPr/>
          <p:nvPr/>
        </p:nvCxnSpPr>
        <p:spPr>
          <a:xfrm>
            <a:off x="10606213" y="3791606"/>
            <a:ext cx="1296000" cy="0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82" name="Google Shape;482;p35"/>
          <p:cNvSpPr/>
          <p:nvPr/>
        </p:nvSpPr>
        <p:spPr>
          <a:xfrm>
            <a:off x="6812750" y="4893625"/>
            <a:ext cx="5089500" cy="1202700"/>
          </a:xfrm>
          <a:prstGeom prst="rect">
            <a:avLst/>
          </a:prstGeom>
          <a:solidFill>
            <a:srgbClr val="42719B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Necessary condition</a:t>
            </a:r>
            <a:endParaRPr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1752" marR="0" lvl="0" indent="-149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⠂"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maximize its impact </a:t>
            </a:r>
            <a:r>
              <a:rPr lang="en-US" sz="120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measure should be implemented throughout a whole town</a:t>
            </a:r>
            <a:endParaRPr sz="120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1752" marR="0" lvl="0" indent="-149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⠂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 estate market shall be strong and very profitable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1752" marR="0" lvl="0" indent="-149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⠂"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imposition by the authorities should be in force (e.g. duties provided by the building regulations)</a:t>
            </a:r>
            <a:endParaRPr sz="12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3" name="Google Shape;483;p35"/>
          <p:cNvGrpSpPr/>
          <p:nvPr/>
        </p:nvGrpSpPr>
        <p:grpSpPr>
          <a:xfrm rot="-1271575">
            <a:off x="6745455" y="4744109"/>
            <a:ext cx="359999" cy="432019"/>
            <a:chOff x="520625" y="4508943"/>
            <a:chExt cx="415925" cy="479425"/>
          </a:xfrm>
        </p:grpSpPr>
        <p:sp>
          <p:nvSpPr>
            <p:cNvPr id="484" name="Google Shape;484;p35"/>
            <p:cNvSpPr/>
            <p:nvPr/>
          </p:nvSpPr>
          <p:spPr>
            <a:xfrm>
              <a:off x="707950" y="4508943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78"/>
                  </a:moveTo>
                  <a:lnTo>
                    <a:pt x="80" y="12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1" y="76"/>
                  </a:lnTo>
                  <a:lnTo>
                    <a:pt x="40" y="75"/>
                  </a:lnTo>
                  <a:lnTo>
                    <a:pt x="61" y="76"/>
                  </a:lnTo>
                  <a:lnTo>
                    <a:pt x="80" y="78"/>
                  </a:lnTo>
                  <a:lnTo>
                    <a:pt x="80" y="78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520625" y="4556568"/>
              <a:ext cx="415925" cy="369888"/>
            </a:xfrm>
            <a:custGeom>
              <a:avLst/>
              <a:gdLst/>
              <a:ahLst/>
              <a:cxnLst/>
              <a:rect l="l" t="t" r="r" b="b"/>
              <a:pathLst>
                <a:path w="786" h="698" extrusionOk="0">
                  <a:moveTo>
                    <a:pt x="620" y="254"/>
                  </a:moveTo>
                  <a:lnTo>
                    <a:pt x="620" y="254"/>
                  </a:lnTo>
                  <a:lnTo>
                    <a:pt x="619" y="223"/>
                  </a:lnTo>
                  <a:lnTo>
                    <a:pt x="615" y="194"/>
                  </a:lnTo>
                  <a:lnTo>
                    <a:pt x="609" y="168"/>
                  </a:lnTo>
                  <a:lnTo>
                    <a:pt x="600" y="143"/>
                  </a:lnTo>
                  <a:lnTo>
                    <a:pt x="591" y="121"/>
                  </a:lnTo>
                  <a:lnTo>
                    <a:pt x="579" y="100"/>
                  </a:lnTo>
                  <a:lnTo>
                    <a:pt x="564" y="81"/>
                  </a:lnTo>
                  <a:lnTo>
                    <a:pt x="549" y="64"/>
                  </a:lnTo>
                  <a:lnTo>
                    <a:pt x="533" y="50"/>
                  </a:lnTo>
                  <a:lnTo>
                    <a:pt x="515" y="37"/>
                  </a:lnTo>
                  <a:lnTo>
                    <a:pt x="496" y="26"/>
                  </a:lnTo>
                  <a:lnTo>
                    <a:pt x="476" y="16"/>
                  </a:lnTo>
                  <a:lnTo>
                    <a:pt x="456" y="10"/>
                  </a:lnTo>
                  <a:lnTo>
                    <a:pt x="435" y="5"/>
                  </a:lnTo>
                  <a:lnTo>
                    <a:pt x="415" y="2"/>
                  </a:lnTo>
                  <a:lnTo>
                    <a:pt x="393" y="0"/>
                  </a:lnTo>
                  <a:lnTo>
                    <a:pt x="373" y="2"/>
                  </a:lnTo>
                  <a:lnTo>
                    <a:pt x="351" y="5"/>
                  </a:lnTo>
                  <a:lnTo>
                    <a:pt x="331" y="10"/>
                  </a:lnTo>
                  <a:lnTo>
                    <a:pt x="310" y="16"/>
                  </a:lnTo>
                  <a:lnTo>
                    <a:pt x="291" y="26"/>
                  </a:lnTo>
                  <a:lnTo>
                    <a:pt x="272" y="37"/>
                  </a:lnTo>
                  <a:lnTo>
                    <a:pt x="255" y="50"/>
                  </a:lnTo>
                  <a:lnTo>
                    <a:pt x="238" y="64"/>
                  </a:lnTo>
                  <a:lnTo>
                    <a:pt x="222" y="81"/>
                  </a:lnTo>
                  <a:lnTo>
                    <a:pt x="209" y="100"/>
                  </a:lnTo>
                  <a:lnTo>
                    <a:pt x="197" y="121"/>
                  </a:lnTo>
                  <a:lnTo>
                    <a:pt x="186" y="143"/>
                  </a:lnTo>
                  <a:lnTo>
                    <a:pt x="179" y="168"/>
                  </a:lnTo>
                  <a:lnTo>
                    <a:pt x="173" y="194"/>
                  </a:lnTo>
                  <a:lnTo>
                    <a:pt x="168" y="223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7" y="276"/>
                  </a:lnTo>
                  <a:lnTo>
                    <a:pt x="165" y="299"/>
                  </a:lnTo>
                  <a:lnTo>
                    <a:pt x="163" y="320"/>
                  </a:lnTo>
                  <a:lnTo>
                    <a:pt x="159" y="342"/>
                  </a:lnTo>
                  <a:lnTo>
                    <a:pt x="156" y="362"/>
                  </a:lnTo>
                  <a:lnTo>
                    <a:pt x="152" y="384"/>
                  </a:lnTo>
                  <a:lnTo>
                    <a:pt x="141" y="424"/>
                  </a:lnTo>
                  <a:lnTo>
                    <a:pt x="128" y="462"/>
                  </a:lnTo>
                  <a:lnTo>
                    <a:pt x="115" y="499"/>
                  </a:lnTo>
                  <a:lnTo>
                    <a:pt x="99" y="533"/>
                  </a:lnTo>
                  <a:lnTo>
                    <a:pt x="84" y="565"/>
                  </a:lnTo>
                  <a:lnTo>
                    <a:pt x="68" y="594"/>
                  </a:lnTo>
                  <a:lnTo>
                    <a:pt x="53" y="619"/>
                  </a:lnTo>
                  <a:lnTo>
                    <a:pt x="39" y="642"/>
                  </a:lnTo>
                  <a:lnTo>
                    <a:pt x="27" y="661"/>
                  </a:lnTo>
                  <a:lnTo>
                    <a:pt x="8" y="688"/>
                  </a:lnTo>
                  <a:lnTo>
                    <a:pt x="0" y="698"/>
                  </a:lnTo>
                  <a:lnTo>
                    <a:pt x="386" y="698"/>
                  </a:lnTo>
                  <a:lnTo>
                    <a:pt x="400" y="698"/>
                  </a:lnTo>
                  <a:lnTo>
                    <a:pt x="786" y="698"/>
                  </a:lnTo>
                  <a:lnTo>
                    <a:pt x="786" y="698"/>
                  </a:lnTo>
                  <a:lnTo>
                    <a:pt x="779" y="688"/>
                  </a:lnTo>
                  <a:lnTo>
                    <a:pt x="761" y="661"/>
                  </a:lnTo>
                  <a:lnTo>
                    <a:pt x="747" y="642"/>
                  </a:lnTo>
                  <a:lnTo>
                    <a:pt x="734" y="619"/>
                  </a:lnTo>
                  <a:lnTo>
                    <a:pt x="719" y="594"/>
                  </a:lnTo>
                  <a:lnTo>
                    <a:pt x="703" y="565"/>
                  </a:lnTo>
                  <a:lnTo>
                    <a:pt x="687" y="533"/>
                  </a:lnTo>
                  <a:lnTo>
                    <a:pt x="673" y="499"/>
                  </a:lnTo>
                  <a:lnTo>
                    <a:pt x="658" y="462"/>
                  </a:lnTo>
                  <a:lnTo>
                    <a:pt x="646" y="424"/>
                  </a:lnTo>
                  <a:lnTo>
                    <a:pt x="635" y="384"/>
                  </a:lnTo>
                  <a:lnTo>
                    <a:pt x="631" y="362"/>
                  </a:lnTo>
                  <a:lnTo>
                    <a:pt x="627" y="342"/>
                  </a:lnTo>
                  <a:lnTo>
                    <a:pt x="625" y="320"/>
                  </a:lnTo>
                  <a:lnTo>
                    <a:pt x="622" y="299"/>
                  </a:lnTo>
                  <a:lnTo>
                    <a:pt x="621" y="276"/>
                  </a:lnTo>
                  <a:lnTo>
                    <a:pt x="620" y="254"/>
                  </a:lnTo>
                  <a:lnTo>
                    <a:pt x="620" y="254"/>
                  </a:lnTo>
                  <a:close/>
                  <a:moveTo>
                    <a:pt x="393" y="70"/>
                  </a:moveTo>
                  <a:lnTo>
                    <a:pt x="393" y="70"/>
                  </a:lnTo>
                  <a:lnTo>
                    <a:pt x="380" y="71"/>
                  </a:lnTo>
                  <a:lnTo>
                    <a:pt x="366" y="73"/>
                  </a:lnTo>
                  <a:lnTo>
                    <a:pt x="352" y="76"/>
                  </a:lnTo>
                  <a:lnTo>
                    <a:pt x="339" y="81"/>
                  </a:lnTo>
                  <a:lnTo>
                    <a:pt x="327" y="87"/>
                  </a:lnTo>
                  <a:lnTo>
                    <a:pt x="315" y="94"/>
                  </a:lnTo>
                  <a:lnTo>
                    <a:pt x="303" y="103"/>
                  </a:lnTo>
                  <a:lnTo>
                    <a:pt x="292" y="112"/>
                  </a:lnTo>
                  <a:lnTo>
                    <a:pt x="281" y="123"/>
                  </a:lnTo>
                  <a:lnTo>
                    <a:pt x="273" y="136"/>
                  </a:lnTo>
                  <a:lnTo>
                    <a:pt x="264" y="151"/>
                  </a:lnTo>
                  <a:lnTo>
                    <a:pt x="257" y="166"/>
                  </a:lnTo>
                  <a:lnTo>
                    <a:pt x="252" y="183"/>
                  </a:lnTo>
                  <a:lnTo>
                    <a:pt x="247" y="201"/>
                  </a:lnTo>
                  <a:lnTo>
                    <a:pt x="245" y="222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3" y="250"/>
                  </a:lnTo>
                  <a:lnTo>
                    <a:pt x="239" y="256"/>
                  </a:lnTo>
                  <a:lnTo>
                    <a:pt x="233" y="260"/>
                  </a:lnTo>
                  <a:lnTo>
                    <a:pt x="229" y="261"/>
                  </a:lnTo>
                  <a:lnTo>
                    <a:pt x="226" y="261"/>
                  </a:lnTo>
                  <a:lnTo>
                    <a:pt x="226" y="261"/>
                  </a:lnTo>
                  <a:lnTo>
                    <a:pt x="221" y="261"/>
                  </a:lnTo>
                  <a:lnTo>
                    <a:pt x="217" y="260"/>
                  </a:lnTo>
                  <a:lnTo>
                    <a:pt x="211" y="256"/>
                  </a:lnTo>
                  <a:lnTo>
                    <a:pt x="208" y="250"/>
                  </a:lnTo>
                  <a:lnTo>
                    <a:pt x="206" y="247"/>
                  </a:lnTo>
                  <a:lnTo>
                    <a:pt x="206" y="243"/>
                  </a:lnTo>
                  <a:lnTo>
                    <a:pt x="206" y="243"/>
                  </a:lnTo>
                  <a:lnTo>
                    <a:pt x="208" y="217"/>
                  </a:lnTo>
                  <a:lnTo>
                    <a:pt x="210" y="193"/>
                  </a:lnTo>
                  <a:lnTo>
                    <a:pt x="216" y="170"/>
                  </a:lnTo>
                  <a:lnTo>
                    <a:pt x="223" y="149"/>
                  </a:lnTo>
                  <a:lnTo>
                    <a:pt x="232" y="130"/>
                  </a:lnTo>
                  <a:lnTo>
                    <a:pt x="241" y="112"/>
                  </a:lnTo>
                  <a:lnTo>
                    <a:pt x="253" y="97"/>
                  </a:lnTo>
                  <a:lnTo>
                    <a:pt x="265" y="83"/>
                  </a:lnTo>
                  <a:lnTo>
                    <a:pt x="280" y="71"/>
                  </a:lnTo>
                  <a:lnTo>
                    <a:pt x="294" y="61"/>
                  </a:lnTo>
                  <a:lnTo>
                    <a:pt x="310" y="52"/>
                  </a:lnTo>
                  <a:lnTo>
                    <a:pt x="326" y="45"/>
                  </a:lnTo>
                  <a:lnTo>
                    <a:pt x="343" y="39"/>
                  </a:lnTo>
                  <a:lnTo>
                    <a:pt x="359" y="35"/>
                  </a:lnTo>
                  <a:lnTo>
                    <a:pt x="376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7" y="33"/>
                  </a:lnTo>
                  <a:lnTo>
                    <a:pt x="400" y="34"/>
                  </a:lnTo>
                  <a:lnTo>
                    <a:pt x="406" y="38"/>
                  </a:lnTo>
                  <a:lnTo>
                    <a:pt x="410" y="44"/>
                  </a:lnTo>
                  <a:lnTo>
                    <a:pt x="411" y="47"/>
                  </a:lnTo>
                  <a:lnTo>
                    <a:pt x="412" y="51"/>
                  </a:lnTo>
                  <a:lnTo>
                    <a:pt x="412" y="51"/>
                  </a:lnTo>
                  <a:lnTo>
                    <a:pt x="411" y="56"/>
                  </a:lnTo>
                  <a:lnTo>
                    <a:pt x="410" y="59"/>
                  </a:lnTo>
                  <a:lnTo>
                    <a:pt x="406" y="65"/>
                  </a:lnTo>
                  <a:lnTo>
                    <a:pt x="400" y="69"/>
                  </a:lnTo>
                  <a:lnTo>
                    <a:pt x="397" y="70"/>
                  </a:lnTo>
                  <a:lnTo>
                    <a:pt x="393" y="70"/>
                  </a:lnTo>
                  <a:lnTo>
                    <a:pt x="393" y="70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682550" y="4940743"/>
              <a:ext cx="93663" cy="47625"/>
            </a:xfrm>
            <a:custGeom>
              <a:avLst/>
              <a:gdLst/>
              <a:ahLst/>
              <a:cxnLst/>
              <a:rect l="l" t="t" r="r" b="b"/>
              <a:pathLst>
                <a:path w="178" h="89" extrusionOk="0">
                  <a:moveTo>
                    <a:pt x="89" y="89"/>
                  </a:moveTo>
                  <a:lnTo>
                    <a:pt x="89" y="89"/>
                  </a:lnTo>
                  <a:lnTo>
                    <a:pt x="99" y="88"/>
                  </a:lnTo>
                  <a:lnTo>
                    <a:pt x="107" y="87"/>
                  </a:lnTo>
                  <a:lnTo>
                    <a:pt x="116" y="86"/>
                  </a:lnTo>
                  <a:lnTo>
                    <a:pt x="124" y="82"/>
                  </a:lnTo>
                  <a:lnTo>
                    <a:pt x="133" y="79"/>
                  </a:lnTo>
                  <a:lnTo>
                    <a:pt x="140" y="74"/>
                  </a:lnTo>
                  <a:lnTo>
                    <a:pt x="146" y="69"/>
                  </a:lnTo>
                  <a:lnTo>
                    <a:pt x="153" y="63"/>
                  </a:lnTo>
                  <a:lnTo>
                    <a:pt x="158" y="57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71" y="35"/>
                  </a:lnTo>
                  <a:lnTo>
                    <a:pt x="175" y="27"/>
                  </a:lnTo>
                  <a:lnTo>
                    <a:pt x="177" y="18"/>
                  </a:lnTo>
                  <a:lnTo>
                    <a:pt x="178" y="1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2" y="18"/>
                  </a:lnTo>
                  <a:lnTo>
                    <a:pt x="5" y="27"/>
                  </a:lnTo>
                  <a:lnTo>
                    <a:pt x="7" y="35"/>
                  </a:lnTo>
                  <a:lnTo>
                    <a:pt x="11" y="42"/>
                  </a:lnTo>
                  <a:lnTo>
                    <a:pt x="16" y="50"/>
                  </a:lnTo>
                  <a:lnTo>
                    <a:pt x="21" y="57"/>
                  </a:lnTo>
                  <a:lnTo>
                    <a:pt x="27" y="63"/>
                  </a:lnTo>
                  <a:lnTo>
                    <a:pt x="33" y="69"/>
                  </a:lnTo>
                  <a:lnTo>
                    <a:pt x="40" y="74"/>
                  </a:lnTo>
                  <a:lnTo>
                    <a:pt x="47" y="79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7"/>
                  </a:lnTo>
                  <a:lnTo>
                    <a:pt x="81" y="88"/>
                  </a:lnTo>
                  <a:lnTo>
                    <a:pt x="89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35"/>
          <p:cNvSpPr/>
          <p:nvPr/>
        </p:nvSpPr>
        <p:spPr>
          <a:xfrm>
            <a:off x="683425" y="2016817"/>
            <a:ext cx="1422300" cy="4851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Real Estate developments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5"/>
          <p:cNvSpPr/>
          <p:nvPr/>
        </p:nvSpPr>
        <p:spPr>
          <a:xfrm>
            <a:off x="2385163" y="2016817"/>
            <a:ext cx="1614000" cy="485100"/>
          </a:xfrm>
          <a:prstGeom prst="rect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eorgia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City / Local Authority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8" name="Google Shape;488;p35"/>
          <p:cNvCxnSpPr>
            <a:stCxn id="487" idx="3"/>
            <a:endCxn id="429" idx="1"/>
          </p:cNvCxnSpPr>
          <p:nvPr/>
        </p:nvCxnSpPr>
        <p:spPr>
          <a:xfrm>
            <a:off x="2105725" y="2259367"/>
            <a:ext cx="279300" cy="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9" name="Google Shape;489;p35"/>
          <p:cNvSpPr txBox="1"/>
          <p:nvPr/>
        </p:nvSpPr>
        <p:spPr>
          <a:xfrm>
            <a:off x="1644925" y="4618229"/>
            <a:ext cx="1011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Private Sponsor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5"/>
          <p:cNvSpPr txBox="1"/>
          <p:nvPr/>
        </p:nvSpPr>
        <p:spPr>
          <a:xfrm>
            <a:off x="150025" y="5160413"/>
            <a:ext cx="161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latin typeface="Calibri"/>
                <a:ea typeface="Calibri"/>
                <a:cs typeface="Calibri"/>
                <a:sym typeface="Calibri"/>
              </a:rPr>
              <a:t>Green care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interventions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5"/>
          <p:cNvSpPr txBox="1"/>
          <p:nvPr/>
        </p:nvSpPr>
        <p:spPr>
          <a:xfrm>
            <a:off x="1343725" y="5375832"/>
            <a:ext cx="161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Public green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5"/>
          <p:cNvSpPr txBox="1"/>
          <p:nvPr/>
        </p:nvSpPr>
        <p:spPr>
          <a:xfrm>
            <a:off x="2841525" y="5050613"/>
            <a:ext cx="1011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Commercial visibility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50" y="4877563"/>
            <a:ext cx="46672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1650" y="5667125"/>
            <a:ext cx="4381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2600" y="4250475"/>
            <a:ext cx="4762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23500" y="4749075"/>
            <a:ext cx="447675" cy="342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35"/>
          <p:cNvCxnSpPr>
            <a:stCxn id="495" idx="1"/>
            <a:endCxn id="494" idx="1"/>
          </p:cNvCxnSpPr>
          <p:nvPr/>
        </p:nvCxnSpPr>
        <p:spPr>
          <a:xfrm>
            <a:off x="1912600" y="4483838"/>
            <a:ext cx="19200" cy="1431000"/>
          </a:xfrm>
          <a:prstGeom prst="curvedConnector3">
            <a:avLst>
              <a:gd name="adj1" fmla="val -301510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8" name="Google Shape;498;p35"/>
          <p:cNvCxnSpPr>
            <a:stCxn id="495" idx="3"/>
            <a:endCxn id="494" idx="3"/>
          </p:cNvCxnSpPr>
          <p:nvPr/>
        </p:nvCxnSpPr>
        <p:spPr>
          <a:xfrm flipH="1">
            <a:off x="2369650" y="4483838"/>
            <a:ext cx="19200" cy="1431000"/>
          </a:xfrm>
          <a:prstGeom prst="curvedConnector3">
            <a:avLst>
              <a:gd name="adj1" fmla="val -274231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99" name="Google Shape;499;p35"/>
          <p:cNvSpPr/>
          <p:nvPr/>
        </p:nvSpPr>
        <p:spPr>
          <a:xfrm>
            <a:off x="6473950" y="1372850"/>
            <a:ext cx="5721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ROOFS -</a:t>
            </a:r>
            <a:r>
              <a:rPr lang="en-US" sz="11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Opportunity to maximize the financial sustainability through impositions by the authorities</a:t>
            </a:r>
            <a:r>
              <a:rPr lang="en-US" sz="11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35"/>
          <p:cNvCxnSpPr/>
          <p:nvPr/>
        </p:nvCxnSpPr>
        <p:spPr>
          <a:xfrm>
            <a:off x="1339604" y="2949036"/>
            <a:ext cx="0" cy="14280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1" name="Google Shape;501;p35"/>
          <p:cNvSpPr txBox="1"/>
          <p:nvPr/>
        </p:nvSpPr>
        <p:spPr>
          <a:xfrm>
            <a:off x="1914900" y="3066106"/>
            <a:ext cx="4146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Financially sustainable</a:t>
            </a:r>
            <a:endParaRPr/>
          </a:p>
        </p:txBody>
      </p:sp>
      <p:sp>
        <p:nvSpPr>
          <p:cNvPr id="502" name="Google Shape;502;p35"/>
          <p:cNvSpPr/>
          <p:nvPr/>
        </p:nvSpPr>
        <p:spPr>
          <a:xfrm>
            <a:off x="683425" y="3140225"/>
            <a:ext cx="1204800" cy="360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5"/>
          <p:cNvSpPr txBox="1"/>
          <p:nvPr/>
        </p:nvSpPr>
        <p:spPr>
          <a:xfrm>
            <a:off x="4762879" y="5543475"/>
            <a:ext cx="16836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Financially sustainable </a:t>
            </a:r>
            <a:endParaRPr/>
          </a:p>
        </p:txBody>
      </p:sp>
      <p:sp>
        <p:nvSpPr>
          <p:cNvPr id="504" name="Google Shape;504;p35"/>
          <p:cNvSpPr/>
          <p:nvPr/>
        </p:nvSpPr>
        <p:spPr>
          <a:xfrm>
            <a:off x="3591771" y="5630775"/>
            <a:ext cx="1204800" cy="360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5"/>
          <p:cNvSpPr/>
          <p:nvPr/>
        </p:nvSpPr>
        <p:spPr>
          <a:xfrm>
            <a:off x="534850" y="3796500"/>
            <a:ext cx="572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1100"/>
              <a:buFont typeface="Georgia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“Cura e adotta il verde pubblico”</a:t>
            </a:r>
            <a:r>
              <a:rPr lang="en-US" sz="1400" b="1" i="1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Initiative City of Milan </a:t>
            </a:r>
            <a:endParaRPr sz="14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commercial visibility to private entities supporting the enhancement of public green areas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92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6"/>
          <p:cNvSpPr txBox="1"/>
          <p:nvPr/>
        </p:nvSpPr>
        <p:spPr>
          <a:xfrm>
            <a:off x="576125" y="1459000"/>
            <a:ext cx="33165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a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 (Air Quality Fund)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involving municipalities, institutional investors, private investors and public sources (EU, national, regional), that share the goal of air quality improvement in the area.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11056226" y="2103725"/>
            <a:ext cx="1026300" cy="5331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Institutional investors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11049861" y="2675138"/>
            <a:ext cx="1026300" cy="5121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 public resources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6557389" y="4164275"/>
            <a:ext cx="2118600" cy="725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Sector A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657275" y="4621925"/>
            <a:ext cx="5443800" cy="1462800"/>
          </a:xfrm>
          <a:prstGeom prst="rect">
            <a:avLst/>
          </a:prstGeom>
          <a:solidFill>
            <a:srgbClr val="42719B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Necessary conditions</a:t>
            </a:r>
            <a:endParaRPr sz="14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interest from </a:t>
            </a:r>
            <a:r>
              <a:rPr lang="en-US" sz="1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speculative</a:t>
            </a: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non-speculative</a:t>
            </a: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investors</a:t>
            </a:r>
            <a:endParaRPr sz="12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dentification of the </a:t>
            </a:r>
            <a:r>
              <a:rPr lang="en-US" sz="12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geographical extension</a:t>
            </a:r>
            <a:r>
              <a:rPr lang="en-US" sz="1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the project </a:t>
            </a:r>
            <a:endParaRPr sz="12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need of homogeneity among municipalities from an urban point of view</a:t>
            </a:r>
            <a:endParaRPr sz="12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heterogeneity of projects (size, ownership, purpose) to attract financial investors interested in diversifying their portfolio in order to reduce risks</a:t>
            </a:r>
            <a:endParaRPr sz="1400" b="0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36"/>
          <p:cNvGrpSpPr/>
          <p:nvPr/>
        </p:nvGrpSpPr>
        <p:grpSpPr>
          <a:xfrm rot="-1336624">
            <a:off x="533657" y="4550618"/>
            <a:ext cx="343308" cy="429075"/>
            <a:chOff x="520625" y="4508943"/>
            <a:chExt cx="415926" cy="479425"/>
          </a:xfrm>
        </p:grpSpPr>
        <p:sp>
          <p:nvSpPr>
            <p:cNvPr id="518" name="Google Shape;518;p36"/>
            <p:cNvSpPr/>
            <p:nvPr/>
          </p:nvSpPr>
          <p:spPr>
            <a:xfrm>
              <a:off x="707950" y="4508943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78"/>
                  </a:moveTo>
                  <a:lnTo>
                    <a:pt x="80" y="12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1" y="76"/>
                  </a:lnTo>
                  <a:lnTo>
                    <a:pt x="40" y="75"/>
                  </a:lnTo>
                  <a:lnTo>
                    <a:pt x="61" y="76"/>
                  </a:lnTo>
                  <a:lnTo>
                    <a:pt x="80" y="78"/>
                  </a:lnTo>
                  <a:lnTo>
                    <a:pt x="80" y="7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20625" y="4556568"/>
              <a:ext cx="415926" cy="369888"/>
            </a:xfrm>
            <a:custGeom>
              <a:avLst/>
              <a:gdLst/>
              <a:ahLst/>
              <a:cxnLst/>
              <a:rect l="l" t="t" r="r" b="b"/>
              <a:pathLst>
                <a:path w="786" h="698" extrusionOk="0">
                  <a:moveTo>
                    <a:pt x="620" y="254"/>
                  </a:moveTo>
                  <a:lnTo>
                    <a:pt x="620" y="254"/>
                  </a:lnTo>
                  <a:lnTo>
                    <a:pt x="619" y="223"/>
                  </a:lnTo>
                  <a:lnTo>
                    <a:pt x="615" y="194"/>
                  </a:lnTo>
                  <a:lnTo>
                    <a:pt x="609" y="168"/>
                  </a:lnTo>
                  <a:lnTo>
                    <a:pt x="600" y="143"/>
                  </a:lnTo>
                  <a:lnTo>
                    <a:pt x="591" y="121"/>
                  </a:lnTo>
                  <a:lnTo>
                    <a:pt x="579" y="100"/>
                  </a:lnTo>
                  <a:lnTo>
                    <a:pt x="564" y="81"/>
                  </a:lnTo>
                  <a:lnTo>
                    <a:pt x="549" y="64"/>
                  </a:lnTo>
                  <a:lnTo>
                    <a:pt x="533" y="50"/>
                  </a:lnTo>
                  <a:lnTo>
                    <a:pt x="515" y="37"/>
                  </a:lnTo>
                  <a:lnTo>
                    <a:pt x="496" y="26"/>
                  </a:lnTo>
                  <a:lnTo>
                    <a:pt x="476" y="16"/>
                  </a:lnTo>
                  <a:lnTo>
                    <a:pt x="456" y="10"/>
                  </a:lnTo>
                  <a:lnTo>
                    <a:pt x="435" y="5"/>
                  </a:lnTo>
                  <a:lnTo>
                    <a:pt x="415" y="2"/>
                  </a:lnTo>
                  <a:lnTo>
                    <a:pt x="393" y="0"/>
                  </a:lnTo>
                  <a:lnTo>
                    <a:pt x="373" y="2"/>
                  </a:lnTo>
                  <a:lnTo>
                    <a:pt x="351" y="5"/>
                  </a:lnTo>
                  <a:lnTo>
                    <a:pt x="331" y="10"/>
                  </a:lnTo>
                  <a:lnTo>
                    <a:pt x="310" y="16"/>
                  </a:lnTo>
                  <a:lnTo>
                    <a:pt x="291" y="26"/>
                  </a:lnTo>
                  <a:lnTo>
                    <a:pt x="272" y="37"/>
                  </a:lnTo>
                  <a:lnTo>
                    <a:pt x="255" y="50"/>
                  </a:lnTo>
                  <a:lnTo>
                    <a:pt x="238" y="64"/>
                  </a:lnTo>
                  <a:lnTo>
                    <a:pt x="222" y="81"/>
                  </a:lnTo>
                  <a:lnTo>
                    <a:pt x="209" y="100"/>
                  </a:lnTo>
                  <a:lnTo>
                    <a:pt x="197" y="121"/>
                  </a:lnTo>
                  <a:lnTo>
                    <a:pt x="186" y="143"/>
                  </a:lnTo>
                  <a:lnTo>
                    <a:pt x="179" y="168"/>
                  </a:lnTo>
                  <a:lnTo>
                    <a:pt x="173" y="194"/>
                  </a:lnTo>
                  <a:lnTo>
                    <a:pt x="168" y="223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7" y="276"/>
                  </a:lnTo>
                  <a:lnTo>
                    <a:pt x="165" y="299"/>
                  </a:lnTo>
                  <a:lnTo>
                    <a:pt x="163" y="320"/>
                  </a:lnTo>
                  <a:lnTo>
                    <a:pt x="159" y="342"/>
                  </a:lnTo>
                  <a:lnTo>
                    <a:pt x="156" y="362"/>
                  </a:lnTo>
                  <a:lnTo>
                    <a:pt x="152" y="384"/>
                  </a:lnTo>
                  <a:lnTo>
                    <a:pt x="141" y="424"/>
                  </a:lnTo>
                  <a:lnTo>
                    <a:pt x="128" y="462"/>
                  </a:lnTo>
                  <a:lnTo>
                    <a:pt x="115" y="499"/>
                  </a:lnTo>
                  <a:lnTo>
                    <a:pt x="99" y="533"/>
                  </a:lnTo>
                  <a:lnTo>
                    <a:pt x="84" y="565"/>
                  </a:lnTo>
                  <a:lnTo>
                    <a:pt x="68" y="594"/>
                  </a:lnTo>
                  <a:lnTo>
                    <a:pt x="53" y="619"/>
                  </a:lnTo>
                  <a:lnTo>
                    <a:pt x="39" y="642"/>
                  </a:lnTo>
                  <a:lnTo>
                    <a:pt x="27" y="661"/>
                  </a:lnTo>
                  <a:lnTo>
                    <a:pt x="8" y="688"/>
                  </a:lnTo>
                  <a:lnTo>
                    <a:pt x="0" y="698"/>
                  </a:lnTo>
                  <a:lnTo>
                    <a:pt x="386" y="698"/>
                  </a:lnTo>
                  <a:lnTo>
                    <a:pt x="400" y="698"/>
                  </a:lnTo>
                  <a:lnTo>
                    <a:pt x="786" y="698"/>
                  </a:lnTo>
                  <a:lnTo>
                    <a:pt x="786" y="698"/>
                  </a:lnTo>
                  <a:lnTo>
                    <a:pt x="779" y="688"/>
                  </a:lnTo>
                  <a:lnTo>
                    <a:pt x="761" y="661"/>
                  </a:lnTo>
                  <a:lnTo>
                    <a:pt x="747" y="642"/>
                  </a:lnTo>
                  <a:lnTo>
                    <a:pt x="734" y="619"/>
                  </a:lnTo>
                  <a:lnTo>
                    <a:pt x="719" y="594"/>
                  </a:lnTo>
                  <a:lnTo>
                    <a:pt x="703" y="565"/>
                  </a:lnTo>
                  <a:lnTo>
                    <a:pt x="687" y="533"/>
                  </a:lnTo>
                  <a:lnTo>
                    <a:pt x="673" y="499"/>
                  </a:lnTo>
                  <a:lnTo>
                    <a:pt x="658" y="462"/>
                  </a:lnTo>
                  <a:lnTo>
                    <a:pt x="646" y="424"/>
                  </a:lnTo>
                  <a:lnTo>
                    <a:pt x="635" y="384"/>
                  </a:lnTo>
                  <a:lnTo>
                    <a:pt x="631" y="362"/>
                  </a:lnTo>
                  <a:lnTo>
                    <a:pt x="627" y="342"/>
                  </a:lnTo>
                  <a:lnTo>
                    <a:pt x="625" y="320"/>
                  </a:lnTo>
                  <a:lnTo>
                    <a:pt x="622" y="299"/>
                  </a:lnTo>
                  <a:lnTo>
                    <a:pt x="621" y="276"/>
                  </a:lnTo>
                  <a:lnTo>
                    <a:pt x="620" y="254"/>
                  </a:lnTo>
                  <a:lnTo>
                    <a:pt x="620" y="254"/>
                  </a:lnTo>
                  <a:close/>
                  <a:moveTo>
                    <a:pt x="393" y="70"/>
                  </a:moveTo>
                  <a:lnTo>
                    <a:pt x="393" y="70"/>
                  </a:lnTo>
                  <a:lnTo>
                    <a:pt x="380" y="71"/>
                  </a:lnTo>
                  <a:lnTo>
                    <a:pt x="366" y="73"/>
                  </a:lnTo>
                  <a:lnTo>
                    <a:pt x="352" y="76"/>
                  </a:lnTo>
                  <a:lnTo>
                    <a:pt x="339" y="81"/>
                  </a:lnTo>
                  <a:lnTo>
                    <a:pt x="327" y="87"/>
                  </a:lnTo>
                  <a:lnTo>
                    <a:pt x="315" y="94"/>
                  </a:lnTo>
                  <a:lnTo>
                    <a:pt x="303" y="103"/>
                  </a:lnTo>
                  <a:lnTo>
                    <a:pt x="292" y="112"/>
                  </a:lnTo>
                  <a:lnTo>
                    <a:pt x="281" y="123"/>
                  </a:lnTo>
                  <a:lnTo>
                    <a:pt x="273" y="136"/>
                  </a:lnTo>
                  <a:lnTo>
                    <a:pt x="264" y="151"/>
                  </a:lnTo>
                  <a:lnTo>
                    <a:pt x="257" y="166"/>
                  </a:lnTo>
                  <a:lnTo>
                    <a:pt x="252" y="183"/>
                  </a:lnTo>
                  <a:lnTo>
                    <a:pt x="247" y="201"/>
                  </a:lnTo>
                  <a:lnTo>
                    <a:pt x="245" y="222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3" y="250"/>
                  </a:lnTo>
                  <a:lnTo>
                    <a:pt x="239" y="256"/>
                  </a:lnTo>
                  <a:lnTo>
                    <a:pt x="233" y="260"/>
                  </a:lnTo>
                  <a:lnTo>
                    <a:pt x="229" y="261"/>
                  </a:lnTo>
                  <a:lnTo>
                    <a:pt x="226" y="261"/>
                  </a:lnTo>
                  <a:lnTo>
                    <a:pt x="226" y="261"/>
                  </a:lnTo>
                  <a:lnTo>
                    <a:pt x="221" y="261"/>
                  </a:lnTo>
                  <a:lnTo>
                    <a:pt x="217" y="260"/>
                  </a:lnTo>
                  <a:lnTo>
                    <a:pt x="211" y="256"/>
                  </a:lnTo>
                  <a:lnTo>
                    <a:pt x="208" y="250"/>
                  </a:lnTo>
                  <a:lnTo>
                    <a:pt x="206" y="247"/>
                  </a:lnTo>
                  <a:lnTo>
                    <a:pt x="206" y="243"/>
                  </a:lnTo>
                  <a:lnTo>
                    <a:pt x="206" y="243"/>
                  </a:lnTo>
                  <a:lnTo>
                    <a:pt x="208" y="217"/>
                  </a:lnTo>
                  <a:lnTo>
                    <a:pt x="210" y="193"/>
                  </a:lnTo>
                  <a:lnTo>
                    <a:pt x="216" y="170"/>
                  </a:lnTo>
                  <a:lnTo>
                    <a:pt x="223" y="149"/>
                  </a:lnTo>
                  <a:lnTo>
                    <a:pt x="232" y="130"/>
                  </a:lnTo>
                  <a:lnTo>
                    <a:pt x="241" y="112"/>
                  </a:lnTo>
                  <a:lnTo>
                    <a:pt x="253" y="97"/>
                  </a:lnTo>
                  <a:lnTo>
                    <a:pt x="265" y="83"/>
                  </a:lnTo>
                  <a:lnTo>
                    <a:pt x="280" y="71"/>
                  </a:lnTo>
                  <a:lnTo>
                    <a:pt x="294" y="61"/>
                  </a:lnTo>
                  <a:lnTo>
                    <a:pt x="310" y="52"/>
                  </a:lnTo>
                  <a:lnTo>
                    <a:pt x="326" y="45"/>
                  </a:lnTo>
                  <a:lnTo>
                    <a:pt x="343" y="39"/>
                  </a:lnTo>
                  <a:lnTo>
                    <a:pt x="359" y="35"/>
                  </a:lnTo>
                  <a:lnTo>
                    <a:pt x="376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7" y="33"/>
                  </a:lnTo>
                  <a:lnTo>
                    <a:pt x="400" y="34"/>
                  </a:lnTo>
                  <a:lnTo>
                    <a:pt x="406" y="38"/>
                  </a:lnTo>
                  <a:lnTo>
                    <a:pt x="410" y="44"/>
                  </a:lnTo>
                  <a:lnTo>
                    <a:pt x="411" y="47"/>
                  </a:lnTo>
                  <a:lnTo>
                    <a:pt x="412" y="51"/>
                  </a:lnTo>
                  <a:lnTo>
                    <a:pt x="412" y="51"/>
                  </a:lnTo>
                  <a:lnTo>
                    <a:pt x="411" y="56"/>
                  </a:lnTo>
                  <a:lnTo>
                    <a:pt x="410" y="59"/>
                  </a:lnTo>
                  <a:lnTo>
                    <a:pt x="406" y="65"/>
                  </a:lnTo>
                  <a:lnTo>
                    <a:pt x="400" y="69"/>
                  </a:lnTo>
                  <a:lnTo>
                    <a:pt x="397" y="70"/>
                  </a:lnTo>
                  <a:lnTo>
                    <a:pt x="393" y="70"/>
                  </a:lnTo>
                  <a:lnTo>
                    <a:pt x="393" y="7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682550" y="4940743"/>
              <a:ext cx="93663" cy="47625"/>
            </a:xfrm>
            <a:custGeom>
              <a:avLst/>
              <a:gdLst/>
              <a:ahLst/>
              <a:cxnLst/>
              <a:rect l="l" t="t" r="r" b="b"/>
              <a:pathLst>
                <a:path w="178" h="89" extrusionOk="0">
                  <a:moveTo>
                    <a:pt x="89" y="89"/>
                  </a:moveTo>
                  <a:lnTo>
                    <a:pt x="89" y="89"/>
                  </a:lnTo>
                  <a:lnTo>
                    <a:pt x="99" y="88"/>
                  </a:lnTo>
                  <a:lnTo>
                    <a:pt x="107" y="87"/>
                  </a:lnTo>
                  <a:lnTo>
                    <a:pt x="116" y="86"/>
                  </a:lnTo>
                  <a:lnTo>
                    <a:pt x="124" y="82"/>
                  </a:lnTo>
                  <a:lnTo>
                    <a:pt x="133" y="79"/>
                  </a:lnTo>
                  <a:lnTo>
                    <a:pt x="140" y="74"/>
                  </a:lnTo>
                  <a:lnTo>
                    <a:pt x="146" y="69"/>
                  </a:lnTo>
                  <a:lnTo>
                    <a:pt x="153" y="63"/>
                  </a:lnTo>
                  <a:lnTo>
                    <a:pt x="158" y="57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71" y="35"/>
                  </a:lnTo>
                  <a:lnTo>
                    <a:pt x="175" y="27"/>
                  </a:lnTo>
                  <a:lnTo>
                    <a:pt x="177" y="18"/>
                  </a:lnTo>
                  <a:lnTo>
                    <a:pt x="178" y="1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2" y="18"/>
                  </a:lnTo>
                  <a:lnTo>
                    <a:pt x="5" y="27"/>
                  </a:lnTo>
                  <a:lnTo>
                    <a:pt x="7" y="35"/>
                  </a:lnTo>
                  <a:lnTo>
                    <a:pt x="11" y="42"/>
                  </a:lnTo>
                  <a:lnTo>
                    <a:pt x="16" y="50"/>
                  </a:lnTo>
                  <a:lnTo>
                    <a:pt x="21" y="57"/>
                  </a:lnTo>
                  <a:lnTo>
                    <a:pt x="27" y="63"/>
                  </a:lnTo>
                  <a:lnTo>
                    <a:pt x="33" y="69"/>
                  </a:lnTo>
                  <a:lnTo>
                    <a:pt x="40" y="74"/>
                  </a:lnTo>
                  <a:lnTo>
                    <a:pt x="47" y="79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7"/>
                  </a:lnTo>
                  <a:lnTo>
                    <a:pt x="81" y="88"/>
                  </a:lnTo>
                  <a:lnTo>
                    <a:pt x="89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36"/>
          <p:cNvSpPr/>
          <p:nvPr/>
        </p:nvSpPr>
        <p:spPr>
          <a:xfrm>
            <a:off x="7350750" y="1986275"/>
            <a:ext cx="873000" cy="223500"/>
          </a:xfrm>
          <a:prstGeom prst="rect">
            <a:avLst/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Municip. 1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6703175" y="2460775"/>
            <a:ext cx="3743700" cy="5121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“Air Quality” Fund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7287167" y="4270766"/>
            <a:ext cx="6219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11056226" y="3236927"/>
            <a:ext cx="1026300" cy="5331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Private Investors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6622841" y="4272575"/>
            <a:ext cx="6219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Project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 rot="-10755065">
            <a:off x="7525351" y="3993498"/>
            <a:ext cx="91808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6"/>
          <p:cNvSpPr/>
          <p:nvPr/>
        </p:nvSpPr>
        <p:spPr>
          <a:xfrm>
            <a:off x="7797525" y="2225463"/>
            <a:ext cx="91500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6"/>
          <p:cNvSpPr/>
          <p:nvPr/>
        </p:nvSpPr>
        <p:spPr>
          <a:xfrm>
            <a:off x="9310850" y="1986275"/>
            <a:ext cx="873000" cy="223500"/>
          </a:xfrm>
          <a:prstGeom prst="rect">
            <a:avLst/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Municip. n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8330800" y="1986275"/>
            <a:ext cx="873000" cy="223500"/>
          </a:xfrm>
          <a:prstGeom prst="rect">
            <a:avLst/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Municip. 2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8712200" y="2225463"/>
            <a:ext cx="91500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6"/>
          <p:cNvSpPr/>
          <p:nvPr/>
        </p:nvSpPr>
        <p:spPr>
          <a:xfrm>
            <a:off x="9701600" y="2225463"/>
            <a:ext cx="91500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6"/>
          <p:cNvSpPr/>
          <p:nvPr/>
        </p:nvSpPr>
        <p:spPr>
          <a:xfrm>
            <a:off x="7953156" y="4273426"/>
            <a:ext cx="6219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Project ...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 rot="-10755065">
            <a:off x="8202442" y="3993498"/>
            <a:ext cx="91808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6"/>
          <p:cNvSpPr/>
          <p:nvPr/>
        </p:nvSpPr>
        <p:spPr>
          <a:xfrm rot="-10755065">
            <a:off x="6817780" y="3993498"/>
            <a:ext cx="91808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6"/>
          <p:cNvSpPr/>
          <p:nvPr/>
        </p:nvSpPr>
        <p:spPr>
          <a:xfrm>
            <a:off x="9480436" y="4256817"/>
            <a:ext cx="6219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8776927" y="4258614"/>
            <a:ext cx="6219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Project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 rot="-10755065">
            <a:off x="9727329" y="3990434"/>
            <a:ext cx="91808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6"/>
          <p:cNvSpPr/>
          <p:nvPr/>
        </p:nvSpPr>
        <p:spPr>
          <a:xfrm>
            <a:off x="10172551" y="4259477"/>
            <a:ext cx="621900" cy="365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Project ...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 rot="-10755065">
            <a:off x="10336929" y="3990434"/>
            <a:ext cx="91808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6"/>
          <p:cNvSpPr/>
          <p:nvPr/>
        </p:nvSpPr>
        <p:spPr>
          <a:xfrm rot="-10755065">
            <a:off x="9041529" y="3990434"/>
            <a:ext cx="91808" cy="21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6"/>
          <p:cNvSpPr/>
          <p:nvPr/>
        </p:nvSpPr>
        <p:spPr>
          <a:xfrm>
            <a:off x="8734249" y="4170212"/>
            <a:ext cx="2118600" cy="725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Sector B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7537575" y="2980619"/>
            <a:ext cx="91500" cy="99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6"/>
          <p:cNvSpPr/>
          <p:nvPr/>
        </p:nvSpPr>
        <p:spPr>
          <a:xfrm>
            <a:off x="6492075" y="4069100"/>
            <a:ext cx="4410600" cy="1404600"/>
          </a:xfrm>
          <a:prstGeom prst="rect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Geographical extension of the projects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 txBox="1"/>
          <p:nvPr/>
        </p:nvSpPr>
        <p:spPr>
          <a:xfrm>
            <a:off x="6502400" y="1442550"/>
            <a:ext cx="55068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model of (inter-) Municipal Fund</a:t>
            </a:r>
            <a:endParaRPr i="1"/>
          </a:p>
        </p:txBody>
      </p:sp>
      <p:pic>
        <p:nvPicPr>
          <p:cNvPr id="545" name="Google Shape;5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875" y="1366350"/>
            <a:ext cx="2010750" cy="21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6"/>
          <p:cNvSpPr txBox="1"/>
          <p:nvPr/>
        </p:nvSpPr>
        <p:spPr>
          <a:xfrm>
            <a:off x="4781000" y="2218075"/>
            <a:ext cx="873000" cy="7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4510800" y="1832250"/>
            <a:ext cx="1344900" cy="1241400"/>
          </a:xfrm>
          <a:prstGeom prst="ellipse">
            <a:avLst/>
          </a:prstGeom>
          <a:solidFill>
            <a:srgbClr val="FFFA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Opportunity: a dedicated Fund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647567" y="3624839"/>
            <a:ext cx="18327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Sectors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647567" y="4095263"/>
            <a:ext cx="18339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Financial products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2445400" y="3236725"/>
            <a:ext cx="1732500" cy="280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metropolitan area level?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2458399" y="4135001"/>
            <a:ext cx="3743700" cy="280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flexible: equity, loans, guarantee, mezzanine, etc. 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647567" y="3196978"/>
            <a:ext cx="18327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Geographical extension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647567" y="2724526"/>
            <a:ext cx="18327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Leadership of the operations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2445408" y="2758414"/>
            <a:ext cx="1665000" cy="280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municipalities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2445400" y="3746901"/>
            <a:ext cx="3602700" cy="280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heterogeneous (e.g. residential and public buildings, transport, degraded areas redevelopment, etc.)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6" name="Google Shape;556;p36"/>
          <p:cNvCxnSpPr>
            <a:stCxn id="511" idx="1"/>
            <a:endCxn id="522" idx="3"/>
          </p:cNvCxnSpPr>
          <p:nvPr/>
        </p:nvCxnSpPr>
        <p:spPr>
          <a:xfrm flipH="1">
            <a:off x="10446926" y="2370275"/>
            <a:ext cx="609300" cy="346500"/>
          </a:xfrm>
          <a:prstGeom prst="bentConnector3">
            <a:avLst>
              <a:gd name="adj1" fmla="val 5000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7" name="Google Shape;557;p36"/>
          <p:cNvCxnSpPr>
            <a:stCxn id="512" idx="1"/>
            <a:endCxn id="522" idx="3"/>
          </p:cNvCxnSpPr>
          <p:nvPr/>
        </p:nvCxnSpPr>
        <p:spPr>
          <a:xfrm rot="10800000">
            <a:off x="10446861" y="2716688"/>
            <a:ext cx="603000" cy="2145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8" name="Google Shape;558;p36"/>
          <p:cNvCxnSpPr>
            <a:stCxn id="524" idx="1"/>
            <a:endCxn id="522" idx="3"/>
          </p:cNvCxnSpPr>
          <p:nvPr/>
        </p:nvCxnSpPr>
        <p:spPr>
          <a:xfrm rot="10800000">
            <a:off x="10446926" y="2716877"/>
            <a:ext cx="609300" cy="786600"/>
          </a:xfrm>
          <a:prstGeom prst="bentConnector3">
            <a:avLst>
              <a:gd name="adj1" fmla="val 50004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9" name="Google Shape;559;p36"/>
          <p:cNvSpPr/>
          <p:nvPr/>
        </p:nvSpPr>
        <p:spPr>
          <a:xfrm>
            <a:off x="9701600" y="2980619"/>
            <a:ext cx="91500" cy="99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349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61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3" name="Google Shape;426;p35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Schemes to support Air Quality Plans</a:t>
            </a:r>
            <a:endParaRPr sz="3200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 i="1" dirty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(inter-) </a:t>
            </a:r>
            <a:r>
              <a:rPr lang="it-IT" sz="2400" i="1" dirty="0" err="1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Municipal</a:t>
            </a:r>
            <a:r>
              <a:rPr lang="it-IT" sz="2400" i="1" dirty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 Fund</a:t>
            </a:r>
            <a:endParaRPr sz="2400" i="1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3200"/>
              <a:buFont typeface="Calibri"/>
              <a:buNone/>
            </a:pPr>
            <a:endParaRPr sz="3200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37"/>
          <p:cNvCxnSpPr/>
          <p:nvPr/>
        </p:nvCxnSpPr>
        <p:spPr>
          <a:xfrm>
            <a:off x="1299465" y="4976724"/>
            <a:ext cx="4028409" cy="17878"/>
          </a:xfrm>
          <a:prstGeom prst="straightConnector1">
            <a:avLst/>
          </a:prstGeom>
          <a:noFill/>
          <a:ln w="28575" cap="flat" cmpd="sng">
            <a:solidFill>
              <a:srgbClr val="968C6D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567" name="Google Shape;567;p37"/>
          <p:cNvSpPr/>
          <p:nvPr/>
        </p:nvSpPr>
        <p:spPr>
          <a:xfrm>
            <a:off x="6473952" y="1480429"/>
            <a:ext cx="484547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1100"/>
              <a:buFont typeface="Georgia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 project cycle for EIB Loan Framework contract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7"/>
          <p:cNvSpPr/>
          <p:nvPr/>
        </p:nvSpPr>
        <p:spPr>
          <a:xfrm>
            <a:off x="6822100" y="5099250"/>
            <a:ext cx="5013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1100"/>
              <a:buFont typeface="Georgia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Features on the single project eligibility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n-US" sz="12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Projects &lt; EUR 25m are selected by the borrower in line with EIB eligibility req.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n-US" sz="12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Projects between EUR 25-50m need to be approved by the EIB </a:t>
            </a:r>
            <a:endParaRPr sz="12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AutoNum type="arabicPeriod"/>
            </a:pPr>
            <a:r>
              <a:rPr lang="en-US" sz="12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Projects above EUR 50m need a full separate stand-alone appraisal</a:t>
            </a:r>
            <a:endParaRPr sz="12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529206" y="1297026"/>
            <a:ext cx="54336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eorgia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Framework loan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small and medium sized projects, usually in the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size range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 1-50 million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Char char="•"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EIB framework loan providing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 to 50% of the total financing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Char char="•"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EIB+EU financing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cannot together exceed 90% of the total investment programme in transition and less developed regions (70%)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7"/>
          <p:cNvSpPr/>
          <p:nvPr/>
        </p:nvSpPr>
        <p:spPr>
          <a:xfrm>
            <a:off x="822600" y="2930501"/>
            <a:ext cx="2358000" cy="1277400"/>
          </a:xfrm>
          <a:prstGeom prst="rect">
            <a:avLst/>
          </a:prstGeom>
          <a:solidFill>
            <a:srgbClr val="42719B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endParaRPr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EIB experience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cities w. population </a:t>
            </a: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75.000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generate sufficient investment volume to justify a framework loan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" name="Google Shape;571;p37"/>
          <p:cNvGrpSpPr/>
          <p:nvPr/>
        </p:nvGrpSpPr>
        <p:grpSpPr>
          <a:xfrm>
            <a:off x="6599322" y="1993800"/>
            <a:ext cx="5549527" cy="3021435"/>
            <a:chOff x="593245" y="1828543"/>
            <a:chExt cx="6512001" cy="3545452"/>
          </a:xfrm>
        </p:grpSpPr>
        <p:cxnSp>
          <p:nvCxnSpPr>
            <p:cNvPr id="572" name="Google Shape;572;p37"/>
            <p:cNvCxnSpPr>
              <a:stCxn id="573" idx="3"/>
              <a:endCxn id="574" idx="1"/>
            </p:cNvCxnSpPr>
            <p:nvPr/>
          </p:nvCxnSpPr>
          <p:spPr>
            <a:xfrm flipH="1">
              <a:off x="5792644" y="2977764"/>
              <a:ext cx="274200" cy="976500"/>
            </a:xfrm>
            <a:prstGeom prst="bentConnector3">
              <a:avLst>
                <a:gd name="adj1" fmla="val 202383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75" name="Google Shape;575;p37"/>
            <p:cNvSpPr/>
            <p:nvPr/>
          </p:nvSpPr>
          <p:spPr>
            <a:xfrm>
              <a:off x="1286501" y="1828543"/>
              <a:ext cx="2382000" cy="5055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EIB reviews investment plan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questionnaire to the city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3733444" y="1828543"/>
              <a:ext cx="2382000" cy="5055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1-2 appraisal visit by EIB team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Discussion by the parts 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290428" y="2535520"/>
              <a:ext cx="1480601" cy="882595"/>
            </a:xfrm>
            <a:prstGeom prst="homePlate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Identification of a project opportunit</a:t>
              </a:r>
              <a:r>
                <a:rPr lang="en-US" sz="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739469" y="2535521"/>
              <a:ext cx="1575355" cy="882595"/>
            </a:xfrm>
            <a:prstGeom prst="chevron">
              <a:avLst>
                <a:gd name="adj" fmla="val 202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appraisal: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</a:t>
              </a: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Ec</a:t>
              </a: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Soc</a:t>
              </a: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/</a:t>
              </a: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Env.</a:t>
              </a:r>
              <a:r>
                <a:rPr lang="en-US" sz="120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20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Tec</a:t>
              </a:r>
              <a:r>
                <a:rPr lang="en-US"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h.</a:t>
              </a:r>
              <a:endParaRPr sz="12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4238045" y="2536468"/>
              <a:ext cx="930300" cy="882595"/>
            </a:xfrm>
            <a:prstGeom prst="chevron">
              <a:avLst>
                <a:gd name="adj" fmla="val 20270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Review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5041125" y="2536467"/>
              <a:ext cx="1025719" cy="882595"/>
            </a:xfrm>
            <a:prstGeom prst="chevron">
              <a:avLst>
                <a:gd name="adj" fmla="val 20270"/>
              </a:avLst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Board Director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7"/>
            <p:cNvSpPr/>
            <p:nvPr/>
          </p:nvSpPr>
          <p:spPr>
            <a:xfrm flipH="1">
              <a:off x="4769626" y="3512929"/>
              <a:ext cx="1201800" cy="882600"/>
            </a:xfrm>
            <a:prstGeom prst="chevron">
              <a:avLst>
                <a:gd name="adj" fmla="val 202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1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Negotiation</a:t>
              </a:r>
              <a:endParaRPr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4021152" y="3652592"/>
              <a:ext cx="682043" cy="603268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Sign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6116952" y="3039624"/>
              <a:ext cx="988294" cy="852743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Loan approved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7"/>
            <p:cNvSpPr/>
            <p:nvPr/>
          </p:nvSpPr>
          <p:spPr>
            <a:xfrm flipH="1">
              <a:off x="2666206" y="3540993"/>
              <a:ext cx="1480500" cy="882600"/>
            </a:xfrm>
            <a:prstGeom prst="chevron">
              <a:avLst>
                <a:gd name="adj" fmla="val 202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Disbursement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 flipH="1">
              <a:off x="1624191" y="3540993"/>
              <a:ext cx="1201800" cy="882600"/>
            </a:xfrm>
            <a:prstGeom prst="chevron">
              <a:avLst>
                <a:gd name="adj" fmla="val 202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Monitoring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 flipH="1">
              <a:off x="593245" y="3540998"/>
              <a:ext cx="1189800" cy="882600"/>
            </a:xfrm>
            <a:prstGeom prst="chevron">
              <a:avLst>
                <a:gd name="adj" fmla="val 202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Calibri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Repayment</a:t>
              </a:r>
              <a:endPara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908315" y="4579595"/>
              <a:ext cx="1860600" cy="794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City send reports to EIB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Periodic EIB visits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4021141" y="4579595"/>
              <a:ext cx="1860600" cy="794400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City send information on specific projects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Calibri"/>
                <a:buNone/>
              </a:pPr>
              <a:r>
                <a:rPr lang="en-US" sz="120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EIB confirm eligibility</a:t>
              </a:r>
              <a:endParaRPr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37"/>
          <p:cNvSpPr/>
          <p:nvPr/>
        </p:nvSpPr>
        <p:spPr>
          <a:xfrm>
            <a:off x="732442" y="5487856"/>
            <a:ext cx="1430802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Up-front disbursement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up to 30% of the loan amount</a:t>
            </a: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588" name="Google Shape;588;p37"/>
          <p:cNvPicPr preferRelativeResize="0"/>
          <p:nvPr/>
        </p:nvPicPr>
        <p:blipFill rotWithShape="1">
          <a:blip r:embed="rId3">
            <a:alphaModFix/>
          </a:blip>
          <a:srcRect t="20050" b="26616"/>
          <a:stretch/>
        </p:blipFill>
        <p:spPr>
          <a:xfrm>
            <a:off x="529205" y="4793406"/>
            <a:ext cx="714375" cy="381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7"/>
          <p:cNvSpPr/>
          <p:nvPr/>
        </p:nvSpPr>
        <p:spPr>
          <a:xfrm>
            <a:off x="2641702" y="5293910"/>
            <a:ext cx="1279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loan terms: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20-25 years matching economic life of infrastructure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7"/>
          <p:cNvSpPr/>
          <p:nvPr/>
        </p:nvSpPr>
        <p:spPr>
          <a:xfrm>
            <a:off x="1486490" y="4309079"/>
            <a:ext cx="17748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grace period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during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construction 3-5 years</a:t>
            </a:r>
            <a:endParaRPr sz="1100" b="0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591" name="Google Shape;591;p37"/>
          <p:cNvSpPr/>
          <p:nvPr/>
        </p:nvSpPr>
        <p:spPr>
          <a:xfrm>
            <a:off x="3043150" y="4324740"/>
            <a:ext cx="172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tranches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no fees/ penalties</a:t>
            </a:r>
            <a:endParaRPr sz="1100" b="0" i="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4849524" y="4279580"/>
            <a:ext cx="123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on-budget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 as municipal debt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3931411" y="5306199"/>
            <a:ext cx="1140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counted as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“state aid“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7"/>
          <p:cNvSpPr/>
          <p:nvPr/>
        </p:nvSpPr>
        <p:spPr>
          <a:xfrm>
            <a:off x="2091805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7"/>
          <p:cNvSpPr/>
          <p:nvPr/>
        </p:nvSpPr>
        <p:spPr>
          <a:xfrm>
            <a:off x="2477812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7"/>
          <p:cNvSpPr/>
          <p:nvPr/>
        </p:nvSpPr>
        <p:spPr>
          <a:xfrm>
            <a:off x="2863819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7"/>
          <p:cNvSpPr/>
          <p:nvPr/>
        </p:nvSpPr>
        <p:spPr>
          <a:xfrm>
            <a:off x="3249826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7"/>
          <p:cNvSpPr/>
          <p:nvPr/>
        </p:nvSpPr>
        <p:spPr>
          <a:xfrm>
            <a:off x="3635833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7"/>
          <p:cNvSpPr/>
          <p:nvPr/>
        </p:nvSpPr>
        <p:spPr>
          <a:xfrm>
            <a:off x="1663180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7"/>
          <p:cNvSpPr/>
          <p:nvPr/>
        </p:nvSpPr>
        <p:spPr>
          <a:xfrm>
            <a:off x="4463530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7"/>
          <p:cNvSpPr/>
          <p:nvPr/>
        </p:nvSpPr>
        <p:spPr>
          <a:xfrm>
            <a:off x="4849537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7"/>
          <p:cNvSpPr/>
          <p:nvPr/>
        </p:nvSpPr>
        <p:spPr>
          <a:xfrm>
            <a:off x="4034905" y="4941766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37"/>
          <p:cNvCxnSpPr/>
          <p:nvPr/>
        </p:nvCxnSpPr>
        <p:spPr>
          <a:xfrm>
            <a:off x="1703352" y="5008441"/>
            <a:ext cx="5927" cy="5201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4" name="Google Shape;604;p37"/>
          <p:cNvCxnSpPr/>
          <p:nvPr/>
        </p:nvCxnSpPr>
        <p:spPr>
          <a:xfrm>
            <a:off x="2127805" y="4679722"/>
            <a:ext cx="0" cy="264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5" name="Google Shape;605;p37"/>
          <p:cNvCxnSpPr/>
          <p:nvPr/>
        </p:nvCxnSpPr>
        <p:spPr>
          <a:xfrm>
            <a:off x="2899819" y="5023062"/>
            <a:ext cx="0" cy="264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6" name="Google Shape;606;p37"/>
          <p:cNvCxnSpPr/>
          <p:nvPr/>
        </p:nvCxnSpPr>
        <p:spPr>
          <a:xfrm>
            <a:off x="3671833" y="4564041"/>
            <a:ext cx="1246" cy="37067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7" name="Google Shape;607;p37"/>
          <p:cNvCxnSpPr/>
          <p:nvPr/>
        </p:nvCxnSpPr>
        <p:spPr>
          <a:xfrm flipH="1">
            <a:off x="4499530" y="4990202"/>
            <a:ext cx="820" cy="35012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8" name="Google Shape;608;p37"/>
          <p:cNvCxnSpPr/>
          <p:nvPr/>
        </p:nvCxnSpPr>
        <p:spPr>
          <a:xfrm>
            <a:off x="4885537" y="4679722"/>
            <a:ext cx="0" cy="264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09" name="Google Shape;609;p37"/>
          <p:cNvGrpSpPr/>
          <p:nvPr/>
        </p:nvGrpSpPr>
        <p:grpSpPr>
          <a:xfrm rot="-1271575">
            <a:off x="647187" y="2789602"/>
            <a:ext cx="359999" cy="432019"/>
            <a:chOff x="520625" y="4508943"/>
            <a:chExt cx="415925" cy="479425"/>
          </a:xfrm>
        </p:grpSpPr>
        <p:sp>
          <p:nvSpPr>
            <p:cNvPr id="610" name="Google Shape;610;p37"/>
            <p:cNvSpPr/>
            <p:nvPr/>
          </p:nvSpPr>
          <p:spPr>
            <a:xfrm>
              <a:off x="707950" y="4508943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78"/>
                  </a:moveTo>
                  <a:lnTo>
                    <a:pt x="80" y="12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1" y="76"/>
                  </a:lnTo>
                  <a:lnTo>
                    <a:pt x="40" y="75"/>
                  </a:lnTo>
                  <a:lnTo>
                    <a:pt x="61" y="76"/>
                  </a:lnTo>
                  <a:lnTo>
                    <a:pt x="80" y="78"/>
                  </a:lnTo>
                  <a:lnTo>
                    <a:pt x="80" y="78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20625" y="4556568"/>
              <a:ext cx="415925" cy="369888"/>
            </a:xfrm>
            <a:custGeom>
              <a:avLst/>
              <a:gdLst/>
              <a:ahLst/>
              <a:cxnLst/>
              <a:rect l="l" t="t" r="r" b="b"/>
              <a:pathLst>
                <a:path w="786" h="698" extrusionOk="0">
                  <a:moveTo>
                    <a:pt x="620" y="254"/>
                  </a:moveTo>
                  <a:lnTo>
                    <a:pt x="620" y="254"/>
                  </a:lnTo>
                  <a:lnTo>
                    <a:pt x="619" y="223"/>
                  </a:lnTo>
                  <a:lnTo>
                    <a:pt x="615" y="194"/>
                  </a:lnTo>
                  <a:lnTo>
                    <a:pt x="609" y="168"/>
                  </a:lnTo>
                  <a:lnTo>
                    <a:pt x="600" y="143"/>
                  </a:lnTo>
                  <a:lnTo>
                    <a:pt x="591" y="121"/>
                  </a:lnTo>
                  <a:lnTo>
                    <a:pt x="579" y="100"/>
                  </a:lnTo>
                  <a:lnTo>
                    <a:pt x="564" y="81"/>
                  </a:lnTo>
                  <a:lnTo>
                    <a:pt x="549" y="64"/>
                  </a:lnTo>
                  <a:lnTo>
                    <a:pt x="533" y="50"/>
                  </a:lnTo>
                  <a:lnTo>
                    <a:pt x="515" y="37"/>
                  </a:lnTo>
                  <a:lnTo>
                    <a:pt x="496" y="26"/>
                  </a:lnTo>
                  <a:lnTo>
                    <a:pt x="476" y="16"/>
                  </a:lnTo>
                  <a:lnTo>
                    <a:pt x="456" y="10"/>
                  </a:lnTo>
                  <a:lnTo>
                    <a:pt x="435" y="5"/>
                  </a:lnTo>
                  <a:lnTo>
                    <a:pt x="415" y="2"/>
                  </a:lnTo>
                  <a:lnTo>
                    <a:pt x="393" y="0"/>
                  </a:lnTo>
                  <a:lnTo>
                    <a:pt x="373" y="2"/>
                  </a:lnTo>
                  <a:lnTo>
                    <a:pt x="351" y="5"/>
                  </a:lnTo>
                  <a:lnTo>
                    <a:pt x="331" y="10"/>
                  </a:lnTo>
                  <a:lnTo>
                    <a:pt x="310" y="16"/>
                  </a:lnTo>
                  <a:lnTo>
                    <a:pt x="291" y="26"/>
                  </a:lnTo>
                  <a:lnTo>
                    <a:pt x="272" y="37"/>
                  </a:lnTo>
                  <a:lnTo>
                    <a:pt x="255" y="50"/>
                  </a:lnTo>
                  <a:lnTo>
                    <a:pt x="238" y="64"/>
                  </a:lnTo>
                  <a:lnTo>
                    <a:pt x="222" y="81"/>
                  </a:lnTo>
                  <a:lnTo>
                    <a:pt x="209" y="100"/>
                  </a:lnTo>
                  <a:lnTo>
                    <a:pt x="197" y="121"/>
                  </a:lnTo>
                  <a:lnTo>
                    <a:pt x="186" y="143"/>
                  </a:lnTo>
                  <a:lnTo>
                    <a:pt x="179" y="168"/>
                  </a:lnTo>
                  <a:lnTo>
                    <a:pt x="173" y="194"/>
                  </a:lnTo>
                  <a:lnTo>
                    <a:pt x="168" y="223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7" y="276"/>
                  </a:lnTo>
                  <a:lnTo>
                    <a:pt x="165" y="299"/>
                  </a:lnTo>
                  <a:lnTo>
                    <a:pt x="163" y="320"/>
                  </a:lnTo>
                  <a:lnTo>
                    <a:pt x="159" y="342"/>
                  </a:lnTo>
                  <a:lnTo>
                    <a:pt x="156" y="362"/>
                  </a:lnTo>
                  <a:lnTo>
                    <a:pt x="152" y="384"/>
                  </a:lnTo>
                  <a:lnTo>
                    <a:pt x="141" y="424"/>
                  </a:lnTo>
                  <a:lnTo>
                    <a:pt x="128" y="462"/>
                  </a:lnTo>
                  <a:lnTo>
                    <a:pt x="115" y="499"/>
                  </a:lnTo>
                  <a:lnTo>
                    <a:pt x="99" y="533"/>
                  </a:lnTo>
                  <a:lnTo>
                    <a:pt x="84" y="565"/>
                  </a:lnTo>
                  <a:lnTo>
                    <a:pt x="68" y="594"/>
                  </a:lnTo>
                  <a:lnTo>
                    <a:pt x="53" y="619"/>
                  </a:lnTo>
                  <a:lnTo>
                    <a:pt x="39" y="642"/>
                  </a:lnTo>
                  <a:lnTo>
                    <a:pt x="27" y="661"/>
                  </a:lnTo>
                  <a:lnTo>
                    <a:pt x="8" y="688"/>
                  </a:lnTo>
                  <a:lnTo>
                    <a:pt x="0" y="698"/>
                  </a:lnTo>
                  <a:lnTo>
                    <a:pt x="386" y="698"/>
                  </a:lnTo>
                  <a:lnTo>
                    <a:pt x="400" y="698"/>
                  </a:lnTo>
                  <a:lnTo>
                    <a:pt x="786" y="698"/>
                  </a:lnTo>
                  <a:lnTo>
                    <a:pt x="786" y="698"/>
                  </a:lnTo>
                  <a:lnTo>
                    <a:pt x="779" y="688"/>
                  </a:lnTo>
                  <a:lnTo>
                    <a:pt x="761" y="661"/>
                  </a:lnTo>
                  <a:lnTo>
                    <a:pt x="747" y="642"/>
                  </a:lnTo>
                  <a:lnTo>
                    <a:pt x="734" y="619"/>
                  </a:lnTo>
                  <a:lnTo>
                    <a:pt x="719" y="594"/>
                  </a:lnTo>
                  <a:lnTo>
                    <a:pt x="703" y="565"/>
                  </a:lnTo>
                  <a:lnTo>
                    <a:pt x="687" y="533"/>
                  </a:lnTo>
                  <a:lnTo>
                    <a:pt x="673" y="499"/>
                  </a:lnTo>
                  <a:lnTo>
                    <a:pt x="658" y="462"/>
                  </a:lnTo>
                  <a:lnTo>
                    <a:pt x="646" y="424"/>
                  </a:lnTo>
                  <a:lnTo>
                    <a:pt x="635" y="384"/>
                  </a:lnTo>
                  <a:lnTo>
                    <a:pt x="631" y="362"/>
                  </a:lnTo>
                  <a:lnTo>
                    <a:pt x="627" y="342"/>
                  </a:lnTo>
                  <a:lnTo>
                    <a:pt x="625" y="320"/>
                  </a:lnTo>
                  <a:lnTo>
                    <a:pt x="622" y="299"/>
                  </a:lnTo>
                  <a:lnTo>
                    <a:pt x="621" y="276"/>
                  </a:lnTo>
                  <a:lnTo>
                    <a:pt x="620" y="254"/>
                  </a:lnTo>
                  <a:lnTo>
                    <a:pt x="620" y="254"/>
                  </a:lnTo>
                  <a:close/>
                  <a:moveTo>
                    <a:pt x="393" y="70"/>
                  </a:moveTo>
                  <a:lnTo>
                    <a:pt x="393" y="70"/>
                  </a:lnTo>
                  <a:lnTo>
                    <a:pt x="380" y="71"/>
                  </a:lnTo>
                  <a:lnTo>
                    <a:pt x="366" y="73"/>
                  </a:lnTo>
                  <a:lnTo>
                    <a:pt x="352" y="76"/>
                  </a:lnTo>
                  <a:lnTo>
                    <a:pt x="339" y="81"/>
                  </a:lnTo>
                  <a:lnTo>
                    <a:pt x="327" y="87"/>
                  </a:lnTo>
                  <a:lnTo>
                    <a:pt x="315" y="94"/>
                  </a:lnTo>
                  <a:lnTo>
                    <a:pt x="303" y="103"/>
                  </a:lnTo>
                  <a:lnTo>
                    <a:pt x="292" y="112"/>
                  </a:lnTo>
                  <a:lnTo>
                    <a:pt x="281" y="123"/>
                  </a:lnTo>
                  <a:lnTo>
                    <a:pt x="273" y="136"/>
                  </a:lnTo>
                  <a:lnTo>
                    <a:pt x="264" y="151"/>
                  </a:lnTo>
                  <a:lnTo>
                    <a:pt x="257" y="166"/>
                  </a:lnTo>
                  <a:lnTo>
                    <a:pt x="252" y="183"/>
                  </a:lnTo>
                  <a:lnTo>
                    <a:pt x="247" y="201"/>
                  </a:lnTo>
                  <a:lnTo>
                    <a:pt x="245" y="222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3" y="250"/>
                  </a:lnTo>
                  <a:lnTo>
                    <a:pt x="239" y="256"/>
                  </a:lnTo>
                  <a:lnTo>
                    <a:pt x="233" y="260"/>
                  </a:lnTo>
                  <a:lnTo>
                    <a:pt x="229" y="261"/>
                  </a:lnTo>
                  <a:lnTo>
                    <a:pt x="226" y="261"/>
                  </a:lnTo>
                  <a:lnTo>
                    <a:pt x="226" y="261"/>
                  </a:lnTo>
                  <a:lnTo>
                    <a:pt x="221" y="261"/>
                  </a:lnTo>
                  <a:lnTo>
                    <a:pt x="217" y="260"/>
                  </a:lnTo>
                  <a:lnTo>
                    <a:pt x="211" y="256"/>
                  </a:lnTo>
                  <a:lnTo>
                    <a:pt x="208" y="250"/>
                  </a:lnTo>
                  <a:lnTo>
                    <a:pt x="206" y="247"/>
                  </a:lnTo>
                  <a:lnTo>
                    <a:pt x="206" y="243"/>
                  </a:lnTo>
                  <a:lnTo>
                    <a:pt x="206" y="243"/>
                  </a:lnTo>
                  <a:lnTo>
                    <a:pt x="208" y="217"/>
                  </a:lnTo>
                  <a:lnTo>
                    <a:pt x="210" y="193"/>
                  </a:lnTo>
                  <a:lnTo>
                    <a:pt x="216" y="170"/>
                  </a:lnTo>
                  <a:lnTo>
                    <a:pt x="223" y="149"/>
                  </a:lnTo>
                  <a:lnTo>
                    <a:pt x="232" y="130"/>
                  </a:lnTo>
                  <a:lnTo>
                    <a:pt x="241" y="112"/>
                  </a:lnTo>
                  <a:lnTo>
                    <a:pt x="253" y="97"/>
                  </a:lnTo>
                  <a:lnTo>
                    <a:pt x="265" y="83"/>
                  </a:lnTo>
                  <a:lnTo>
                    <a:pt x="280" y="71"/>
                  </a:lnTo>
                  <a:lnTo>
                    <a:pt x="294" y="61"/>
                  </a:lnTo>
                  <a:lnTo>
                    <a:pt x="310" y="52"/>
                  </a:lnTo>
                  <a:lnTo>
                    <a:pt x="326" y="45"/>
                  </a:lnTo>
                  <a:lnTo>
                    <a:pt x="343" y="39"/>
                  </a:lnTo>
                  <a:lnTo>
                    <a:pt x="359" y="35"/>
                  </a:lnTo>
                  <a:lnTo>
                    <a:pt x="376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7" y="33"/>
                  </a:lnTo>
                  <a:lnTo>
                    <a:pt x="400" y="34"/>
                  </a:lnTo>
                  <a:lnTo>
                    <a:pt x="406" y="38"/>
                  </a:lnTo>
                  <a:lnTo>
                    <a:pt x="410" y="44"/>
                  </a:lnTo>
                  <a:lnTo>
                    <a:pt x="411" y="47"/>
                  </a:lnTo>
                  <a:lnTo>
                    <a:pt x="412" y="51"/>
                  </a:lnTo>
                  <a:lnTo>
                    <a:pt x="412" y="51"/>
                  </a:lnTo>
                  <a:lnTo>
                    <a:pt x="411" y="56"/>
                  </a:lnTo>
                  <a:lnTo>
                    <a:pt x="410" y="59"/>
                  </a:lnTo>
                  <a:lnTo>
                    <a:pt x="406" y="65"/>
                  </a:lnTo>
                  <a:lnTo>
                    <a:pt x="400" y="69"/>
                  </a:lnTo>
                  <a:lnTo>
                    <a:pt x="397" y="70"/>
                  </a:lnTo>
                  <a:lnTo>
                    <a:pt x="393" y="70"/>
                  </a:lnTo>
                  <a:lnTo>
                    <a:pt x="393" y="70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682550" y="4940743"/>
              <a:ext cx="93663" cy="47625"/>
            </a:xfrm>
            <a:custGeom>
              <a:avLst/>
              <a:gdLst/>
              <a:ahLst/>
              <a:cxnLst/>
              <a:rect l="l" t="t" r="r" b="b"/>
              <a:pathLst>
                <a:path w="178" h="89" extrusionOk="0">
                  <a:moveTo>
                    <a:pt x="89" y="89"/>
                  </a:moveTo>
                  <a:lnTo>
                    <a:pt x="89" y="89"/>
                  </a:lnTo>
                  <a:lnTo>
                    <a:pt x="99" y="88"/>
                  </a:lnTo>
                  <a:lnTo>
                    <a:pt x="107" y="87"/>
                  </a:lnTo>
                  <a:lnTo>
                    <a:pt x="116" y="86"/>
                  </a:lnTo>
                  <a:lnTo>
                    <a:pt x="124" y="82"/>
                  </a:lnTo>
                  <a:lnTo>
                    <a:pt x="133" y="79"/>
                  </a:lnTo>
                  <a:lnTo>
                    <a:pt x="140" y="74"/>
                  </a:lnTo>
                  <a:lnTo>
                    <a:pt x="146" y="69"/>
                  </a:lnTo>
                  <a:lnTo>
                    <a:pt x="153" y="63"/>
                  </a:lnTo>
                  <a:lnTo>
                    <a:pt x="158" y="57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71" y="35"/>
                  </a:lnTo>
                  <a:lnTo>
                    <a:pt x="175" y="27"/>
                  </a:lnTo>
                  <a:lnTo>
                    <a:pt x="177" y="18"/>
                  </a:lnTo>
                  <a:lnTo>
                    <a:pt x="178" y="1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2" y="18"/>
                  </a:lnTo>
                  <a:lnTo>
                    <a:pt x="5" y="27"/>
                  </a:lnTo>
                  <a:lnTo>
                    <a:pt x="7" y="35"/>
                  </a:lnTo>
                  <a:lnTo>
                    <a:pt x="11" y="42"/>
                  </a:lnTo>
                  <a:lnTo>
                    <a:pt x="16" y="50"/>
                  </a:lnTo>
                  <a:lnTo>
                    <a:pt x="21" y="57"/>
                  </a:lnTo>
                  <a:lnTo>
                    <a:pt x="27" y="63"/>
                  </a:lnTo>
                  <a:lnTo>
                    <a:pt x="33" y="69"/>
                  </a:lnTo>
                  <a:lnTo>
                    <a:pt x="40" y="74"/>
                  </a:lnTo>
                  <a:lnTo>
                    <a:pt x="47" y="79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7"/>
                  </a:lnTo>
                  <a:lnTo>
                    <a:pt x="81" y="88"/>
                  </a:lnTo>
                  <a:lnTo>
                    <a:pt x="89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37"/>
          <p:cNvSpPr/>
          <p:nvPr/>
        </p:nvSpPr>
        <p:spPr>
          <a:xfrm>
            <a:off x="3597300" y="2930475"/>
            <a:ext cx="2358600" cy="1277400"/>
          </a:xfrm>
          <a:prstGeom prst="rect">
            <a:avLst/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Experience in numbers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Between 2005 and 2015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70 framework loans were signed with 47 EU cities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totaling over EUR 7.5 billion of EIB infrastructure investment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63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65" name="Google Shape;426;p35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200" dirty="0" err="1" smtClean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r>
              <a:rPr lang="it-IT" sz="3200" dirty="0" smtClean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 of Finance</a:t>
            </a:r>
            <a:endParaRPr sz="3200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 i="1" dirty="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EIB Framework </a:t>
            </a:r>
            <a:r>
              <a:rPr lang="it-IT" sz="2400" i="1" dirty="0" err="1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Loan</a:t>
            </a:r>
            <a:endParaRPr sz="2400" i="1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3200"/>
              <a:buFont typeface="Calibri"/>
              <a:buNone/>
            </a:pPr>
            <a:endParaRPr sz="3200" dirty="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8"/>
          <p:cNvSpPr/>
          <p:nvPr/>
        </p:nvSpPr>
        <p:spPr>
          <a:xfrm>
            <a:off x="0" y="1589625"/>
            <a:ext cx="12192000" cy="30480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spcFirstLastPara="1" wrap="square" lIns="118870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Annex: Backup slides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11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49" y="0"/>
            <a:ext cx="3307150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9"/>
          <p:cNvSpPr txBox="1"/>
          <p:nvPr/>
        </p:nvSpPr>
        <p:spPr>
          <a:xfrm>
            <a:off x="534849" y="4579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84C4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Financing Opportunities Overview</a:t>
            </a:r>
            <a:r>
              <a:rPr lang="en-US" sz="18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 (1/2)</a:t>
            </a:r>
            <a:endParaRPr sz="1800" b="0" i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9" name="Google Shape;629;p39"/>
          <p:cNvGraphicFramePr/>
          <p:nvPr/>
        </p:nvGraphicFramePr>
        <p:xfrm>
          <a:off x="573015" y="1101113"/>
          <a:ext cx="11045975" cy="4988150"/>
        </p:xfrm>
        <a:graphic>
          <a:graphicData uri="http://schemas.openxmlformats.org/drawingml/2006/table">
            <a:tbl>
              <a:tblPr>
                <a:noFill/>
                <a:tableStyleId>{4A22C1C0-F531-464F-AAF6-9F8D5D630E1C}</a:tableStyleId>
              </a:tblPr>
              <a:tblGrid>
                <a:gridCol w="177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8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8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1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Managing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areas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measures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Support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European Regional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Development Fund (ERDF)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or Regional managing authorities DG REGIO </a:t>
                      </a:r>
                      <a:endParaRPr sz="8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Sustainable transport</a:t>
                      </a: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Energy: use of renewable sources and EE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carbon economy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protection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 and financial support to local investments programme on infrastructures implementation, incentives schemes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 (co-financing)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instruments: guarantees, loans, equity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 assistance support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</a:t>
                      </a:r>
                      <a:r>
                        <a:rPr lang="en-US" sz="80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/ Comp. calls</a:t>
                      </a:r>
                      <a:endParaRPr sz="8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Cohesion Fund (CF)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BG, HR, CY, CZ, EE, EL, HU, LV, LT, MT, PL, PT, RO, SK and SI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or Regional managing authorities DG REGIO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Sustainable transport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Energy: use of renewable sources and EE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carbon economy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protection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Institutional capacity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support for infrastructure projects.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projects related to energy or transport, as long as they clearly benefit the environment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instruments: guarantees, loans, equity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Indirect funding (loans, risk capital and seed funding)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</a:t>
                      </a:r>
                      <a:r>
                        <a:rPr lang="en-US" sz="80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European Fund for Strategic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Investments (EFSI)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EU-28 +AL, IS, IL, FYROM, ME, RS ,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TR, NO, CH, KS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Infrastructure development in transport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Renewable energy and Energy efficiency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 and natural resources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Instrument to overcome the current investment gap in strategic infrastructure including digital, transport and energy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 support guaranteed by the Commission</a:t>
                      </a:r>
                      <a:b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 Municipal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Framework Loans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EU-28 &amp; other countries (e.g. TR, ME, UA)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 roads and public transport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Renewable energy and Energy efficiency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 and natural resources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 for a programme of investments (3-5 years),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completely prepared at the time of signing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Local/regional authorities &gt; 75,000 Inhabitants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€50 million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Framework agreement with EIB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EEEF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 / EIB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Cassa Depositi Prestiti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Deutsche Bank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Efficiency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Renewable energy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Clean Urban transport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nvestments in the public sector towards energy efficiency and small scale renewable energy projects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€5-25 million (smaller project size is possible, reviewed case by case)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 Capital Financing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Facility (NCFF)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 CLIMA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 use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 and natural resources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 adaptation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upport projects working on: Payments for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Ecosystem Services, Green Infrastructure, adaptation investments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€5-15 million and max €1 million for technical assistance/capacity building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 / Comp. calls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PF4EE instrument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Currently operational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in ES, CZ, and FR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 CLIMA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Public/private building stocks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 transport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efficiency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PF4EE supports local financial intermediaries via low-cost long term loans, credit risk protection and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enhanced lending expertise for EE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PF4EE between local bank and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local authority: &lt;€5 million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 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 2020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EU-28 and its Overseas Countries Territories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INEA / EASME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Secure, Clean and Efficient Energy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Smart Green and Integrated Transport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investment in research, testing, pilot projects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</a:t>
                      </a: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Innovation actions: 100-70%</a:t>
                      </a:r>
                      <a:r>
                        <a:rPr lang="en-US" sz="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co-financing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Coordination Support actions: 100% co-financing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calls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EU-28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EASME / EIB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 ENV, DG CLIMA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 Adaptation / Mitigation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 &amp; Resource Efficiency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 to support implementation of AQAP: implementation of plans, programmes or strategies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Integrated projects: 6 years or more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 contribution: €8 million - €15 million;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calls</a:t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13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49" y="0"/>
            <a:ext cx="3307150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0"/>
          <p:cNvSpPr txBox="1"/>
          <p:nvPr/>
        </p:nvSpPr>
        <p:spPr>
          <a:xfrm>
            <a:off x="534849" y="4579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84C4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Financing Opportunities Overview </a:t>
            </a:r>
            <a:r>
              <a:rPr lang="en-US" sz="18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(2/2)</a:t>
            </a:r>
            <a:endParaRPr sz="1800" b="0" i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39" name="Google Shape;639;p40"/>
          <p:cNvGraphicFramePr/>
          <p:nvPr/>
        </p:nvGraphicFramePr>
        <p:xfrm>
          <a:off x="573015" y="1114513"/>
          <a:ext cx="11045975" cy="4827158"/>
        </p:xfrm>
        <a:graphic>
          <a:graphicData uri="http://schemas.openxmlformats.org/drawingml/2006/table">
            <a:tbl>
              <a:tblPr>
                <a:noFill/>
                <a:tableStyleId>{4A22C1C0-F531-464F-AAF6-9F8D5D630E1C}</a:tableStyleId>
              </a:tblPr>
              <a:tblGrid>
                <a:gridCol w="137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6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5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Managing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Focus areas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of measures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Financial Support</a:t>
                      </a:r>
                      <a:endParaRPr sz="8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0C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CEF - Connecting Europe Facility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 / INEA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ransport, energy and digital infrastructures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EU funding instrument developed specifically to direct investment into European transport, energy and digital infrastructures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 / Programme Support Actions / innovative financial instruments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calls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European Investment Advisory Hub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EIB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 REGIO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ntegrated urban investment programmes, with a short to medium term time-horizon, typically 3-5 years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Addressing both city wide investment planning and financing needs for projects as well as integrated urban development programmes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Advisory support to urban authorities: tailor made advice / support innovative financing. Investment target of at least EUR 20M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UIA - Urban Innovative Actions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 REGIO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 mobility 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Energy transition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 quality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Innovative actions to interconnected and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interrelated local challenges’: testing new urban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solutions in pilot projects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with a maximum of €5 million per project.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Co-financing 80%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calls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EBRD - Green Economy Transition (GET)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EBRD countries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EBRD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 mitigation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sustainable financing to large corporate clients as well as to municipalities in sectors such as agribusiness, industry, power and energy utilities, and transport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guaranteed loans, direct equity, equity funds and credit lines in the context of individual green project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EEA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EU in Central and Southern Europe and the Baltics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donor countries: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Iceland, Liechtenstein and Norway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protection and management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 and renewable energy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Each beneficiary country, in agreement with the donor countries, has chosen a set of programmes that provide grants to projects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calls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</a:t>
                      </a:r>
                      <a:r>
                        <a:rPr lang="en-US" sz="800" b="1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orld Bank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</a:t>
                      </a:r>
                      <a:endParaRPr sz="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 Bank Group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Identify, develop, and mobilize financing for investment programs in urban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City Resilience Program / City energy efficiency transformation initiative / Global Platform for Sustainable Cities / Climate Auctions Program / 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CEF - Debt instruments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trans-European networks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 / EIB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ransport (TEN-T), energy (TEN-E) and information and communication technology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alternative to traditional grant funding by offering competitive financial products for priority investments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Loan or contingent credit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b="1" u="none" strike="noStrike" cap="none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Marguerite Fund II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EU- 28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 pre-accession countries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Independent management board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(i) transport, (ii) energy (iii) mature renewable and (iv) information and communications technology infrastructure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Greenfield: new projects and facilities, with typical development risks largely mitigated (minimum of 65% of the Fund)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Brownfield: replacement, modernisation and capacity enhancement of existing assets (maximum of 35% of the Fund)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equity fund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 agreement.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rgbClr val="3584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Fondazione Cariplo</a:t>
                      </a:r>
                      <a:endParaRPr sz="800" b="1" u="none" strike="noStrike" cap="none">
                        <a:solidFill>
                          <a:srgbClr val="3584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Italy, Lombardia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Fondazione Cariplo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Circular economy, natural capitale, agriculture, energy requalification of buildings and lighting systems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Grants to non-profit organizations</a:t>
                      </a:r>
                      <a:endParaRPr sz="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calls </a:t>
                      </a:r>
                      <a:endParaRPr sz="800" i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275" marR="72275" marT="36150" marB="36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13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1"/>
          <p:cNvSpPr txBox="1"/>
          <p:nvPr/>
        </p:nvSpPr>
        <p:spPr>
          <a:xfrm>
            <a:off x="534849" y="457974"/>
            <a:ext cx="10769595" cy="91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The development of Air Quality Action Plan</a:t>
            </a:r>
            <a:endParaRPr sz="3200" b="0" i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41"/>
          <p:cNvSpPr txBox="1"/>
          <p:nvPr/>
        </p:nvSpPr>
        <p:spPr>
          <a:xfrm>
            <a:off x="525521" y="1374475"/>
            <a:ext cx="53226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6B1"/>
              </a:buClr>
              <a:buSzPts val="1600"/>
              <a:buFont typeface="Georgia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Initiatives to setting-up an AQP</a:t>
            </a:r>
            <a:endParaRPr sz="1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41"/>
          <p:cNvSpPr/>
          <p:nvPr/>
        </p:nvSpPr>
        <p:spPr>
          <a:xfrm>
            <a:off x="529200" y="1685811"/>
            <a:ext cx="55467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 b="1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Deploy an advanced system to monitoring pollutant sources 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41"/>
          <p:cNvSpPr txBox="1"/>
          <p:nvPr/>
        </p:nvSpPr>
        <p:spPr>
          <a:xfrm>
            <a:off x="6626046" y="1513600"/>
            <a:ext cx="51447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C57"/>
              </a:buClr>
              <a:buSzPts val="1600"/>
              <a:buFont typeface="Georgia"/>
              <a:buNone/>
            </a:pPr>
            <a:r>
              <a:rPr lang="en-US" sz="1600" b="1" i="0" u="none" strike="noStrike" cap="none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rPr>
              <a:t>Cases of Integrated projects on AQP</a:t>
            </a:r>
            <a:endParaRPr sz="1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41"/>
          <p:cNvSpPr/>
          <p:nvPr/>
        </p:nvSpPr>
        <p:spPr>
          <a:xfrm>
            <a:off x="8050704" y="2083980"/>
            <a:ext cx="3530267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the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implementation of AQPs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of measures of the Po Valley Agreement on a larger territorial scale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a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permanent data sharing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infrastructure for monitoring air quality and measures implementation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budget: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16.805.939 € /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 co-financing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9.974.624 €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beneficiary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coordinator: Region Emilia-Romagna and 17 Associated Beneficiaries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6994112" y="1788531"/>
            <a:ext cx="45868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C57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rPr>
              <a:t>PREPAIR - Po Regions Engaged to Policies of Air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41"/>
          <p:cNvPicPr preferRelativeResize="0"/>
          <p:nvPr/>
        </p:nvPicPr>
        <p:blipFill rotWithShape="1">
          <a:blip r:embed="rId3">
            <a:alphaModFix/>
          </a:blip>
          <a:srcRect t="23914" b="25255"/>
          <a:stretch/>
        </p:blipFill>
        <p:spPr>
          <a:xfrm>
            <a:off x="6624580" y="2152541"/>
            <a:ext cx="1393127" cy="847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52" name="Google Shape;652;p41"/>
          <p:cNvSpPr txBox="1"/>
          <p:nvPr/>
        </p:nvSpPr>
        <p:spPr>
          <a:xfrm>
            <a:off x="672376" y="2116700"/>
            <a:ext cx="32331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National/Regional funds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support investments in IoT monitoring systems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 competitive funds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pilot/testing innovative solutions to monitoring pollutants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41"/>
          <p:cNvSpPr txBox="1"/>
          <p:nvPr/>
        </p:nvSpPr>
        <p:spPr>
          <a:xfrm>
            <a:off x="4356705" y="2221099"/>
            <a:ext cx="206496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i.e.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ERDF Lombardy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Action IV CO</a:t>
            </a:r>
            <a:r>
              <a:rPr lang="en-US" sz="1100" b="0" i="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reduction by implementing intelligent traffic control systems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1"/>
          <p:cNvSpPr/>
          <p:nvPr/>
        </p:nvSpPr>
        <p:spPr>
          <a:xfrm>
            <a:off x="534849" y="1885881"/>
            <a:ext cx="42035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Obligations by the adoption of Directive 2008/50/EC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41"/>
          <p:cNvSpPr txBox="1"/>
          <p:nvPr/>
        </p:nvSpPr>
        <p:spPr>
          <a:xfrm>
            <a:off x="4378726" y="2847503"/>
            <a:ext cx="2085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i.e.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H2020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Upgrading transport infrastructure in order to monitor noise and emissions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8050706" y="4118952"/>
            <a:ext cx="3530266" cy="1923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response to the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needs of governments and the barriers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identified during the implementation of the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MAQP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accelerating the implementation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air quality measures set out in the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MAQP</a:t>
            </a: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facilitate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use of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resources and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legal instruments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achieve a real air quality improvement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16.771.099 € / EU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co-financing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9.914.871 €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beneficiary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coordinator: Małopolska Region and 30 Associated Beneficiaries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1"/>
          <p:cNvSpPr/>
          <p:nvPr/>
        </p:nvSpPr>
        <p:spPr>
          <a:xfrm>
            <a:off x="6994112" y="3654368"/>
            <a:ext cx="45868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2C57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rPr>
              <a:t>Małopolska in a healthy atmosphere - Implementation of Air Quality Plan for Małopolska Region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41"/>
          <p:cNvPicPr preferRelativeResize="0"/>
          <p:nvPr/>
        </p:nvPicPr>
        <p:blipFill rotWithShape="1">
          <a:blip r:embed="rId4">
            <a:alphaModFix/>
          </a:blip>
          <a:srcRect t="22070" r="23903" b="24226"/>
          <a:stretch/>
        </p:blipFill>
        <p:spPr>
          <a:xfrm>
            <a:off x="6626057" y="4150210"/>
            <a:ext cx="1391651" cy="552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59" name="Google Shape;659;p41"/>
          <p:cNvSpPr/>
          <p:nvPr/>
        </p:nvSpPr>
        <p:spPr>
          <a:xfrm>
            <a:off x="529200" y="3543481"/>
            <a:ext cx="55467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 b="1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 Implement tailored analysis and strategic planning to AQP definition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1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41"/>
          <p:cNvSpPr/>
          <p:nvPr/>
        </p:nvSpPr>
        <p:spPr>
          <a:xfrm>
            <a:off x="534849" y="3769897"/>
            <a:ext cx="514480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Financial support by the Integrated Project calls in LIFE Programme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1" name="Google Shape;661;p41"/>
          <p:cNvCxnSpPr/>
          <p:nvPr/>
        </p:nvCxnSpPr>
        <p:spPr>
          <a:xfrm>
            <a:off x="3955568" y="2547828"/>
            <a:ext cx="3075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2" name="Google Shape;662;p41"/>
          <p:cNvCxnSpPr/>
          <p:nvPr/>
        </p:nvCxnSpPr>
        <p:spPr>
          <a:xfrm>
            <a:off x="3955568" y="3122457"/>
            <a:ext cx="3075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63" name="Google Shape;663;p41"/>
          <p:cNvSpPr txBox="1"/>
          <p:nvPr/>
        </p:nvSpPr>
        <p:spPr>
          <a:xfrm>
            <a:off x="672380" y="4082675"/>
            <a:ext cx="32832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Projects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aiming at implementation of plans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required by EU climate legislation 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coordination with other EU Funds -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Strategic Framework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stakeholder involvement 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compulsory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1"/>
          <p:cNvSpPr/>
          <p:nvPr/>
        </p:nvSpPr>
        <p:spPr>
          <a:xfrm>
            <a:off x="4336875" y="4117441"/>
            <a:ext cx="1941385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IPs should aim at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 of air quality plans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pursuant to the Ambient Air Quality Directive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air pollution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control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pursuant to the National Emission Ceilings Directive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5" name="Google Shape;665;p41"/>
          <p:cNvCxnSpPr/>
          <p:nvPr/>
        </p:nvCxnSpPr>
        <p:spPr>
          <a:xfrm>
            <a:off x="3955568" y="4261541"/>
            <a:ext cx="307543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30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2"/>
          <p:cNvSpPr/>
          <p:nvPr/>
        </p:nvSpPr>
        <p:spPr>
          <a:xfrm>
            <a:off x="6505965" y="1397804"/>
            <a:ext cx="5718000" cy="5485800"/>
          </a:xfrm>
          <a:prstGeom prst="rect">
            <a:avLst/>
          </a:prstGeom>
          <a:solidFill>
            <a:srgbClr val="C5C2C2"/>
          </a:solidFill>
          <a:ln>
            <a:noFill/>
          </a:ln>
        </p:spPr>
        <p:txBody>
          <a:bodyPr spcFirstLastPara="1" wrap="square" lIns="144000" tIns="72000" rIns="14400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1" name="Google Shape;671;p42"/>
          <p:cNvSpPr/>
          <p:nvPr/>
        </p:nvSpPr>
        <p:spPr>
          <a:xfrm>
            <a:off x="10135965" y="3523038"/>
            <a:ext cx="1161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49" y="0"/>
            <a:ext cx="3307150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42"/>
          <p:cNvSpPr txBox="1"/>
          <p:nvPr/>
        </p:nvSpPr>
        <p:spPr>
          <a:xfrm>
            <a:off x="534849" y="4579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Programme level Funds</a:t>
            </a:r>
            <a:endParaRPr sz="1600" b="0" i="0" u="none" strike="noStrike" cap="none">
              <a:solidFill>
                <a:srgbClr val="3584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42"/>
          <p:cNvSpPr/>
          <p:nvPr/>
        </p:nvSpPr>
        <p:spPr>
          <a:xfrm>
            <a:off x="534849" y="1372136"/>
            <a:ext cx="4845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RICE experience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42"/>
          <p:cNvSpPr/>
          <p:nvPr/>
        </p:nvSpPr>
        <p:spPr>
          <a:xfrm>
            <a:off x="534849" y="1710690"/>
            <a:ext cx="585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Case study for the city of Milan focuses on the potential set-up of a city fund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42"/>
          <p:cNvSpPr/>
          <p:nvPr/>
        </p:nvSpPr>
        <p:spPr>
          <a:xfrm>
            <a:off x="608875" y="2016938"/>
            <a:ext cx="5493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Maximize the funding available at city fund level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2"/>
          <p:cNvSpPr/>
          <p:nvPr/>
        </p:nvSpPr>
        <p:spPr>
          <a:xfrm>
            <a:off x="608875" y="2326000"/>
            <a:ext cx="5872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ESIF is managed at regional level (region of Lombardy acting as the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42"/>
          <p:cNvSpPr/>
          <p:nvPr/>
        </p:nvSpPr>
        <p:spPr>
          <a:xfrm>
            <a:off x="608875" y="2635048"/>
            <a:ext cx="5971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ity’s resources should be leveraged with public and private sources of financing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42"/>
          <p:cNvCxnSpPr/>
          <p:nvPr/>
        </p:nvCxnSpPr>
        <p:spPr>
          <a:xfrm>
            <a:off x="6901425" y="4094423"/>
            <a:ext cx="4746600" cy="18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3" name="Google Shape;683;p42"/>
          <p:cNvSpPr/>
          <p:nvPr/>
        </p:nvSpPr>
        <p:spPr>
          <a:xfrm>
            <a:off x="6572650" y="5373647"/>
            <a:ext cx="17601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concessional loan instrument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2"/>
          <p:cNvSpPr/>
          <p:nvPr/>
        </p:nvSpPr>
        <p:spPr>
          <a:xfrm>
            <a:off x="6966025" y="5730860"/>
            <a:ext cx="13308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guarantee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2"/>
          <p:cNvSpPr/>
          <p:nvPr/>
        </p:nvSpPr>
        <p:spPr>
          <a:xfrm>
            <a:off x="8395626" y="4197308"/>
            <a:ext cx="1526100" cy="503400"/>
          </a:xfrm>
          <a:prstGeom prst="rect">
            <a:avLst/>
          </a:prstGeom>
          <a:solidFill>
            <a:srgbClr val="27AB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needs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42"/>
          <p:cNvSpPr/>
          <p:nvPr/>
        </p:nvSpPr>
        <p:spPr>
          <a:xfrm>
            <a:off x="9965695" y="4722342"/>
            <a:ext cx="21954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homeowner/individual loans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42"/>
          <p:cNvSpPr/>
          <p:nvPr/>
        </p:nvSpPr>
        <p:spPr>
          <a:xfrm>
            <a:off x="9962455" y="5068646"/>
            <a:ext cx="22440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third-party financing entity/ESCO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2"/>
          <p:cNvSpPr/>
          <p:nvPr/>
        </p:nvSpPr>
        <p:spPr>
          <a:xfrm>
            <a:off x="9867055" y="4873902"/>
            <a:ext cx="24348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homeowner association/collective loan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42"/>
          <p:cNvSpPr/>
          <p:nvPr/>
        </p:nvSpPr>
        <p:spPr>
          <a:xfrm>
            <a:off x="9994980" y="5410080"/>
            <a:ext cx="13797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 loans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42"/>
          <p:cNvSpPr/>
          <p:nvPr/>
        </p:nvSpPr>
        <p:spPr>
          <a:xfrm>
            <a:off x="9998717" y="5624925"/>
            <a:ext cx="19407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 credit (credit assignment)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2"/>
          <p:cNvSpPr/>
          <p:nvPr/>
        </p:nvSpPr>
        <p:spPr>
          <a:xfrm>
            <a:off x="6667800" y="4134581"/>
            <a:ext cx="16857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facilitate access to loan financing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6904087" y="4462598"/>
            <a:ext cx="14193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investment risk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42"/>
          <p:cNvSpPr/>
          <p:nvPr/>
        </p:nvSpPr>
        <p:spPr>
          <a:xfrm>
            <a:off x="9965702" y="4246467"/>
            <a:ext cx="20871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repayment of energy efficiency investments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2"/>
          <p:cNvSpPr/>
          <p:nvPr/>
        </p:nvSpPr>
        <p:spPr>
          <a:xfrm>
            <a:off x="6682050" y="4790983"/>
            <a:ext cx="1602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debt to mkt operators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42"/>
          <p:cNvSpPr/>
          <p:nvPr/>
        </p:nvSpPr>
        <p:spPr>
          <a:xfrm>
            <a:off x="6611125" y="5064794"/>
            <a:ext cx="16857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borrowing cost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2"/>
          <p:cNvSpPr/>
          <p:nvPr/>
        </p:nvSpPr>
        <p:spPr>
          <a:xfrm>
            <a:off x="7571649" y="3030410"/>
            <a:ext cx="4043400" cy="2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multi-thematic city fund approach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42"/>
          <p:cNvSpPr/>
          <p:nvPr/>
        </p:nvSpPr>
        <p:spPr>
          <a:xfrm>
            <a:off x="6764974" y="2069190"/>
            <a:ext cx="8460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Investors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42"/>
          <p:cNvSpPr/>
          <p:nvPr/>
        </p:nvSpPr>
        <p:spPr>
          <a:xfrm>
            <a:off x="7551100" y="1959625"/>
            <a:ext cx="43884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funds play key role in 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 tranche of investment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senior tranche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European public investors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42"/>
          <p:cNvSpPr/>
          <p:nvPr/>
        </p:nvSpPr>
        <p:spPr>
          <a:xfrm>
            <a:off x="6764974" y="2555601"/>
            <a:ext cx="8460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42"/>
          <p:cNvSpPr/>
          <p:nvPr/>
        </p:nvSpPr>
        <p:spPr>
          <a:xfrm>
            <a:off x="6764974" y="3041998"/>
            <a:ext cx="8460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42"/>
          <p:cNvSpPr/>
          <p:nvPr/>
        </p:nvSpPr>
        <p:spPr>
          <a:xfrm>
            <a:off x="6667802" y="1501989"/>
            <a:ext cx="2504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Steps to structure </a:t>
            </a:r>
            <a:r>
              <a:rPr lang="en-US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city fund </a:t>
            </a:r>
            <a:endParaRPr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2" name="Google Shape;702;p42"/>
          <p:cNvGrpSpPr/>
          <p:nvPr/>
        </p:nvGrpSpPr>
        <p:grpSpPr>
          <a:xfrm>
            <a:off x="908299" y="3170183"/>
            <a:ext cx="4465161" cy="2650954"/>
            <a:chOff x="876299" y="3897894"/>
            <a:chExt cx="3161400" cy="2103932"/>
          </a:xfrm>
        </p:grpSpPr>
        <p:sp>
          <p:nvSpPr>
            <p:cNvPr id="703" name="Google Shape;703;p42"/>
            <p:cNvSpPr/>
            <p:nvPr/>
          </p:nvSpPr>
          <p:spPr>
            <a:xfrm>
              <a:off x="876299" y="3897894"/>
              <a:ext cx="762000" cy="442200"/>
            </a:xfrm>
            <a:prstGeom prst="rect">
              <a:avLst/>
            </a:prstGeom>
            <a:solidFill>
              <a:srgbClr val="358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Municipality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1676057" y="3897895"/>
              <a:ext cx="762000" cy="442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 Inst.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2475814" y="3897895"/>
              <a:ext cx="762000" cy="442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Other Public Investors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3275572" y="3897895"/>
              <a:ext cx="762000" cy="4422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Private Investors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876299" y="4372581"/>
              <a:ext cx="3161400" cy="251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City Fund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876299" y="4660117"/>
              <a:ext cx="3161400" cy="500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DDEA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1676057" y="4680535"/>
              <a:ext cx="762000" cy="442200"/>
            </a:xfrm>
            <a:prstGeom prst="rect">
              <a:avLst/>
            </a:prstGeom>
            <a:solidFill>
              <a:srgbClr val="358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Energy Efficiency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2475814" y="4680534"/>
              <a:ext cx="762000" cy="442200"/>
            </a:xfrm>
            <a:prstGeom prst="rect">
              <a:avLst/>
            </a:prstGeom>
            <a:solidFill>
              <a:srgbClr val="358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Urban Development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2"/>
            <p:cNvSpPr txBox="1"/>
            <p:nvPr/>
          </p:nvSpPr>
          <p:spPr>
            <a:xfrm>
              <a:off x="939510" y="4793882"/>
              <a:ext cx="633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Sub-funds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876299" y="5501126"/>
              <a:ext cx="3161400" cy="5007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DDEAF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2"/>
            <p:cNvSpPr txBox="1"/>
            <p:nvPr/>
          </p:nvSpPr>
          <p:spPr>
            <a:xfrm>
              <a:off x="939510" y="5644145"/>
              <a:ext cx="633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1831636" y="5601694"/>
              <a:ext cx="398700" cy="278700"/>
            </a:xfrm>
            <a:prstGeom prst="roundRect">
              <a:avLst>
                <a:gd name="adj" fmla="val 16667"/>
              </a:avLst>
            </a:pr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P2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2262077" y="5601694"/>
              <a:ext cx="398700" cy="278700"/>
            </a:xfrm>
            <a:prstGeom prst="roundRect">
              <a:avLst>
                <a:gd name="adj" fmla="val 16667"/>
              </a:avLst>
            </a:pr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P3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2692518" y="5601694"/>
              <a:ext cx="398700" cy="278700"/>
            </a:xfrm>
            <a:prstGeom prst="roundRect">
              <a:avLst>
                <a:gd name="adj" fmla="val 16667"/>
              </a:avLst>
            </a:pr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P4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3120731" y="5599372"/>
              <a:ext cx="398700" cy="278700"/>
            </a:xfrm>
            <a:prstGeom prst="roundRect">
              <a:avLst>
                <a:gd name="adj" fmla="val 16667"/>
              </a:avLst>
            </a:pr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P5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3552956" y="5593752"/>
              <a:ext cx="398700" cy="278700"/>
            </a:xfrm>
            <a:prstGeom prst="roundRect">
              <a:avLst>
                <a:gd name="adj" fmla="val 16667"/>
              </a:avLst>
            </a:pr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….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1401195" y="5596981"/>
              <a:ext cx="398700" cy="278700"/>
            </a:xfrm>
            <a:prstGeom prst="roundRect">
              <a:avLst>
                <a:gd name="adj" fmla="val 16667"/>
              </a:avLst>
            </a:pr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P1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1638299" y="5190244"/>
              <a:ext cx="840600" cy="26160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Intermediaries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1" name="Google Shape;721;p42"/>
            <p:cNvCxnSpPr/>
            <p:nvPr/>
          </p:nvCxnSpPr>
          <p:spPr>
            <a:xfrm>
              <a:off x="1256216" y="5190244"/>
              <a:ext cx="0" cy="26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22" name="Google Shape;722;p42"/>
            <p:cNvCxnSpPr/>
            <p:nvPr/>
          </p:nvCxnSpPr>
          <p:spPr>
            <a:xfrm>
              <a:off x="2891894" y="5205929"/>
              <a:ext cx="0" cy="26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23" name="Google Shape;723;p42"/>
            <p:cNvCxnSpPr/>
            <p:nvPr/>
          </p:nvCxnSpPr>
          <p:spPr>
            <a:xfrm>
              <a:off x="3752332" y="5221757"/>
              <a:ext cx="0" cy="26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24" name="Google Shape;724;p42"/>
            <p:cNvCxnSpPr/>
            <p:nvPr/>
          </p:nvCxnSpPr>
          <p:spPr>
            <a:xfrm>
              <a:off x="3333955" y="5205929"/>
              <a:ext cx="0" cy="26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725" name="Google Shape;725;p42"/>
          <p:cNvSpPr/>
          <p:nvPr/>
        </p:nvSpPr>
        <p:spPr>
          <a:xfrm>
            <a:off x="8411042" y="3525632"/>
            <a:ext cx="1526100" cy="503400"/>
          </a:xfrm>
          <a:prstGeom prst="rect">
            <a:avLst/>
          </a:prstGeom>
          <a:solidFill>
            <a:srgbClr val="3584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area of intervention for this case study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42"/>
          <p:cNvSpPr/>
          <p:nvPr/>
        </p:nvSpPr>
        <p:spPr>
          <a:xfrm>
            <a:off x="8398309" y="4784459"/>
            <a:ext cx="1526100" cy="503400"/>
          </a:xfrm>
          <a:prstGeom prst="rect">
            <a:avLst/>
          </a:prstGeom>
          <a:solidFill>
            <a:srgbClr val="27AB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financing options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2"/>
          <p:cNvSpPr/>
          <p:nvPr/>
        </p:nvSpPr>
        <p:spPr>
          <a:xfrm>
            <a:off x="8395626" y="5367721"/>
            <a:ext cx="1526100" cy="503400"/>
          </a:xfrm>
          <a:prstGeom prst="rect">
            <a:avLst/>
          </a:prstGeom>
          <a:solidFill>
            <a:srgbClr val="27AB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Types of financial products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2"/>
          <p:cNvSpPr/>
          <p:nvPr/>
        </p:nvSpPr>
        <p:spPr>
          <a:xfrm>
            <a:off x="7050615" y="3523038"/>
            <a:ext cx="1161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development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42"/>
          <p:cNvSpPr/>
          <p:nvPr/>
        </p:nvSpPr>
        <p:spPr>
          <a:xfrm>
            <a:off x="10135965" y="3523038"/>
            <a:ext cx="1161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efficiency </a:t>
            </a:r>
            <a:endParaRPr sz="1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42"/>
          <p:cNvSpPr/>
          <p:nvPr/>
        </p:nvSpPr>
        <p:spPr>
          <a:xfrm>
            <a:off x="7575772" y="2455950"/>
            <a:ext cx="41145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assessment of focus areas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</a:t>
            </a: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city fund</a:t>
            </a: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68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69" name="Google Shape;2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3250" y="6147473"/>
            <a:ext cx="5785524" cy="7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49" y="0"/>
            <a:ext cx="3307150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44"/>
          <p:cNvSpPr txBox="1"/>
          <p:nvPr/>
        </p:nvSpPr>
        <p:spPr>
          <a:xfrm>
            <a:off x="534849" y="4579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84C4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Case study: </a:t>
            </a: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Green bonds</a:t>
            </a:r>
            <a:endParaRPr sz="3200" b="0" i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5" name="Google Shape;785;p44"/>
          <p:cNvCxnSpPr/>
          <p:nvPr/>
        </p:nvCxnSpPr>
        <p:spPr>
          <a:xfrm>
            <a:off x="2313363" y="2535104"/>
            <a:ext cx="1030200" cy="114300"/>
          </a:xfrm>
          <a:prstGeom prst="curvedConnector3">
            <a:avLst>
              <a:gd name="adj1" fmla="val 102162"/>
            </a:avLst>
          </a:prstGeom>
          <a:noFill/>
          <a:ln w="38100" cap="flat" cmpd="sng">
            <a:solidFill>
              <a:srgbClr val="6CAB42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786" name="Google Shape;786;p44" descr="home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478" y="258020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44"/>
          <p:cNvSpPr/>
          <p:nvPr/>
        </p:nvSpPr>
        <p:spPr>
          <a:xfrm>
            <a:off x="1661204" y="3306950"/>
            <a:ext cx="396000" cy="504000"/>
          </a:xfrm>
          <a:custGeom>
            <a:avLst/>
            <a:gdLst/>
            <a:ahLst/>
            <a:cxnLst/>
            <a:rect l="l" t="t" r="r" b="b"/>
            <a:pathLst>
              <a:path w="218" h="238" extrusionOk="0">
                <a:moveTo>
                  <a:pt x="152" y="14"/>
                </a:moveTo>
                <a:lnTo>
                  <a:pt x="152" y="14"/>
                </a:lnTo>
                <a:lnTo>
                  <a:pt x="152" y="16"/>
                </a:lnTo>
                <a:lnTo>
                  <a:pt x="150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8"/>
                </a:lnTo>
                <a:lnTo>
                  <a:pt x="150" y="20"/>
                </a:lnTo>
                <a:lnTo>
                  <a:pt x="156" y="24"/>
                </a:lnTo>
                <a:lnTo>
                  <a:pt x="156" y="24"/>
                </a:lnTo>
                <a:lnTo>
                  <a:pt x="156" y="26"/>
                </a:lnTo>
                <a:lnTo>
                  <a:pt x="154" y="28"/>
                </a:lnTo>
                <a:lnTo>
                  <a:pt x="154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2"/>
                </a:lnTo>
                <a:lnTo>
                  <a:pt x="144" y="22"/>
                </a:lnTo>
                <a:lnTo>
                  <a:pt x="144" y="22"/>
                </a:lnTo>
                <a:lnTo>
                  <a:pt x="144" y="20"/>
                </a:lnTo>
                <a:lnTo>
                  <a:pt x="142" y="18"/>
                </a:lnTo>
                <a:lnTo>
                  <a:pt x="142" y="18"/>
                </a:lnTo>
                <a:lnTo>
                  <a:pt x="140" y="18"/>
                </a:lnTo>
                <a:lnTo>
                  <a:pt x="138" y="20"/>
                </a:lnTo>
                <a:lnTo>
                  <a:pt x="138" y="24"/>
                </a:lnTo>
                <a:lnTo>
                  <a:pt x="138" y="24"/>
                </a:lnTo>
                <a:lnTo>
                  <a:pt x="142" y="28"/>
                </a:lnTo>
                <a:lnTo>
                  <a:pt x="148" y="30"/>
                </a:lnTo>
                <a:lnTo>
                  <a:pt x="148" y="30"/>
                </a:lnTo>
                <a:lnTo>
                  <a:pt x="146" y="32"/>
                </a:lnTo>
                <a:lnTo>
                  <a:pt x="146" y="32"/>
                </a:lnTo>
                <a:lnTo>
                  <a:pt x="140" y="32"/>
                </a:lnTo>
                <a:lnTo>
                  <a:pt x="140" y="32"/>
                </a:lnTo>
                <a:lnTo>
                  <a:pt x="138" y="36"/>
                </a:lnTo>
                <a:lnTo>
                  <a:pt x="136" y="38"/>
                </a:lnTo>
                <a:lnTo>
                  <a:pt x="136" y="38"/>
                </a:lnTo>
                <a:lnTo>
                  <a:pt x="128" y="40"/>
                </a:lnTo>
                <a:lnTo>
                  <a:pt x="124" y="40"/>
                </a:lnTo>
                <a:lnTo>
                  <a:pt x="120" y="38"/>
                </a:lnTo>
                <a:lnTo>
                  <a:pt x="120" y="38"/>
                </a:lnTo>
                <a:lnTo>
                  <a:pt x="118" y="40"/>
                </a:lnTo>
                <a:lnTo>
                  <a:pt x="118" y="42"/>
                </a:lnTo>
                <a:lnTo>
                  <a:pt x="120" y="42"/>
                </a:lnTo>
                <a:lnTo>
                  <a:pt x="124" y="42"/>
                </a:lnTo>
                <a:lnTo>
                  <a:pt x="124" y="42"/>
                </a:lnTo>
                <a:lnTo>
                  <a:pt x="124" y="46"/>
                </a:lnTo>
                <a:lnTo>
                  <a:pt x="126" y="48"/>
                </a:lnTo>
                <a:lnTo>
                  <a:pt x="126" y="48"/>
                </a:lnTo>
                <a:lnTo>
                  <a:pt x="130" y="46"/>
                </a:lnTo>
                <a:lnTo>
                  <a:pt x="130" y="42"/>
                </a:lnTo>
                <a:lnTo>
                  <a:pt x="130" y="42"/>
                </a:lnTo>
                <a:lnTo>
                  <a:pt x="134" y="44"/>
                </a:lnTo>
                <a:lnTo>
                  <a:pt x="138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38"/>
                </a:lnTo>
                <a:lnTo>
                  <a:pt x="146" y="36"/>
                </a:lnTo>
                <a:lnTo>
                  <a:pt x="146" y="36"/>
                </a:lnTo>
                <a:lnTo>
                  <a:pt x="148" y="34"/>
                </a:lnTo>
                <a:lnTo>
                  <a:pt x="148" y="32"/>
                </a:lnTo>
                <a:lnTo>
                  <a:pt x="148" y="32"/>
                </a:lnTo>
                <a:lnTo>
                  <a:pt x="152" y="32"/>
                </a:lnTo>
                <a:lnTo>
                  <a:pt x="154" y="30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60" y="28"/>
                </a:lnTo>
                <a:lnTo>
                  <a:pt x="162" y="26"/>
                </a:lnTo>
                <a:lnTo>
                  <a:pt x="162" y="26"/>
                </a:lnTo>
                <a:lnTo>
                  <a:pt x="166" y="28"/>
                </a:lnTo>
                <a:lnTo>
                  <a:pt x="168" y="30"/>
                </a:lnTo>
                <a:lnTo>
                  <a:pt x="168" y="30"/>
                </a:lnTo>
                <a:lnTo>
                  <a:pt x="168" y="32"/>
                </a:lnTo>
                <a:lnTo>
                  <a:pt x="166" y="34"/>
                </a:lnTo>
                <a:lnTo>
                  <a:pt x="164" y="36"/>
                </a:lnTo>
                <a:lnTo>
                  <a:pt x="164" y="36"/>
                </a:lnTo>
                <a:lnTo>
                  <a:pt x="164" y="38"/>
                </a:lnTo>
                <a:lnTo>
                  <a:pt x="164" y="38"/>
                </a:lnTo>
                <a:lnTo>
                  <a:pt x="166" y="40"/>
                </a:lnTo>
                <a:lnTo>
                  <a:pt x="166" y="42"/>
                </a:lnTo>
                <a:lnTo>
                  <a:pt x="166" y="42"/>
                </a:lnTo>
                <a:lnTo>
                  <a:pt x="164" y="44"/>
                </a:lnTo>
                <a:lnTo>
                  <a:pt x="162" y="46"/>
                </a:lnTo>
                <a:lnTo>
                  <a:pt x="162" y="46"/>
                </a:lnTo>
                <a:lnTo>
                  <a:pt x="160" y="46"/>
                </a:lnTo>
                <a:lnTo>
                  <a:pt x="160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4"/>
                </a:lnTo>
                <a:lnTo>
                  <a:pt x="156" y="46"/>
                </a:lnTo>
                <a:lnTo>
                  <a:pt x="156" y="48"/>
                </a:lnTo>
                <a:lnTo>
                  <a:pt x="158" y="50"/>
                </a:lnTo>
                <a:lnTo>
                  <a:pt x="158" y="52"/>
                </a:lnTo>
                <a:lnTo>
                  <a:pt x="158" y="52"/>
                </a:lnTo>
                <a:lnTo>
                  <a:pt x="152" y="54"/>
                </a:lnTo>
                <a:lnTo>
                  <a:pt x="152" y="54"/>
                </a:lnTo>
                <a:lnTo>
                  <a:pt x="154" y="58"/>
                </a:lnTo>
                <a:lnTo>
                  <a:pt x="158" y="60"/>
                </a:lnTo>
                <a:lnTo>
                  <a:pt x="162" y="60"/>
                </a:lnTo>
                <a:lnTo>
                  <a:pt x="166" y="58"/>
                </a:lnTo>
                <a:lnTo>
                  <a:pt x="166" y="58"/>
                </a:lnTo>
                <a:lnTo>
                  <a:pt x="164" y="56"/>
                </a:lnTo>
                <a:lnTo>
                  <a:pt x="162" y="54"/>
                </a:lnTo>
                <a:lnTo>
                  <a:pt x="162" y="54"/>
                </a:lnTo>
                <a:lnTo>
                  <a:pt x="164" y="50"/>
                </a:lnTo>
                <a:lnTo>
                  <a:pt x="166" y="48"/>
                </a:lnTo>
                <a:lnTo>
                  <a:pt x="174" y="44"/>
                </a:lnTo>
                <a:lnTo>
                  <a:pt x="174" y="44"/>
                </a:lnTo>
                <a:lnTo>
                  <a:pt x="174" y="44"/>
                </a:lnTo>
                <a:lnTo>
                  <a:pt x="174" y="40"/>
                </a:lnTo>
                <a:lnTo>
                  <a:pt x="174" y="40"/>
                </a:lnTo>
                <a:lnTo>
                  <a:pt x="180" y="42"/>
                </a:lnTo>
                <a:lnTo>
                  <a:pt x="184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4"/>
                </a:lnTo>
                <a:lnTo>
                  <a:pt x="182" y="46"/>
                </a:lnTo>
                <a:lnTo>
                  <a:pt x="180" y="46"/>
                </a:lnTo>
                <a:lnTo>
                  <a:pt x="176" y="46"/>
                </a:lnTo>
                <a:lnTo>
                  <a:pt x="176" y="46"/>
                </a:lnTo>
                <a:lnTo>
                  <a:pt x="174" y="48"/>
                </a:lnTo>
                <a:lnTo>
                  <a:pt x="176" y="50"/>
                </a:lnTo>
                <a:lnTo>
                  <a:pt x="178" y="54"/>
                </a:lnTo>
                <a:lnTo>
                  <a:pt x="178" y="54"/>
                </a:lnTo>
                <a:lnTo>
                  <a:pt x="180" y="54"/>
                </a:lnTo>
                <a:lnTo>
                  <a:pt x="182" y="52"/>
                </a:lnTo>
                <a:lnTo>
                  <a:pt x="184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8"/>
                </a:lnTo>
                <a:lnTo>
                  <a:pt x="186" y="62"/>
                </a:lnTo>
                <a:lnTo>
                  <a:pt x="186" y="66"/>
                </a:lnTo>
                <a:lnTo>
                  <a:pt x="186" y="66"/>
                </a:lnTo>
                <a:lnTo>
                  <a:pt x="192" y="64"/>
                </a:lnTo>
                <a:lnTo>
                  <a:pt x="196" y="62"/>
                </a:lnTo>
                <a:lnTo>
                  <a:pt x="196" y="62"/>
                </a:lnTo>
                <a:lnTo>
                  <a:pt x="198" y="58"/>
                </a:lnTo>
                <a:lnTo>
                  <a:pt x="200" y="56"/>
                </a:lnTo>
                <a:lnTo>
                  <a:pt x="202" y="56"/>
                </a:lnTo>
                <a:lnTo>
                  <a:pt x="202" y="56"/>
                </a:lnTo>
                <a:lnTo>
                  <a:pt x="204" y="58"/>
                </a:lnTo>
                <a:lnTo>
                  <a:pt x="202" y="60"/>
                </a:lnTo>
                <a:lnTo>
                  <a:pt x="200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6"/>
                </a:lnTo>
                <a:lnTo>
                  <a:pt x="196" y="68"/>
                </a:lnTo>
                <a:lnTo>
                  <a:pt x="192" y="72"/>
                </a:lnTo>
                <a:lnTo>
                  <a:pt x="192" y="72"/>
                </a:lnTo>
                <a:lnTo>
                  <a:pt x="194" y="74"/>
                </a:lnTo>
                <a:lnTo>
                  <a:pt x="194" y="76"/>
                </a:lnTo>
                <a:lnTo>
                  <a:pt x="194" y="76"/>
                </a:lnTo>
                <a:lnTo>
                  <a:pt x="196" y="76"/>
                </a:lnTo>
                <a:lnTo>
                  <a:pt x="200" y="76"/>
                </a:lnTo>
                <a:lnTo>
                  <a:pt x="200" y="76"/>
                </a:lnTo>
                <a:lnTo>
                  <a:pt x="198" y="80"/>
                </a:lnTo>
                <a:lnTo>
                  <a:pt x="196" y="82"/>
                </a:lnTo>
                <a:lnTo>
                  <a:pt x="196" y="84"/>
                </a:lnTo>
                <a:lnTo>
                  <a:pt x="198" y="88"/>
                </a:lnTo>
                <a:lnTo>
                  <a:pt x="198" y="88"/>
                </a:lnTo>
                <a:lnTo>
                  <a:pt x="194" y="92"/>
                </a:lnTo>
                <a:lnTo>
                  <a:pt x="194" y="92"/>
                </a:lnTo>
                <a:lnTo>
                  <a:pt x="196" y="96"/>
                </a:lnTo>
                <a:lnTo>
                  <a:pt x="200" y="98"/>
                </a:lnTo>
                <a:lnTo>
                  <a:pt x="200" y="98"/>
                </a:lnTo>
                <a:lnTo>
                  <a:pt x="202" y="98"/>
                </a:lnTo>
                <a:lnTo>
                  <a:pt x="206" y="96"/>
                </a:lnTo>
                <a:lnTo>
                  <a:pt x="206" y="96"/>
                </a:lnTo>
                <a:lnTo>
                  <a:pt x="200" y="104"/>
                </a:lnTo>
                <a:lnTo>
                  <a:pt x="200" y="104"/>
                </a:lnTo>
                <a:lnTo>
                  <a:pt x="204" y="108"/>
                </a:lnTo>
                <a:lnTo>
                  <a:pt x="206" y="112"/>
                </a:lnTo>
                <a:lnTo>
                  <a:pt x="206" y="112"/>
                </a:lnTo>
                <a:lnTo>
                  <a:pt x="210" y="110"/>
                </a:lnTo>
                <a:lnTo>
                  <a:pt x="212" y="108"/>
                </a:lnTo>
                <a:lnTo>
                  <a:pt x="214" y="110"/>
                </a:lnTo>
                <a:lnTo>
                  <a:pt x="214" y="110"/>
                </a:lnTo>
                <a:lnTo>
                  <a:pt x="214" y="114"/>
                </a:lnTo>
                <a:lnTo>
                  <a:pt x="212" y="114"/>
                </a:lnTo>
                <a:lnTo>
                  <a:pt x="210" y="116"/>
                </a:lnTo>
                <a:lnTo>
                  <a:pt x="210" y="116"/>
                </a:lnTo>
                <a:lnTo>
                  <a:pt x="210" y="116"/>
                </a:lnTo>
                <a:lnTo>
                  <a:pt x="210" y="118"/>
                </a:lnTo>
                <a:lnTo>
                  <a:pt x="212" y="120"/>
                </a:lnTo>
                <a:lnTo>
                  <a:pt x="214" y="122"/>
                </a:lnTo>
                <a:lnTo>
                  <a:pt x="214" y="124"/>
                </a:lnTo>
                <a:lnTo>
                  <a:pt x="214" y="124"/>
                </a:lnTo>
                <a:lnTo>
                  <a:pt x="218" y="124"/>
                </a:lnTo>
                <a:lnTo>
                  <a:pt x="218" y="126"/>
                </a:lnTo>
                <a:lnTo>
                  <a:pt x="218" y="126"/>
                </a:lnTo>
                <a:lnTo>
                  <a:pt x="218" y="128"/>
                </a:lnTo>
                <a:lnTo>
                  <a:pt x="216" y="128"/>
                </a:lnTo>
                <a:lnTo>
                  <a:pt x="214" y="128"/>
                </a:lnTo>
                <a:lnTo>
                  <a:pt x="214" y="128"/>
                </a:lnTo>
                <a:lnTo>
                  <a:pt x="214" y="128"/>
                </a:lnTo>
                <a:lnTo>
                  <a:pt x="212" y="134"/>
                </a:lnTo>
                <a:lnTo>
                  <a:pt x="212" y="138"/>
                </a:lnTo>
                <a:lnTo>
                  <a:pt x="212" y="138"/>
                </a:lnTo>
                <a:lnTo>
                  <a:pt x="214" y="140"/>
                </a:lnTo>
                <a:lnTo>
                  <a:pt x="214" y="140"/>
                </a:lnTo>
                <a:lnTo>
                  <a:pt x="212" y="142"/>
                </a:lnTo>
                <a:lnTo>
                  <a:pt x="212" y="148"/>
                </a:lnTo>
                <a:lnTo>
                  <a:pt x="212" y="148"/>
                </a:lnTo>
                <a:lnTo>
                  <a:pt x="208" y="148"/>
                </a:lnTo>
                <a:lnTo>
                  <a:pt x="208" y="146"/>
                </a:lnTo>
                <a:lnTo>
                  <a:pt x="206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8"/>
                </a:lnTo>
                <a:lnTo>
                  <a:pt x="206" y="150"/>
                </a:lnTo>
                <a:lnTo>
                  <a:pt x="204" y="152"/>
                </a:lnTo>
                <a:lnTo>
                  <a:pt x="204" y="152"/>
                </a:lnTo>
                <a:lnTo>
                  <a:pt x="202" y="150"/>
                </a:lnTo>
                <a:lnTo>
                  <a:pt x="202" y="150"/>
                </a:lnTo>
                <a:lnTo>
                  <a:pt x="200" y="148"/>
                </a:lnTo>
                <a:lnTo>
                  <a:pt x="200" y="148"/>
                </a:lnTo>
                <a:lnTo>
                  <a:pt x="194" y="148"/>
                </a:lnTo>
                <a:lnTo>
                  <a:pt x="190" y="146"/>
                </a:lnTo>
                <a:lnTo>
                  <a:pt x="186" y="146"/>
                </a:lnTo>
                <a:lnTo>
                  <a:pt x="184" y="150"/>
                </a:lnTo>
                <a:lnTo>
                  <a:pt x="184" y="150"/>
                </a:lnTo>
                <a:lnTo>
                  <a:pt x="184" y="150"/>
                </a:lnTo>
                <a:lnTo>
                  <a:pt x="184" y="152"/>
                </a:lnTo>
                <a:lnTo>
                  <a:pt x="186" y="154"/>
                </a:lnTo>
                <a:lnTo>
                  <a:pt x="186" y="154"/>
                </a:lnTo>
                <a:lnTo>
                  <a:pt x="196" y="154"/>
                </a:lnTo>
                <a:lnTo>
                  <a:pt x="196" y="154"/>
                </a:lnTo>
                <a:lnTo>
                  <a:pt x="200" y="158"/>
                </a:lnTo>
                <a:lnTo>
                  <a:pt x="206" y="160"/>
                </a:lnTo>
                <a:lnTo>
                  <a:pt x="206" y="160"/>
                </a:lnTo>
                <a:lnTo>
                  <a:pt x="204" y="160"/>
                </a:lnTo>
                <a:lnTo>
                  <a:pt x="202" y="160"/>
                </a:lnTo>
                <a:lnTo>
                  <a:pt x="202" y="160"/>
                </a:lnTo>
                <a:lnTo>
                  <a:pt x="194" y="168"/>
                </a:lnTo>
                <a:lnTo>
                  <a:pt x="190" y="170"/>
                </a:lnTo>
                <a:lnTo>
                  <a:pt x="182" y="170"/>
                </a:lnTo>
                <a:lnTo>
                  <a:pt x="182" y="170"/>
                </a:lnTo>
                <a:lnTo>
                  <a:pt x="180" y="172"/>
                </a:lnTo>
                <a:lnTo>
                  <a:pt x="180" y="172"/>
                </a:lnTo>
                <a:lnTo>
                  <a:pt x="178" y="174"/>
                </a:lnTo>
                <a:lnTo>
                  <a:pt x="176" y="174"/>
                </a:lnTo>
                <a:lnTo>
                  <a:pt x="176" y="174"/>
                </a:lnTo>
                <a:lnTo>
                  <a:pt x="168" y="172"/>
                </a:lnTo>
                <a:lnTo>
                  <a:pt x="164" y="172"/>
                </a:lnTo>
                <a:lnTo>
                  <a:pt x="160" y="174"/>
                </a:lnTo>
                <a:lnTo>
                  <a:pt x="160" y="174"/>
                </a:lnTo>
                <a:lnTo>
                  <a:pt x="174" y="180"/>
                </a:lnTo>
                <a:lnTo>
                  <a:pt x="174" y="180"/>
                </a:lnTo>
                <a:lnTo>
                  <a:pt x="178" y="178"/>
                </a:lnTo>
                <a:lnTo>
                  <a:pt x="180" y="178"/>
                </a:lnTo>
                <a:lnTo>
                  <a:pt x="180" y="178"/>
                </a:lnTo>
                <a:lnTo>
                  <a:pt x="182" y="180"/>
                </a:lnTo>
                <a:lnTo>
                  <a:pt x="182" y="184"/>
                </a:lnTo>
                <a:lnTo>
                  <a:pt x="182" y="184"/>
                </a:lnTo>
                <a:lnTo>
                  <a:pt x="184" y="186"/>
                </a:lnTo>
                <a:lnTo>
                  <a:pt x="186" y="188"/>
                </a:lnTo>
                <a:lnTo>
                  <a:pt x="186" y="190"/>
                </a:lnTo>
                <a:lnTo>
                  <a:pt x="186" y="190"/>
                </a:lnTo>
                <a:lnTo>
                  <a:pt x="180" y="190"/>
                </a:lnTo>
                <a:lnTo>
                  <a:pt x="176" y="188"/>
                </a:lnTo>
                <a:lnTo>
                  <a:pt x="172" y="186"/>
                </a:lnTo>
                <a:lnTo>
                  <a:pt x="168" y="188"/>
                </a:lnTo>
                <a:lnTo>
                  <a:pt x="168" y="188"/>
                </a:lnTo>
                <a:lnTo>
                  <a:pt x="160" y="184"/>
                </a:lnTo>
                <a:lnTo>
                  <a:pt x="154" y="180"/>
                </a:lnTo>
                <a:lnTo>
                  <a:pt x="154" y="180"/>
                </a:lnTo>
                <a:lnTo>
                  <a:pt x="148" y="182"/>
                </a:lnTo>
                <a:lnTo>
                  <a:pt x="144" y="184"/>
                </a:lnTo>
                <a:lnTo>
                  <a:pt x="144" y="184"/>
                </a:lnTo>
                <a:lnTo>
                  <a:pt x="142" y="182"/>
                </a:lnTo>
                <a:lnTo>
                  <a:pt x="142" y="180"/>
                </a:lnTo>
                <a:lnTo>
                  <a:pt x="144" y="174"/>
                </a:lnTo>
                <a:lnTo>
                  <a:pt x="144" y="174"/>
                </a:lnTo>
                <a:lnTo>
                  <a:pt x="142" y="174"/>
                </a:lnTo>
                <a:lnTo>
                  <a:pt x="140" y="172"/>
                </a:lnTo>
                <a:lnTo>
                  <a:pt x="140" y="172"/>
                </a:lnTo>
                <a:lnTo>
                  <a:pt x="138" y="172"/>
                </a:lnTo>
                <a:lnTo>
                  <a:pt x="138" y="174"/>
                </a:lnTo>
                <a:lnTo>
                  <a:pt x="138" y="176"/>
                </a:lnTo>
                <a:lnTo>
                  <a:pt x="138" y="178"/>
                </a:lnTo>
                <a:lnTo>
                  <a:pt x="138" y="178"/>
                </a:lnTo>
                <a:lnTo>
                  <a:pt x="134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6"/>
                </a:lnTo>
                <a:lnTo>
                  <a:pt x="128" y="178"/>
                </a:lnTo>
                <a:lnTo>
                  <a:pt x="126" y="180"/>
                </a:lnTo>
                <a:lnTo>
                  <a:pt x="124" y="180"/>
                </a:lnTo>
                <a:lnTo>
                  <a:pt x="124" y="180"/>
                </a:lnTo>
                <a:lnTo>
                  <a:pt x="122" y="176"/>
                </a:lnTo>
                <a:lnTo>
                  <a:pt x="122" y="174"/>
                </a:lnTo>
                <a:lnTo>
                  <a:pt x="118" y="172"/>
                </a:lnTo>
                <a:lnTo>
                  <a:pt x="118" y="172"/>
                </a:lnTo>
                <a:lnTo>
                  <a:pt x="116" y="174"/>
                </a:lnTo>
                <a:lnTo>
                  <a:pt x="116" y="174"/>
                </a:lnTo>
                <a:lnTo>
                  <a:pt x="118" y="178"/>
                </a:lnTo>
                <a:lnTo>
                  <a:pt x="118" y="180"/>
                </a:lnTo>
                <a:lnTo>
                  <a:pt x="118" y="182"/>
                </a:lnTo>
                <a:lnTo>
                  <a:pt x="118" y="182"/>
                </a:lnTo>
                <a:lnTo>
                  <a:pt x="114" y="184"/>
                </a:lnTo>
                <a:lnTo>
                  <a:pt x="110" y="184"/>
                </a:lnTo>
                <a:lnTo>
                  <a:pt x="110" y="184"/>
                </a:lnTo>
                <a:lnTo>
                  <a:pt x="112" y="204"/>
                </a:lnTo>
                <a:lnTo>
                  <a:pt x="114" y="226"/>
                </a:lnTo>
                <a:lnTo>
                  <a:pt x="114" y="226"/>
                </a:lnTo>
                <a:lnTo>
                  <a:pt x="118" y="228"/>
                </a:lnTo>
                <a:lnTo>
                  <a:pt x="122" y="230"/>
                </a:lnTo>
                <a:lnTo>
                  <a:pt x="122" y="230"/>
                </a:lnTo>
                <a:lnTo>
                  <a:pt x="128" y="232"/>
                </a:lnTo>
                <a:lnTo>
                  <a:pt x="128" y="232"/>
                </a:lnTo>
                <a:lnTo>
                  <a:pt x="140" y="232"/>
                </a:lnTo>
                <a:lnTo>
                  <a:pt x="154" y="232"/>
                </a:lnTo>
                <a:lnTo>
                  <a:pt x="154" y="232"/>
                </a:lnTo>
                <a:lnTo>
                  <a:pt x="164" y="234"/>
                </a:lnTo>
                <a:lnTo>
                  <a:pt x="172" y="236"/>
                </a:lnTo>
                <a:lnTo>
                  <a:pt x="172" y="236"/>
                </a:lnTo>
                <a:lnTo>
                  <a:pt x="170" y="238"/>
                </a:lnTo>
                <a:lnTo>
                  <a:pt x="170" y="238"/>
                </a:lnTo>
                <a:lnTo>
                  <a:pt x="166" y="238"/>
                </a:lnTo>
                <a:lnTo>
                  <a:pt x="166" y="238"/>
                </a:lnTo>
                <a:lnTo>
                  <a:pt x="108" y="238"/>
                </a:lnTo>
                <a:lnTo>
                  <a:pt x="48" y="238"/>
                </a:lnTo>
                <a:lnTo>
                  <a:pt x="48" y="238"/>
                </a:lnTo>
                <a:lnTo>
                  <a:pt x="50" y="236"/>
                </a:lnTo>
                <a:lnTo>
                  <a:pt x="54" y="234"/>
                </a:lnTo>
                <a:lnTo>
                  <a:pt x="62" y="232"/>
                </a:lnTo>
                <a:lnTo>
                  <a:pt x="62" y="232"/>
                </a:lnTo>
                <a:lnTo>
                  <a:pt x="76" y="232"/>
                </a:lnTo>
                <a:lnTo>
                  <a:pt x="76" y="232"/>
                </a:lnTo>
                <a:lnTo>
                  <a:pt x="80" y="230"/>
                </a:lnTo>
                <a:lnTo>
                  <a:pt x="80" y="230"/>
                </a:lnTo>
                <a:lnTo>
                  <a:pt x="94" y="232"/>
                </a:lnTo>
                <a:lnTo>
                  <a:pt x="100" y="232"/>
                </a:lnTo>
                <a:lnTo>
                  <a:pt x="104" y="228"/>
                </a:lnTo>
                <a:lnTo>
                  <a:pt x="104" y="228"/>
                </a:lnTo>
                <a:lnTo>
                  <a:pt x="104" y="212"/>
                </a:lnTo>
                <a:lnTo>
                  <a:pt x="104" y="212"/>
                </a:lnTo>
                <a:lnTo>
                  <a:pt x="104" y="198"/>
                </a:lnTo>
                <a:lnTo>
                  <a:pt x="104" y="188"/>
                </a:lnTo>
                <a:lnTo>
                  <a:pt x="104" y="188"/>
                </a:lnTo>
                <a:lnTo>
                  <a:pt x="100" y="184"/>
                </a:lnTo>
                <a:lnTo>
                  <a:pt x="96" y="180"/>
                </a:lnTo>
                <a:lnTo>
                  <a:pt x="96" y="180"/>
                </a:lnTo>
                <a:lnTo>
                  <a:pt x="92" y="182"/>
                </a:lnTo>
                <a:lnTo>
                  <a:pt x="88" y="180"/>
                </a:lnTo>
                <a:lnTo>
                  <a:pt x="78" y="180"/>
                </a:lnTo>
                <a:lnTo>
                  <a:pt x="78" y="180"/>
                </a:lnTo>
                <a:lnTo>
                  <a:pt x="76" y="180"/>
                </a:lnTo>
                <a:lnTo>
                  <a:pt x="74" y="178"/>
                </a:lnTo>
                <a:lnTo>
                  <a:pt x="72" y="176"/>
                </a:lnTo>
                <a:lnTo>
                  <a:pt x="72" y="176"/>
                </a:lnTo>
                <a:lnTo>
                  <a:pt x="70" y="178"/>
                </a:lnTo>
                <a:lnTo>
                  <a:pt x="70" y="182"/>
                </a:lnTo>
                <a:lnTo>
                  <a:pt x="70" y="182"/>
                </a:lnTo>
                <a:lnTo>
                  <a:pt x="66" y="182"/>
                </a:lnTo>
                <a:lnTo>
                  <a:pt x="64" y="182"/>
                </a:lnTo>
                <a:lnTo>
                  <a:pt x="62" y="184"/>
                </a:lnTo>
                <a:lnTo>
                  <a:pt x="60" y="186"/>
                </a:lnTo>
                <a:lnTo>
                  <a:pt x="60" y="186"/>
                </a:lnTo>
                <a:lnTo>
                  <a:pt x="60" y="182"/>
                </a:lnTo>
                <a:lnTo>
                  <a:pt x="62" y="178"/>
                </a:lnTo>
                <a:lnTo>
                  <a:pt x="66" y="176"/>
                </a:lnTo>
                <a:lnTo>
                  <a:pt x="68" y="172"/>
                </a:lnTo>
                <a:lnTo>
                  <a:pt x="68" y="172"/>
                </a:lnTo>
                <a:lnTo>
                  <a:pt x="68" y="172"/>
                </a:lnTo>
                <a:lnTo>
                  <a:pt x="66" y="170"/>
                </a:lnTo>
                <a:lnTo>
                  <a:pt x="64" y="170"/>
                </a:lnTo>
                <a:lnTo>
                  <a:pt x="64" y="170"/>
                </a:lnTo>
                <a:lnTo>
                  <a:pt x="66" y="164"/>
                </a:lnTo>
                <a:lnTo>
                  <a:pt x="70" y="160"/>
                </a:lnTo>
                <a:lnTo>
                  <a:pt x="70" y="160"/>
                </a:lnTo>
                <a:lnTo>
                  <a:pt x="68" y="156"/>
                </a:lnTo>
                <a:lnTo>
                  <a:pt x="68" y="156"/>
                </a:lnTo>
                <a:lnTo>
                  <a:pt x="64" y="156"/>
                </a:lnTo>
                <a:lnTo>
                  <a:pt x="60" y="154"/>
                </a:lnTo>
                <a:lnTo>
                  <a:pt x="58" y="152"/>
                </a:lnTo>
                <a:lnTo>
                  <a:pt x="54" y="154"/>
                </a:lnTo>
                <a:lnTo>
                  <a:pt x="54" y="154"/>
                </a:lnTo>
                <a:lnTo>
                  <a:pt x="56" y="156"/>
                </a:lnTo>
                <a:lnTo>
                  <a:pt x="58" y="158"/>
                </a:lnTo>
                <a:lnTo>
                  <a:pt x="62" y="158"/>
                </a:lnTo>
                <a:lnTo>
                  <a:pt x="66" y="158"/>
                </a:lnTo>
                <a:lnTo>
                  <a:pt x="66" y="158"/>
                </a:lnTo>
                <a:lnTo>
                  <a:pt x="64" y="162"/>
                </a:lnTo>
                <a:lnTo>
                  <a:pt x="62" y="164"/>
                </a:lnTo>
                <a:lnTo>
                  <a:pt x="60" y="166"/>
                </a:lnTo>
                <a:lnTo>
                  <a:pt x="58" y="168"/>
                </a:lnTo>
                <a:lnTo>
                  <a:pt x="58" y="168"/>
                </a:lnTo>
                <a:lnTo>
                  <a:pt x="56" y="168"/>
                </a:lnTo>
                <a:lnTo>
                  <a:pt x="54" y="168"/>
                </a:lnTo>
                <a:lnTo>
                  <a:pt x="50" y="168"/>
                </a:lnTo>
                <a:lnTo>
                  <a:pt x="48" y="166"/>
                </a:lnTo>
                <a:lnTo>
                  <a:pt x="48" y="166"/>
                </a:lnTo>
                <a:lnTo>
                  <a:pt x="50" y="166"/>
                </a:lnTo>
                <a:lnTo>
                  <a:pt x="52" y="162"/>
                </a:lnTo>
                <a:lnTo>
                  <a:pt x="52" y="162"/>
                </a:lnTo>
                <a:lnTo>
                  <a:pt x="50" y="160"/>
                </a:lnTo>
                <a:lnTo>
                  <a:pt x="48" y="160"/>
                </a:lnTo>
                <a:lnTo>
                  <a:pt x="48" y="160"/>
                </a:lnTo>
                <a:lnTo>
                  <a:pt x="38" y="162"/>
                </a:lnTo>
                <a:lnTo>
                  <a:pt x="38" y="162"/>
                </a:lnTo>
                <a:lnTo>
                  <a:pt x="34" y="162"/>
                </a:lnTo>
                <a:lnTo>
                  <a:pt x="30" y="162"/>
                </a:lnTo>
                <a:lnTo>
                  <a:pt x="22" y="164"/>
                </a:lnTo>
                <a:lnTo>
                  <a:pt x="22" y="164"/>
                </a:lnTo>
                <a:lnTo>
                  <a:pt x="14" y="164"/>
                </a:lnTo>
                <a:lnTo>
                  <a:pt x="4" y="162"/>
                </a:lnTo>
                <a:lnTo>
                  <a:pt x="4" y="162"/>
                </a:lnTo>
                <a:lnTo>
                  <a:pt x="4" y="158"/>
                </a:lnTo>
                <a:lnTo>
                  <a:pt x="4" y="158"/>
                </a:lnTo>
                <a:lnTo>
                  <a:pt x="4" y="156"/>
                </a:lnTo>
                <a:lnTo>
                  <a:pt x="2" y="154"/>
                </a:lnTo>
                <a:lnTo>
                  <a:pt x="0" y="154"/>
                </a:lnTo>
                <a:lnTo>
                  <a:pt x="0" y="152"/>
                </a:lnTo>
                <a:lnTo>
                  <a:pt x="0" y="152"/>
                </a:lnTo>
                <a:lnTo>
                  <a:pt x="2" y="152"/>
                </a:lnTo>
                <a:lnTo>
                  <a:pt x="4" y="154"/>
                </a:lnTo>
                <a:lnTo>
                  <a:pt x="6" y="156"/>
                </a:lnTo>
                <a:lnTo>
                  <a:pt x="6" y="156"/>
                </a:lnTo>
                <a:lnTo>
                  <a:pt x="16" y="156"/>
                </a:lnTo>
                <a:lnTo>
                  <a:pt x="20" y="156"/>
                </a:lnTo>
                <a:lnTo>
                  <a:pt x="22" y="154"/>
                </a:lnTo>
                <a:lnTo>
                  <a:pt x="22" y="154"/>
                </a:lnTo>
                <a:lnTo>
                  <a:pt x="22" y="150"/>
                </a:lnTo>
                <a:lnTo>
                  <a:pt x="20" y="148"/>
                </a:lnTo>
                <a:lnTo>
                  <a:pt x="16" y="146"/>
                </a:lnTo>
                <a:lnTo>
                  <a:pt x="16" y="146"/>
                </a:lnTo>
                <a:lnTo>
                  <a:pt x="18" y="144"/>
                </a:lnTo>
                <a:lnTo>
                  <a:pt x="20" y="140"/>
                </a:lnTo>
                <a:lnTo>
                  <a:pt x="20" y="140"/>
                </a:lnTo>
                <a:lnTo>
                  <a:pt x="18" y="138"/>
                </a:lnTo>
                <a:lnTo>
                  <a:pt x="18" y="138"/>
                </a:lnTo>
                <a:lnTo>
                  <a:pt x="14" y="138"/>
                </a:lnTo>
                <a:lnTo>
                  <a:pt x="14" y="138"/>
                </a:lnTo>
                <a:lnTo>
                  <a:pt x="14" y="136"/>
                </a:lnTo>
                <a:lnTo>
                  <a:pt x="16" y="134"/>
                </a:lnTo>
                <a:lnTo>
                  <a:pt x="18" y="134"/>
                </a:lnTo>
                <a:lnTo>
                  <a:pt x="18" y="132"/>
                </a:lnTo>
                <a:lnTo>
                  <a:pt x="18" y="132"/>
                </a:lnTo>
                <a:lnTo>
                  <a:pt x="22" y="132"/>
                </a:lnTo>
                <a:lnTo>
                  <a:pt x="26" y="132"/>
                </a:lnTo>
                <a:lnTo>
                  <a:pt x="26" y="132"/>
                </a:lnTo>
                <a:lnTo>
                  <a:pt x="26" y="130"/>
                </a:lnTo>
                <a:lnTo>
                  <a:pt x="24" y="130"/>
                </a:lnTo>
                <a:lnTo>
                  <a:pt x="20" y="128"/>
                </a:lnTo>
                <a:lnTo>
                  <a:pt x="20" y="128"/>
                </a:lnTo>
                <a:lnTo>
                  <a:pt x="18" y="130"/>
                </a:lnTo>
                <a:lnTo>
                  <a:pt x="18" y="132"/>
                </a:lnTo>
                <a:lnTo>
                  <a:pt x="18" y="132"/>
                </a:lnTo>
                <a:lnTo>
                  <a:pt x="16" y="130"/>
                </a:lnTo>
                <a:lnTo>
                  <a:pt x="14" y="128"/>
                </a:lnTo>
                <a:lnTo>
                  <a:pt x="12" y="126"/>
                </a:lnTo>
                <a:lnTo>
                  <a:pt x="14" y="122"/>
                </a:lnTo>
                <a:lnTo>
                  <a:pt x="14" y="122"/>
                </a:lnTo>
                <a:lnTo>
                  <a:pt x="20" y="124"/>
                </a:lnTo>
                <a:lnTo>
                  <a:pt x="22" y="124"/>
                </a:lnTo>
                <a:lnTo>
                  <a:pt x="26" y="122"/>
                </a:lnTo>
                <a:lnTo>
                  <a:pt x="26" y="122"/>
                </a:lnTo>
                <a:lnTo>
                  <a:pt x="28" y="126"/>
                </a:lnTo>
                <a:lnTo>
                  <a:pt x="30" y="128"/>
                </a:lnTo>
                <a:lnTo>
                  <a:pt x="30" y="128"/>
                </a:lnTo>
                <a:lnTo>
                  <a:pt x="34" y="128"/>
                </a:lnTo>
                <a:lnTo>
                  <a:pt x="36" y="126"/>
                </a:lnTo>
                <a:lnTo>
                  <a:pt x="36" y="126"/>
                </a:lnTo>
                <a:lnTo>
                  <a:pt x="38" y="128"/>
                </a:lnTo>
                <a:lnTo>
                  <a:pt x="38" y="128"/>
                </a:lnTo>
                <a:lnTo>
                  <a:pt x="38" y="130"/>
                </a:lnTo>
                <a:lnTo>
                  <a:pt x="40" y="130"/>
                </a:lnTo>
                <a:lnTo>
                  <a:pt x="40" y="130"/>
                </a:lnTo>
                <a:lnTo>
                  <a:pt x="48" y="128"/>
                </a:lnTo>
                <a:lnTo>
                  <a:pt x="52" y="122"/>
                </a:lnTo>
                <a:lnTo>
                  <a:pt x="52" y="122"/>
                </a:lnTo>
                <a:lnTo>
                  <a:pt x="50" y="122"/>
                </a:lnTo>
                <a:lnTo>
                  <a:pt x="50" y="122"/>
                </a:lnTo>
                <a:lnTo>
                  <a:pt x="48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2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8"/>
                </a:lnTo>
                <a:lnTo>
                  <a:pt x="46" y="116"/>
                </a:lnTo>
                <a:lnTo>
                  <a:pt x="46" y="116"/>
                </a:lnTo>
                <a:lnTo>
                  <a:pt x="42" y="116"/>
                </a:lnTo>
                <a:lnTo>
                  <a:pt x="38" y="120"/>
                </a:lnTo>
                <a:lnTo>
                  <a:pt x="38" y="120"/>
                </a:lnTo>
                <a:lnTo>
                  <a:pt x="34" y="118"/>
                </a:lnTo>
                <a:lnTo>
                  <a:pt x="32" y="114"/>
                </a:lnTo>
                <a:lnTo>
                  <a:pt x="32" y="114"/>
                </a:lnTo>
                <a:lnTo>
                  <a:pt x="24" y="114"/>
                </a:lnTo>
                <a:lnTo>
                  <a:pt x="18" y="114"/>
                </a:lnTo>
                <a:lnTo>
                  <a:pt x="18" y="114"/>
                </a:lnTo>
                <a:lnTo>
                  <a:pt x="16" y="112"/>
                </a:lnTo>
                <a:lnTo>
                  <a:pt x="14" y="110"/>
                </a:lnTo>
                <a:lnTo>
                  <a:pt x="12" y="108"/>
                </a:lnTo>
                <a:lnTo>
                  <a:pt x="10" y="106"/>
                </a:lnTo>
                <a:lnTo>
                  <a:pt x="10" y="106"/>
                </a:lnTo>
                <a:lnTo>
                  <a:pt x="10" y="104"/>
                </a:lnTo>
                <a:lnTo>
                  <a:pt x="12" y="104"/>
                </a:lnTo>
                <a:lnTo>
                  <a:pt x="14" y="104"/>
                </a:lnTo>
                <a:lnTo>
                  <a:pt x="16" y="104"/>
                </a:lnTo>
                <a:lnTo>
                  <a:pt x="16" y="104"/>
                </a:lnTo>
                <a:lnTo>
                  <a:pt x="20" y="100"/>
                </a:lnTo>
                <a:lnTo>
                  <a:pt x="20" y="100"/>
                </a:lnTo>
                <a:lnTo>
                  <a:pt x="24" y="100"/>
                </a:lnTo>
                <a:lnTo>
                  <a:pt x="24" y="102"/>
                </a:lnTo>
                <a:lnTo>
                  <a:pt x="28" y="104"/>
                </a:lnTo>
                <a:lnTo>
                  <a:pt x="28" y="104"/>
                </a:lnTo>
                <a:lnTo>
                  <a:pt x="36" y="104"/>
                </a:lnTo>
                <a:lnTo>
                  <a:pt x="40" y="102"/>
                </a:lnTo>
                <a:lnTo>
                  <a:pt x="40" y="102"/>
                </a:lnTo>
                <a:lnTo>
                  <a:pt x="42" y="98"/>
                </a:lnTo>
                <a:lnTo>
                  <a:pt x="40" y="94"/>
                </a:lnTo>
                <a:lnTo>
                  <a:pt x="40" y="94"/>
                </a:lnTo>
                <a:lnTo>
                  <a:pt x="38" y="94"/>
                </a:lnTo>
                <a:lnTo>
                  <a:pt x="36" y="96"/>
                </a:lnTo>
                <a:lnTo>
                  <a:pt x="34" y="96"/>
                </a:lnTo>
                <a:lnTo>
                  <a:pt x="34" y="96"/>
                </a:lnTo>
                <a:lnTo>
                  <a:pt x="30" y="88"/>
                </a:lnTo>
                <a:lnTo>
                  <a:pt x="30" y="88"/>
                </a:lnTo>
                <a:lnTo>
                  <a:pt x="26" y="88"/>
                </a:lnTo>
                <a:lnTo>
                  <a:pt x="26" y="88"/>
                </a:lnTo>
                <a:lnTo>
                  <a:pt x="24" y="90"/>
                </a:lnTo>
                <a:lnTo>
                  <a:pt x="26" y="90"/>
                </a:lnTo>
                <a:lnTo>
                  <a:pt x="28" y="92"/>
                </a:lnTo>
                <a:lnTo>
                  <a:pt x="26" y="94"/>
                </a:lnTo>
                <a:lnTo>
                  <a:pt x="26" y="94"/>
                </a:lnTo>
                <a:lnTo>
                  <a:pt x="24" y="94"/>
                </a:lnTo>
                <a:lnTo>
                  <a:pt x="20" y="94"/>
                </a:lnTo>
                <a:lnTo>
                  <a:pt x="20" y="94"/>
                </a:lnTo>
                <a:lnTo>
                  <a:pt x="20" y="92"/>
                </a:lnTo>
                <a:lnTo>
                  <a:pt x="24" y="90"/>
                </a:lnTo>
                <a:lnTo>
                  <a:pt x="24" y="90"/>
                </a:lnTo>
                <a:lnTo>
                  <a:pt x="22" y="86"/>
                </a:lnTo>
                <a:lnTo>
                  <a:pt x="24" y="82"/>
                </a:lnTo>
                <a:lnTo>
                  <a:pt x="24" y="82"/>
                </a:lnTo>
                <a:lnTo>
                  <a:pt x="22" y="80"/>
                </a:lnTo>
                <a:lnTo>
                  <a:pt x="20" y="76"/>
                </a:lnTo>
                <a:lnTo>
                  <a:pt x="20" y="76"/>
                </a:lnTo>
                <a:lnTo>
                  <a:pt x="30" y="72"/>
                </a:lnTo>
                <a:lnTo>
                  <a:pt x="38" y="68"/>
                </a:lnTo>
                <a:lnTo>
                  <a:pt x="38" y="68"/>
                </a:lnTo>
                <a:lnTo>
                  <a:pt x="40" y="70"/>
                </a:lnTo>
                <a:lnTo>
                  <a:pt x="40" y="74"/>
                </a:lnTo>
                <a:lnTo>
                  <a:pt x="40" y="74"/>
                </a:lnTo>
                <a:lnTo>
                  <a:pt x="46" y="76"/>
                </a:lnTo>
                <a:lnTo>
                  <a:pt x="48" y="76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6" y="72"/>
                </a:lnTo>
                <a:lnTo>
                  <a:pt x="44" y="70"/>
                </a:lnTo>
                <a:lnTo>
                  <a:pt x="44" y="70"/>
                </a:lnTo>
                <a:lnTo>
                  <a:pt x="44" y="66"/>
                </a:lnTo>
                <a:lnTo>
                  <a:pt x="46" y="64"/>
                </a:lnTo>
                <a:lnTo>
                  <a:pt x="46" y="64"/>
                </a:lnTo>
                <a:lnTo>
                  <a:pt x="44" y="60"/>
                </a:lnTo>
                <a:lnTo>
                  <a:pt x="44" y="54"/>
                </a:lnTo>
                <a:lnTo>
                  <a:pt x="44" y="54"/>
                </a:lnTo>
                <a:lnTo>
                  <a:pt x="50" y="54"/>
                </a:lnTo>
                <a:lnTo>
                  <a:pt x="50" y="54"/>
                </a:lnTo>
                <a:lnTo>
                  <a:pt x="56" y="50"/>
                </a:lnTo>
                <a:lnTo>
                  <a:pt x="58" y="48"/>
                </a:lnTo>
                <a:lnTo>
                  <a:pt x="60" y="46"/>
                </a:lnTo>
                <a:lnTo>
                  <a:pt x="60" y="46"/>
                </a:lnTo>
                <a:lnTo>
                  <a:pt x="60" y="44"/>
                </a:lnTo>
                <a:lnTo>
                  <a:pt x="58" y="42"/>
                </a:lnTo>
                <a:lnTo>
                  <a:pt x="54" y="40"/>
                </a:lnTo>
                <a:lnTo>
                  <a:pt x="54" y="40"/>
                </a:lnTo>
                <a:lnTo>
                  <a:pt x="54" y="38"/>
                </a:lnTo>
                <a:lnTo>
                  <a:pt x="56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2" y="36"/>
                </a:lnTo>
                <a:lnTo>
                  <a:pt x="62" y="36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0" y="38"/>
                </a:lnTo>
                <a:lnTo>
                  <a:pt x="72" y="38"/>
                </a:lnTo>
                <a:lnTo>
                  <a:pt x="72" y="38"/>
                </a:lnTo>
                <a:lnTo>
                  <a:pt x="72" y="36"/>
                </a:lnTo>
                <a:lnTo>
                  <a:pt x="70" y="34"/>
                </a:lnTo>
                <a:lnTo>
                  <a:pt x="68" y="32"/>
                </a:lnTo>
                <a:lnTo>
                  <a:pt x="68" y="32"/>
                </a:lnTo>
                <a:lnTo>
                  <a:pt x="68" y="30"/>
                </a:lnTo>
                <a:lnTo>
                  <a:pt x="68" y="30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2" y="22"/>
                </a:lnTo>
                <a:lnTo>
                  <a:pt x="56" y="20"/>
                </a:lnTo>
                <a:lnTo>
                  <a:pt x="56" y="20"/>
                </a:lnTo>
                <a:lnTo>
                  <a:pt x="56" y="16"/>
                </a:lnTo>
                <a:lnTo>
                  <a:pt x="58" y="14"/>
                </a:lnTo>
                <a:lnTo>
                  <a:pt x="58" y="14"/>
                </a:lnTo>
                <a:lnTo>
                  <a:pt x="62" y="16"/>
                </a:lnTo>
                <a:lnTo>
                  <a:pt x="64" y="18"/>
                </a:lnTo>
                <a:lnTo>
                  <a:pt x="64" y="18"/>
                </a:lnTo>
                <a:lnTo>
                  <a:pt x="68" y="16"/>
                </a:lnTo>
                <a:lnTo>
                  <a:pt x="68" y="16"/>
                </a:lnTo>
                <a:lnTo>
                  <a:pt x="68" y="16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0"/>
                </a:lnTo>
                <a:lnTo>
                  <a:pt x="66" y="10"/>
                </a:lnTo>
                <a:lnTo>
                  <a:pt x="64" y="8"/>
                </a:lnTo>
                <a:lnTo>
                  <a:pt x="62" y="8"/>
                </a:lnTo>
                <a:lnTo>
                  <a:pt x="62" y="6"/>
                </a:lnTo>
                <a:lnTo>
                  <a:pt x="62" y="6"/>
                </a:lnTo>
                <a:lnTo>
                  <a:pt x="66" y="8"/>
                </a:lnTo>
                <a:lnTo>
                  <a:pt x="70" y="10"/>
                </a:lnTo>
                <a:lnTo>
                  <a:pt x="74" y="16"/>
                </a:lnTo>
                <a:lnTo>
                  <a:pt x="74" y="16"/>
                </a:lnTo>
                <a:lnTo>
                  <a:pt x="82" y="18"/>
                </a:lnTo>
                <a:lnTo>
                  <a:pt x="84" y="18"/>
                </a:lnTo>
                <a:lnTo>
                  <a:pt x="88" y="18"/>
                </a:lnTo>
                <a:lnTo>
                  <a:pt x="88" y="18"/>
                </a:lnTo>
                <a:lnTo>
                  <a:pt x="88" y="20"/>
                </a:lnTo>
                <a:lnTo>
                  <a:pt x="88" y="22"/>
                </a:lnTo>
                <a:lnTo>
                  <a:pt x="88" y="22"/>
                </a:lnTo>
                <a:lnTo>
                  <a:pt x="100" y="24"/>
                </a:lnTo>
                <a:lnTo>
                  <a:pt x="100" y="24"/>
                </a:lnTo>
                <a:lnTo>
                  <a:pt x="96" y="20"/>
                </a:lnTo>
                <a:lnTo>
                  <a:pt x="92" y="16"/>
                </a:lnTo>
                <a:lnTo>
                  <a:pt x="92" y="16"/>
                </a:lnTo>
                <a:lnTo>
                  <a:pt x="100" y="16"/>
                </a:lnTo>
                <a:lnTo>
                  <a:pt x="106" y="20"/>
                </a:lnTo>
                <a:lnTo>
                  <a:pt x="106" y="20"/>
                </a:lnTo>
                <a:lnTo>
                  <a:pt x="110" y="18"/>
                </a:lnTo>
                <a:lnTo>
                  <a:pt x="116" y="16"/>
                </a:lnTo>
                <a:lnTo>
                  <a:pt x="116" y="16"/>
                </a:lnTo>
                <a:lnTo>
                  <a:pt x="118" y="12"/>
                </a:lnTo>
                <a:lnTo>
                  <a:pt x="118" y="10"/>
                </a:lnTo>
                <a:lnTo>
                  <a:pt x="118" y="10"/>
                </a:lnTo>
                <a:lnTo>
                  <a:pt x="114" y="10"/>
                </a:lnTo>
                <a:lnTo>
                  <a:pt x="112" y="10"/>
                </a:lnTo>
                <a:lnTo>
                  <a:pt x="110" y="14"/>
                </a:lnTo>
                <a:lnTo>
                  <a:pt x="11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0"/>
                </a:lnTo>
                <a:lnTo>
                  <a:pt x="100" y="8"/>
                </a:lnTo>
                <a:lnTo>
                  <a:pt x="102" y="6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6" y="4"/>
                </a:lnTo>
                <a:lnTo>
                  <a:pt x="110" y="8"/>
                </a:lnTo>
                <a:lnTo>
                  <a:pt x="110" y="8"/>
                </a:lnTo>
                <a:lnTo>
                  <a:pt x="112" y="6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20" y="2"/>
                </a:lnTo>
                <a:lnTo>
                  <a:pt x="120" y="4"/>
                </a:lnTo>
                <a:lnTo>
                  <a:pt x="122" y="6"/>
                </a:lnTo>
                <a:lnTo>
                  <a:pt x="124" y="8"/>
                </a:lnTo>
                <a:lnTo>
                  <a:pt x="124" y="8"/>
                </a:lnTo>
                <a:lnTo>
                  <a:pt x="126" y="6"/>
                </a:lnTo>
                <a:lnTo>
                  <a:pt x="126" y="6"/>
                </a:lnTo>
                <a:lnTo>
                  <a:pt x="128" y="8"/>
                </a:lnTo>
                <a:lnTo>
                  <a:pt x="128" y="8"/>
                </a:lnTo>
                <a:lnTo>
                  <a:pt x="132" y="8"/>
                </a:lnTo>
                <a:lnTo>
                  <a:pt x="134" y="8"/>
                </a:lnTo>
                <a:lnTo>
                  <a:pt x="134" y="10"/>
                </a:lnTo>
                <a:lnTo>
                  <a:pt x="134" y="10"/>
                </a:lnTo>
                <a:lnTo>
                  <a:pt x="132" y="12"/>
                </a:lnTo>
                <a:lnTo>
                  <a:pt x="130" y="14"/>
                </a:lnTo>
                <a:lnTo>
                  <a:pt x="126" y="12"/>
                </a:lnTo>
                <a:lnTo>
                  <a:pt x="126" y="12"/>
                </a:lnTo>
                <a:lnTo>
                  <a:pt x="126" y="12"/>
                </a:lnTo>
                <a:lnTo>
                  <a:pt x="124" y="10"/>
                </a:lnTo>
                <a:lnTo>
                  <a:pt x="122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2"/>
                </a:lnTo>
                <a:lnTo>
                  <a:pt x="122" y="14"/>
                </a:lnTo>
                <a:lnTo>
                  <a:pt x="122" y="14"/>
                </a:lnTo>
                <a:lnTo>
                  <a:pt x="120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6" y="26"/>
                </a:lnTo>
                <a:lnTo>
                  <a:pt x="126" y="26"/>
                </a:lnTo>
                <a:lnTo>
                  <a:pt x="128" y="24"/>
                </a:lnTo>
                <a:lnTo>
                  <a:pt x="128" y="24"/>
                </a:lnTo>
                <a:lnTo>
                  <a:pt x="126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6"/>
                </a:lnTo>
                <a:lnTo>
                  <a:pt x="126" y="16"/>
                </a:lnTo>
                <a:lnTo>
                  <a:pt x="128" y="16"/>
                </a:lnTo>
                <a:lnTo>
                  <a:pt x="132" y="20"/>
                </a:lnTo>
                <a:lnTo>
                  <a:pt x="132" y="20"/>
                </a:lnTo>
                <a:lnTo>
                  <a:pt x="136" y="18"/>
                </a:lnTo>
                <a:lnTo>
                  <a:pt x="138" y="14"/>
                </a:lnTo>
                <a:lnTo>
                  <a:pt x="142" y="12"/>
                </a:lnTo>
                <a:lnTo>
                  <a:pt x="144" y="10"/>
                </a:lnTo>
                <a:lnTo>
                  <a:pt x="144" y="10"/>
                </a:lnTo>
                <a:lnTo>
                  <a:pt x="144" y="12"/>
                </a:lnTo>
                <a:lnTo>
                  <a:pt x="144" y="14"/>
                </a:lnTo>
                <a:lnTo>
                  <a:pt x="148" y="16"/>
                </a:lnTo>
                <a:lnTo>
                  <a:pt x="148" y="16"/>
                </a:lnTo>
                <a:lnTo>
                  <a:pt x="148" y="14"/>
                </a:lnTo>
                <a:lnTo>
                  <a:pt x="148" y="12"/>
                </a:lnTo>
                <a:lnTo>
                  <a:pt x="148" y="12"/>
                </a:lnTo>
                <a:lnTo>
                  <a:pt x="148" y="10"/>
                </a:lnTo>
                <a:lnTo>
                  <a:pt x="148" y="10"/>
                </a:lnTo>
                <a:lnTo>
                  <a:pt x="148" y="10"/>
                </a:lnTo>
                <a:lnTo>
                  <a:pt x="150" y="10"/>
                </a:lnTo>
                <a:lnTo>
                  <a:pt x="152" y="14"/>
                </a:lnTo>
                <a:lnTo>
                  <a:pt x="152" y="14"/>
                </a:lnTo>
                <a:close/>
                <a:moveTo>
                  <a:pt x="106" y="22"/>
                </a:moveTo>
                <a:lnTo>
                  <a:pt x="106" y="22"/>
                </a:lnTo>
                <a:lnTo>
                  <a:pt x="108" y="26"/>
                </a:lnTo>
                <a:lnTo>
                  <a:pt x="112" y="28"/>
                </a:lnTo>
                <a:lnTo>
                  <a:pt x="112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4"/>
                </a:lnTo>
                <a:lnTo>
                  <a:pt x="112" y="22"/>
                </a:lnTo>
                <a:lnTo>
                  <a:pt x="110" y="20"/>
                </a:lnTo>
                <a:lnTo>
                  <a:pt x="106" y="22"/>
                </a:lnTo>
                <a:lnTo>
                  <a:pt x="106" y="22"/>
                </a:lnTo>
                <a:close/>
                <a:moveTo>
                  <a:pt x="74" y="28"/>
                </a:moveTo>
                <a:lnTo>
                  <a:pt x="74" y="28"/>
                </a:lnTo>
                <a:lnTo>
                  <a:pt x="76" y="30"/>
                </a:lnTo>
                <a:lnTo>
                  <a:pt x="76" y="30"/>
                </a:lnTo>
                <a:lnTo>
                  <a:pt x="80" y="30"/>
                </a:lnTo>
                <a:lnTo>
                  <a:pt x="80" y="30"/>
                </a:lnTo>
                <a:lnTo>
                  <a:pt x="80" y="28"/>
                </a:lnTo>
                <a:lnTo>
                  <a:pt x="80" y="28"/>
                </a:lnTo>
                <a:lnTo>
                  <a:pt x="82" y="28"/>
                </a:lnTo>
                <a:lnTo>
                  <a:pt x="82" y="28"/>
                </a:lnTo>
                <a:lnTo>
                  <a:pt x="78" y="26"/>
                </a:lnTo>
                <a:lnTo>
                  <a:pt x="74" y="24"/>
                </a:lnTo>
                <a:lnTo>
                  <a:pt x="72" y="22"/>
                </a:lnTo>
                <a:lnTo>
                  <a:pt x="68" y="22"/>
                </a:lnTo>
                <a:lnTo>
                  <a:pt x="68" y="22"/>
                </a:lnTo>
                <a:lnTo>
                  <a:pt x="68" y="24"/>
                </a:lnTo>
                <a:lnTo>
                  <a:pt x="70" y="26"/>
                </a:lnTo>
                <a:lnTo>
                  <a:pt x="74" y="28"/>
                </a:lnTo>
                <a:lnTo>
                  <a:pt x="74" y="28"/>
                </a:lnTo>
                <a:close/>
                <a:moveTo>
                  <a:pt x="104" y="30"/>
                </a:moveTo>
                <a:lnTo>
                  <a:pt x="104" y="30"/>
                </a:lnTo>
                <a:lnTo>
                  <a:pt x="100" y="26"/>
                </a:lnTo>
                <a:lnTo>
                  <a:pt x="98" y="24"/>
                </a:lnTo>
                <a:lnTo>
                  <a:pt x="96" y="26"/>
                </a:lnTo>
                <a:lnTo>
                  <a:pt x="96" y="26"/>
                </a:lnTo>
                <a:lnTo>
                  <a:pt x="96" y="28"/>
                </a:lnTo>
                <a:lnTo>
                  <a:pt x="98" y="28"/>
                </a:lnTo>
                <a:lnTo>
                  <a:pt x="102" y="32"/>
                </a:lnTo>
                <a:lnTo>
                  <a:pt x="102" y="32"/>
                </a:lnTo>
                <a:lnTo>
                  <a:pt x="104" y="36"/>
                </a:lnTo>
                <a:lnTo>
                  <a:pt x="106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4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close/>
                <a:moveTo>
                  <a:pt x="128" y="28"/>
                </a:moveTo>
                <a:lnTo>
                  <a:pt x="128" y="28"/>
                </a:lnTo>
                <a:lnTo>
                  <a:pt x="130" y="30"/>
                </a:lnTo>
                <a:lnTo>
                  <a:pt x="134" y="32"/>
                </a:lnTo>
                <a:lnTo>
                  <a:pt x="134" y="32"/>
                </a:lnTo>
                <a:lnTo>
                  <a:pt x="136" y="30"/>
                </a:lnTo>
                <a:lnTo>
                  <a:pt x="136" y="28"/>
                </a:lnTo>
                <a:lnTo>
                  <a:pt x="136" y="28"/>
                </a:lnTo>
                <a:lnTo>
                  <a:pt x="132" y="26"/>
                </a:lnTo>
                <a:lnTo>
                  <a:pt x="128" y="28"/>
                </a:lnTo>
                <a:lnTo>
                  <a:pt x="128" y="28"/>
                </a:lnTo>
                <a:close/>
                <a:moveTo>
                  <a:pt x="126" y="34"/>
                </a:moveTo>
                <a:lnTo>
                  <a:pt x="126" y="34"/>
                </a:lnTo>
                <a:lnTo>
                  <a:pt x="126" y="32"/>
                </a:lnTo>
                <a:lnTo>
                  <a:pt x="124" y="30"/>
                </a:lnTo>
                <a:lnTo>
                  <a:pt x="124" y="30"/>
                </a:lnTo>
                <a:lnTo>
                  <a:pt x="124" y="34"/>
                </a:lnTo>
                <a:lnTo>
                  <a:pt x="126" y="34"/>
                </a:lnTo>
                <a:lnTo>
                  <a:pt x="126" y="34"/>
                </a:lnTo>
                <a:close/>
                <a:moveTo>
                  <a:pt x="90" y="40"/>
                </a:moveTo>
                <a:lnTo>
                  <a:pt x="90" y="40"/>
                </a:lnTo>
                <a:lnTo>
                  <a:pt x="92" y="42"/>
                </a:lnTo>
                <a:lnTo>
                  <a:pt x="96" y="42"/>
                </a:lnTo>
                <a:lnTo>
                  <a:pt x="98" y="42"/>
                </a:lnTo>
                <a:lnTo>
                  <a:pt x="100" y="40"/>
                </a:lnTo>
                <a:lnTo>
                  <a:pt x="100" y="40"/>
                </a:lnTo>
                <a:lnTo>
                  <a:pt x="98" y="38"/>
                </a:lnTo>
                <a:lnTo>
                  <a:pt x="96" y="38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112" y="42"/>
                </a:moveTo>
                <a:lnTo>
                  <a:pt x="112" y="42"/>
                </a:lnTo>
                <a:lnTo>
                  <a:pt x="112" y="38"/>
                </a:lnTo>
                <a:lnTo>
                  <a:pt x="110" y="38"/>
                </a:lnTo>
                <a:lnTo>
                  <a:pt x="108" y="36"/>
                </a:lnTo>
                <a:lnTo>
                  <a:pt x="108" y="36"/>
                </a:lnTo>
                <a:lnTo>
                  <a:pt x="108" y="40"/>
                </a:lnTo>
                <a:lnTo>
                  <a:pt x="112" y="42"/>
                </a:lnTo>
                <a:lnTo>
                  <a:pt x="112" y="42"/>
                </a:lnTo>
                <a:close/>
                <a:moveTo>
                  <a:pt x="84" y="62"/>
                </a:moveTo>
                <a:lnTo>
                  <a:pt x="84" y="62"/>
                </a:lnTo>
                <a:lnTo>
                  <a:pt x="84" y="58"/>
                </a:lnTo>
                <a:lnTo>
                  <a:pt x="82" y="58"/>
                </a:lnTo>
                <a:lnTo>
                  <a:pt x="76" y="56"/>
                </a:lnTo>
                <a:lnTo>
                  <a:pt x="76" y="56"/>
                </a:lnTo>
                <a:lnTo>
                  <a:pt x="76" y="60"/>
                </a:lnTo>
                <a:lnTo>
                  <a:pt x="78" y="62"/>
                </a:lnTo>
                <a:lnTo>
                  <a:pt x="84" y="62"/>
                </a:lnTo>
                <a:lnTo>
                  <a:pt x="84" y="62"/>
                </a:lnTo>
                <a:close/>
                <a:moveTo>
                  <a:pt x="64" y="64"/>
                </a:moveTo>
                <a:lnTo>
                  <a:pt x="64" y="64"/>
                </a:lnTo>
                <a:lnTo>
                  <a:pt x="66" y="62"/>
                </a:lnTo>
                <a:lnTo>
                  <a:pt x="68" y="60"/>
                </a:lnTo>
                <a:lnTo>
                  <a:pt x="68" y="60"/>
                </a:lnTo>
                <a:lnTo>
                  <a:pt x="64" y="58"/>
                </a:lnTo>
                <a:lnTo>
                  <a:pt x="62" y="58"/>
                </a:lnTo>
                <a:lnTo>
                  <a:pt x="62" y="60"/>
                </a:lnTo>
                <a:lnTo>
                  <a:pt x="64" y="64"/>
                </a:lnTo>
                <a:lnTo>
                  <a:pt x="64" y="64"/>
                </a:lnTo>
                <a:close/>
                <a:moveTo>
                  <a:pt x="168" y="64"/>
                </a:moveTo>
                <a:lnTo>
                  <a:pt x="168" y="64"/>
                </a:lnTo>
                <a:lnTo>
                  <a:pt x="170" y="66"/>
                </a:lnTo>
                <a:lnTo>
                  <a:pt x="172" y="64"/>
                </a:lnTo>
                <a:lnTo>
                  <a:pt x="172" y="64"/>
                </a:lnTo>
                <a:lnTo>
                  <a:pt x="172" y="62"/>
                </a:lnTo>
                <a:lnTo>
                  <a:pt x="172" y="60"/>
                </a:lnTo>
                <a:lnTo>
                  <a:pt x="172" y="60"/>
                </a:lnTo>
                <a:lnTo>
                  <a:pt x="168" y="60"/>
                </a:lnTo>
                <a:lnTo>
                  <a:pt x="168" y="64"/>
                </a:lnTo>
                <a:lnTo>
                  <a:pt x="168" y="64"/>
                </a:lnTo>
                <a:close/>
                <a:moveTo>
                  <a:pt x="150" y="64"/>
                </a:moveTo>
                <a:lnTo>
                  <a:pt x="150" y="64"/>
                </a:lnTo>
                <a:lnTo>
                  <a:pt x="152" y="66"/>
                </a:lnTo>
                <a:lnTo>
                  <a:pt x="154" y="68"/>
                </a:lnTo>
                <a:lnTo>
                  <a:pt x="156" y="72"/>
                </a:lnTo>
                <a:lnTo>
                  <a:pt x="156" y="72"/>
                </a:lnTo>
                <a:lnTo>
                  <a:pt x="158" y="72"/>
                </a:lnTo>
                <a:lnTo>
                  <a:pt x="160" y="68"/>
                </a:lnTo>
                <a:lnTo>
                  <a:pt x="156" y="62"/>
                </a:lnTo>
                <a:lnTo>
                  <a:pt x="156" y="62"/>
                </a:lnTo>
                <a:lnTo>
                  <a:pt x="152" y="62"/>
                </a:lnTo>
                <a:lnTo>
                  <a:pt x="152" y="62"/>
                </a:lnTo>
                <a:lnTo>
                  <a:pt x="150" y="64"/>
                </a:lnTo>
                <a:lnTo>
                  <a:pt x="150" y="64"/>
                </a:lnTo>
                <a:close/>
                <a:moveTo>
                  <a:pt x="104" y="72"/>
                </a:moveTo>
                <a:lnTo>
                  <a:pt x="104" y="72"/>
                </a:lnTo>
                <a:lnTo>
                  <a:pt x="106" y="72"/>
                </a:lnTo>
                <a:lnTo>
                  <a:pt x="108" y="70"/>
                </a:lnTo>
                <a:lnTo>
                  <a:pt x="108" y="66"/>
                </a:lnTo>
                <a:lnTo>
                  <a:pt x="108" y="66"/>
                </a:lnTo>
                <a:lnTo>
                  <a:pt x="104" y="66"/>
                </a:lnTo>
                <a:lnTo>
                  <a:pt x="104" y="68"/>
                </a:lnTo>
                <a:lnTo>
                  <a:pt x="102" y="70"/>
                </a:lnTo>
                <a:lnTo>
                  <a:pt x="104" y="72"/>
                </a:lnTo>
                <a:lnTo>
                  <a:pt x="104" y="72"/>
                </a:lnTo>
                <a:close/>
                <a:moveTo>
                  <a:pt x="174" y="76"/>
                </a:moveTo>
                <a:lnTo>
                  <a:pt x="174" y="76"/>
                </a:lnTo>
                <a:lnTo>
                  <a:pt x="178" y="74"/>
                </a:lnTo>
                <a:lnTo>
                  <a:pt x="178" y="72"/>
                </a:lnTo>
                <a:lnTo>
                  <a:pt x="178" y="70"/>
                </a:lnTo>
                <a:lnTo>
                  <a:pt x="178" y="70"/>
                </a:lnTo>
                <a:lnTo>
                  <a:pt x="174" y="70"/>
                </a:lnTo>
                <a:lnTo>
                  <a:pt x="172" y="72"/>
                </a:lnTo>
                <a:lnTo>
                  <a:pt x="172" y="74"/>
                </a:lnTo>
                <a:lnTo>
                  <a:pt x="174" y="76"/>
                </a:lnTo>
                <a:lnTo>
                  <a:pt x="174" y="76"/>
                </a:lnTo>
                <a:close/>
                <a:moveTo>
                  <a:pt x="90" y="82"/>
                </a:moveTo>
                <a:lnTo>
                  <a:pt x="90" y="82"/>
                </a:lnTo>
                <a:lnTo>
                  <a:pt x="94" y="82"/>
                </a:lnTo>
                <a:lnTo>
                  <a:pt x="94" y="82"/>
                </a:lnTo>
                <a:lnTo>
                  <a:pt x="94" y="78"/>
                </a:lnTo>
                <a:lnTo>
                  <a:pt x="94" y="76"/>
                </a:lnTo>
                <a:lnTo>
                  <a:pt x="92" y="76"/>
                </a:lnTo>
                <a:lnTo>
                  <a:pt x="92" y="76"/>
                </a:lnTo>
                <a:lnTo>
                  <a:pt x="90" y="78"/>
                </a:lnTo>
                <a:lnTo>
                  <a:pt x="90" y="80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34" y="84"/>
                </a:moveTo>
                <a:lnTo>
                  <a:pt x="34" y="84"/>
                </a:lnTo>
                <a:lnTo>
                  <a:pt x="34" y="88"/>
                </a:lnTo>
                <a:lnTo>
                  <a:pt x="34" y="88"/>
                </a:lnTo>
                <a:lnTo>
                  <a:pt x="36" y="90"/>
                </a:lnTo>
                <a:lnTo>
                  <a:pt x="40" y="90"/>
                </a:lnTo>
                <a:lnTo>
                  <a:pt x="40" y="90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36" y="82"/>
                </a:lnTo>
                <a:lnTo>
                  <a:pt x="34" y="84"/>
                </a:lnTo>
                <a:lnTo>
                  <a:pt x="34" y="84"/>
                </a:lnTo>
                <a:close/>
                <a:moveTo>
                  <a:pt x="120" y="96"/>
                </a:moveTo>
                <a:lnTo>
                  <a:pt x="120" y="96"/>
                </a:lnTo>
                <a:lnTo>
                  <a:pt x="118" y="92"/>
                </a:lnTo>
                <a:lnTo>
                  <a:pt x="118" y="90"/>
                </a:lnTo>
                <a:lnTo>
                  <a:pt x="114" y="86"/>
                </a:lnTo>
                <a:lnTo>
                  <a:pt x="114" y="86"/>
                </a:lnTo>
                <a:lnTo>
                  <a:pt x="112" y="88"/>
                </a:lnTo>
                <a:lnTo>
                  <a:pt x="112" y="92"/>
                </a:lnTo>
                <a:lnTo>
                  <a:pt x="114" y="96"/>
                </a:lnTo>
                <a:lnTo>
                  <a:pt x="120" y="96"/>
                </a:lnTo>
                <a:lnTo>
                  <a:pt x="120" y="96"/>
                </a:lnTo>
                <a:close/>
                <a:moveTo>
                  <a:pt x="150" y="94"/>
                </a:moveTo>
                <a:lnTo>
                  <a:pt x="150" y="94"/>
                </a:lnTo>
                <a:lnTo>
                  <a:pt x="154" y="94"/>
                </a:lnTo>
                <a:lnTo>
                  <a:pt x="154" y="92"/>
                </a:lnTo>
                <a:lnTo>
                  <a:pt x="154" y="92"/>
                </a:lnTo>
                <a:lnTo>
                  <a:pt x="152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4"/>
                </a:lnTo>
                <a:lnTo>
                  <a:pt x="150" y="94"/>
                </a:lnTo>
                <a:close/>
                <a:moveTo>
                  <a:pt x="156" y="104"/>
                </a:moveTo>
                <a:lnTo>
                  <a:pt x="156" y="104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2" y="98"/>
                </a:lnTo>
                <a:lnTo>
                  <a:pt x="164" y="96"/>
                </a:lnTo>
                <a:lnTo>
                  <a:pt x="166" y="94"/>
                </a:lnTo>
                <a:lnTo>
                  <a:pt x="166" y="94"/>
                </a:lnTo>
                <a:lnTo>
                  <a:pt x="162" y="94"/>
                </a:lnTo>
                <a:lnTo>
                  <a:pt x="158" y="94"/>
                </a:lnTo>
                <a:lnTo>
                  <a:pt x="158" y="94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52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6" y="100"/>
                </a:lnTo>
                <a:lnTo>
                  <a:pt x="156" y="102"/>
                </a:lnTo>
                <a:lnTo>
                  <a:pt x="156" y="104"/>
                </a:lnTo>
                <a:lnTo>
                  <a:pt x="156" y="104"/>
                </a:lnTo>
                <a:close/>
                <a:moveTo>
                  <a:pt x="78" y="114"/>
                </a:moveTo>
                <a:lnTo>
                  <a:pt x="78" y="114"/>
                </a:lnTo>
                <a:lnTo>
                  <a:pt x="82" y="114"/>
                </a:lnTo>
                <a:lnTo>
                  <a:pt x="84" y="112"/>
                </a:lnTo>
                <a:lnTo>
                  <a:pt x="84" y="112"/>
                </a:lnTo>
                <a:lnTo>
                  <a:pt x="82" y="108"/>
                </a:lnTo>
                <a:lnTo>
                  <a:pt x="78" y="108"/>
                </a:lnTo>
                <a:lnTo>
                  <a:pt x="78" y="108"/>
                </a:lnTo>
                <a:lnTo>
                  <a:pt x="76" y="110"/>
                </a:lnTo>
                <a:lnTo>
                  <a:pt x="78" y="114"/>
                </a:lnTo>
                <a:lnTo>
                  <a:pt x="78" y="114"/>
                </a:lnTo>
                <a:close/>
                <a:moveTo>
                  <a:pt x="48" y="112"/>
                </a:moveTo>
                <a:lnTo>
                  <a:pt x="48" y="112"/>
                </a:lnTo>
                <a:lnTo>
                  <a:pt x="46" y="110"/>
                </a:lnTo>
                <a:lnTo>
                  <a:pt x="44" y="110"/>
                </a:lnTo>
                <a:lnTo>
                  <a:pt x="38" y="110"/>
                </a:lnTo>
                <a:lnTo>
                  <a:pt x="38" y="110"/>
                </a:lnTo>
                <a:lnTo>
                  <a:pt x="38" y="112"/>
                </a:lnTo>
                <a:lnTo>
                  <a:pt x="42" y="114"/>
                </a:lnTo>
                <a:lnTo>
                  <a:pt x="46" y="114"/>
                </a:lnTo>
                <a:lnTo>
                  <a:pt x="48" y="112"/>
                </a:lnTo>
                <a:lnTo>
                  <a:pt x="48" y="112"/>
                </a:lnTo>
                <a:close/>
                <a:moveTo>
                  <a:pt x="108" y="118"/>
                </a:moveTo>
                <a:lnTo>
                  <a:pt x="108" y="118"/>
                </a:lnTo>
                <a:lnTo>
                  <a:pt x="110" y="120"/>
                </a:lnTo>
                <a:lnTo>
                  <a:pt x="110" y="122"/>
                </a:lnTo>
                <a:lnTo>
                  <a:pt x="112" y="124"/>
                </a:lnTo>
                <a:lnTo>
                  <a:pt x="114" y="124"/>
                </a:lnTo>
                <a:lnTo>
                  <a:pt x="114" y="124"/>
                </a:lnTo>
                <a:lnTo>
                  <a:pt x="112" y="118"/>
                </a:lnTo>
                <a:lnTo>
                  <a:pt x="114" y="112"/>
                </a:lnTo>
                <a:lnTo>
                  <a:pt x="114" y="112"/>
                </a:lnTo>
                <a:lnTo>
                  <a:pt x="110" y="112"/>
                </a:lnTo>
                <a:lnTo>
                  <a:pt x="108" y="112"/>
                </a:lnTo>
                <a:lnTo>
                  <a:pt x="108" y="116"/>
                </a:lnTo>
                <a:lnTo>
                  <a:pt x="108" y="118"/>
                </a:lnTo>
                <a:lnTo>
                  <a:pt x="108" y="118"/>
                </a:lnTo>
                <a:close/>
                <a:moveTo>
                  <a:pt x="56" y="120"/>
                </a:moveTo>
                <a:lnTo>
                  <a:pt x="56" y="120"/>
                </a:lnTo>
                <a:lnTo>
                  <a:pt x="60" y="120"/>
                </a:lnTo>
                <a:lnTo>
                  <a:pt x="60" y="116"/>
                </a:lnTo>
                <a:lnTo>
                  <a:pt x="60" y="114"/>
                </a:lnTo>
                <a:lnTo>
                  <a:pt x="58" y="112"/>
                </a:lnTo>
                <a:lnTo>
                  <a:pt x="58" y="112"/>
                </a:lnTo>
                <a:lnTo>
                  <a:pt x="58" y="116"/>
                </a:lnTo>
                <a:lnTo>
                  <a:pt x="56" y="120"/>
                </a:lnTo>
                <a:lnTo>
                  <a:pt x="56" y="120"/>
                </a:lnTo>
                <a:close/>
                <a:moveTo>
                  <a:pt x="66" y="118"/>
                </a:moveTo>
                <a:lnTo>
                  <a:pt x="66" y="118"/>
                </a:lnTo>
                <a:lnTo>
                  <a:pt x="70" y="118"/>
                </a:lnTo>
                <a:lnTo>
                  <a:pt x="74" y="116"/>
                </a:lnTo>
                <a:lnTo>
                  <a:pt x="74" y="116"/>
                </a:lnTo>
                <a:lnTo>
                  <a:pt x="70" y="114"/>
                </a:lnTo>
                <a:lnTo>
                  <a:pt x="66" y="114"/>
                </a:lnTo>
                <a:lnTo>
                  <a:pt x="66" y="114"/>
                </a:lnTo>
                <a:lnTo>
                  <a:pt x="66" y="118"/>
                </a:lnTo>
                <a:lnTo>
                  <a:pt x="66" y="118"/>
                </a:lnTo>
                <a:close/>
                <a:moveTo>
                  <a:pt x="154" y="122"/>
                </a:moveTo>
                <a:lnTo>
                  <a:pt x="154" y="122"/>
                </a:lnTo>
                <a:lnTo>
                  <a:pt x="152" y="122"/>
                </a:lnTo>
                <a:lnTo>
                  <a:pt x="150" y="122"/>
                </a:lnTo>
                <a:lnTo>
                  <a:pt x="150" y="122"/>
                </a:lnTo>
                <a:lnTo>
                  <a:pt x="150" y="126"/>
                </a:lnTo>
                <a:lnTo>
                  <a:pt x="150" y="126"/>
                </a:lnTo>
                <a:lnTo>
                  <a:pt x="152" y="128"/>
                </a:lnTo>
                <a:lnTo>
                  <a:pt x="152" y="126"/>
                </a:lnTo>
                <a:lnTo>
                  <a:pt x="154" y="126"/>
                </a:lnTo>
                <a:lnTo>
                  <a:pt x="156" y="126"/>
                </a:lnTo>
                <a:lnTo>
                  <a:pt x="156" y="126"/>
                </a:lnTo>
                <a:lnTo>
                  <a:pt x="152" y="128"/>
                </a:lnTo>
                <a:lnTo>
                  <a:pt x="152" y="132"/>
                </a:lnTo>
                <a:lnTo>
                  <a:pt x="152" y="132"/>
                </a:lnTo>
                <a:lnTo>
                  <a:pt x="156" y="132"/>
                </a:lnTo>
                <a:lnTo>
                  <a:pt x="156" y="132"/>
                </a:lnTo>
                <a:lnTo>
                  <a:pt x="158" y="128"/>
                </a:lnTo>
                <a:lnTo>
                  <a:pt x="158" y="128"/>
                </a:lnTo>
                <a:lnTo>
                  <a:pt x="160" y="126"/>
                </a:lnTo>
                <a:lnTo>
                  <a:pt x="162" y="124"/>
                </a:lnTo>
                <a:lnTo>
                  <a:pt x="162" y="118"/>
                </a:lnTo>
                <a:lnTo>
                  <a:pt x="162" y="118"/>
                </a:lnTo>
                <a:lnTo>
                  <a:pt x="156" y="120"/>
                </a:lnTo>
                <a:lnTo>
                  <a:pt x="154" y="122"/>
                </a:lnTo>
                <a:lnTo>
                  <a:pt x="154" y="122"/>
                </a:lnTo>
                <a:close/>
                <a:moveTo>
                  <a:pt x="132" y="122"/>
                </a:moveTo>
                <a:lnTo>
                  <a:pt x="132" y="122"/>
                </a:lnTo>
                <a:lnTo>
                  <a:pt x="134" y="124"/>
                </a:lnTo>
                <a:lnTo>
                  <a:pt x="134" y="126"/>
                </a:lnTo>
                <a:lnTo>
                  <a:pt x="134" y="126"/>
                </a:lnTo>
                <a:lnTo>
                  <a:pt x="142" y="128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38" y="122"/>
                </a:lnTo>
                <a:lnTo>
                  <a:pt x="132" y="122"/>
                </a:lnTo>
                <a:lnTo>
                  <a:pt x="132" y="122"/>
                </a:lnTo>
                <a:close/>
                <a:moveTo>
                  <a:pt x="72" y="130"/>
                </a:moveTo>
                <a:lnTo>
                  <a:pt x="72" y="130"/>
                </a:lnTo>
                <a:lnTo>
                  <a:pt x="72" y="132"/>
                </a:lnTo>
                <a:lnTo>
                  <a:pt x="72" y="132"/>
                </a:lnTo>
                <a:lnTo>
                  <a:pt x="76" y="132"/>
                </a:lnTo>
                <a:lnTo>
                  <a:pt x="76" y="132"/>
                </a:lnTo>
                <a:lnTo>
                  <a:pt x="76" y="130"/>
                </a:lnTo>
                <a:lnTo>
                  <a:pt x="74" y="128"/>
                </a:lnTo>
                <a:lnTo>
                  <a:pt x="72" y="130"/>
                </a:lnTo>
                <a:lnTo>
                  <a:pt x="72" y="130"/>
                </a:lnTo>
                <a:close/>
                <a:moveTo>
                  <a:pt x="52" y="134"/>
                </a:moveTo>
                <a:lnTo>
                  <a:pt x="52" y="134"/>
                </a:lnTo>
                <a:lnTo>
                  <a:pt x="52" y="136"/>
                </a:lnTo>
                <a:lnTo>
                  <a:pt x="56" y="136"/>
                </a:lnTo>
                <a:lnTo>
                  <a:pt x="58" y="134"/>
                </a:lnTo>
                <a:lnTo>
                  <a:pt x="58" y="132"/>
                </a:lnTo>
                <a:lnTo>
                  <a:pt x="58" y="132"/>
                </a:lnTo>
                <a:lnTo>
                  <a:pt x="54" y="132"/>
                </a:lnTo>
                <a:lnTo>
                  <a:pt x="52" y="134"/>
                </a:lnTo>
                <a:lnTo>
                  <a:pt x="52" y="134"/>
                </a:lnTo>
                <a:close/>
                <a:moveTo>
                  <a:pt x="160" y="138"/>
                </a:moveTo>
                <a:lnTo>
                  <a:pt x="160" y="138"/>
                </a:lnTo>
                <a:lnTo>
                  <a:pt x="162" y="142"/>
                </a:lnTo>
                <a:lnTo>
                  <a:pt x="162" y="142"/>
                </a:lnTo>
                <a:lnTo>
                  <a:pt x="164" y="142"/>
                </a:lnTo>
                <a:lnTo>
                  <a:pt x="166" y="138"/>
                </a:lnTo>
                <a:lnTo>
                  <a:pt x="166" y="138"/>
                </a:lnTo>
                <a:lnTo>
                  <a:pt x="160" y="138"/>
                </a:lnTo>
                <a:lnTo>
                  <a:pt x="160" y="138"/>
                </a:lnTo>
                <a:close/>
                <a:moveTo>
                  <a:pt x="28" y="142"/>
                </a:moveTo>
                <a:lnTo>
                  <a:pt x="28" y="142"/>
                </a:lnTo>
                <a:lnTo>
                  <a:pt x="30" y="144"/>
                </a:lnTo>
                <a:lnTo>
                  <a:pt x="32" y="142"/>
                </a:lnTo>
                <a:lnTo>
                  <a:pt x="36" y="142"/>
                </a:lnTo>
                <a:lnTo>
                  <a:pt x="36" y="142"/>
                </a:lnTo>
                <a:lnTo>
                  <a:pt x="34" y="138"/>
                </a:lnTo>
                <a:lnTo>
                  <a:pt x="32" y="138"/>
                </a:lnTo>
                <a:lnTo>
                  <a:pt x="28" y="140"/>
                </a:lnTo>
                <a:lnTo>
                  <a:pt x="28" y="142"/>
                </a:lnTo>
                <a:lnTo>
                  <a:pt x="28" y="142"/>
                </a:lnTo>
                <a:close/>
                <a:moveTo>
                  <a:pt x="126" y="146"/>
                </a:moveTo>
                <a:lnTo>
                  <a:pt x="126" y="146"/>
                </a:lnTo>
                <a:lnTo>
                  <a:pt x="124" y="144"/>
                </a:lnTo>
                <a:lnTo>
                  <a:pt x="124" y="144"/>
                </a:lnTo>
                <a:lnTo>
                  <a:pt x="120" y="144"/>
                </a:lnTo>
                <a:lnTo>
                  <a:pt x="120" y="144"/>
                </a:lnTo>
                <a:lnTo>
                  <a:pt x="120" y="148"/>
                </a:lnTo>
                <a:lnTo>
                  <a:pt x="122" y="150"/>
                </a:lnTo>
                <a:lnTo>
                  <a:pt x="124" y="148"/>
                </a:lnTo>
                <a:lnTo>
                  <a:pt x="126" y="146"/>
                </a:lnTo>
                <a:lnTo>
                  <a:pt x="126" y="146"/>
                </a:lnTo>
                <a:close/>
                <a:moveTo>
                  <a:pt x="130" y="152"/>
                </a:moveTo>
                <a:lnTo>
                  <a:pt x="130" y="152"/>
                </a:lnTo>
                <a:lnTo>
                  <a:pt x="132" y="152"/>
                </a:lnTo>
                <a:lnTo>
                  <a:pt x="132" y="152"/>
                </a:lnTo>
                <a:lnTo>
                  <a:pt x="132" y="152"/>
                </a:lnTo>
                <a:lnTo>
                  <a:pt x="134" y="150"/>
                </a:lnTo>
                <a:lnTo>
                  <a:pt x="136" y="148"/>
                </a:lnTo>
                <a:lnTo>
                  <a:pt x="136" y="148"/>
                </a:lnTo>
                <a:lnTo>
                  <a:pt x="134" y="146"/>
                </a:lnTo>
                <a:lnTo>
                  <a:pt x="132" y="146"/>
                </a:lnTo>
                <a:lnTo>
                  <a:pt x="130" y="148"/>
                </a:lnTo>
                <a:lnTo>
                  <a:pt x="130" y="152"/>
                </a:lnTo>
                <a:lnTo>
                  <a:pt x="130" y="15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4" y="154"/>
                </a:lnTo>
                <a:lnTo>
                  <a:pt x="78" y="152"/>
                </a:lnTo>
                <a:lnTo>
                  <a:pt x="84" y="150"/>
                </a:lnTo>
                <a:lnTo>
                  <a:pt x="84" y="150"/>
                </a:lnTo>
                <a:lnTo>
                  <a:pt x="84" y="148"/>
                </a:lnTo>
                <a:lnTo>
                  <a:pt x="82" y="148"/>
                </a:lnTo>
                <a:lnTo>
                  <a:pt x="78" y="148"/>
                </a:lnTo>
                <a:lnTo>
                  <a:pt x="74" y="148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142" y="160"/>
                </a:moveTo>
                <a:lnTo>
                  <a:pt x="142" y="160"/>
                </a:lnTo>
                <a:lnTo>
                  <a:pt x="146" y="160"/>
                </a:lnTo>
                <a:lnTo>
                  <a:pt x="148" y="160"/>
                </a:lnTo>
                <a:lnTo>
                  <a:pt x="150" y="160"/>
                </a:lnTo>
                <a:lnTo>
                  <a:pt x="150" y="160"/>
                </a:lnTo>
                <a:lnTo>
                  <a:pt x="150" y="156"/>
                </a:lnTo>
                <a:lnTo>
                  <a:pt x="146" y="154"/>
                </a:lnTo>
                <a:lnTo>
                  <a:pt x="142" y="156"/>
                </a:lnTo>
                <a:lnTo>
                  <a:pt x="142" y="160"/>
                </a:lnTo>
                <a:lnTo>
                  <a:pt x="142" y="160"/>
                </a:lnTo>
                <a:close/>
                <a:moveTo>
                  <a:pt x="190" y="156"/>
                </a:moveTo>
                <a:lnTo>
                  <a:pt x="190" y="156"/>
                </a:lnTo>
                <a:lnTo>
                  <a:pt x="184" y="156"/>
                </a:lnTo>
                <a:lnTo>
                  <a:pt x="184" y="156"/>
                </a:lnTo>
                <a:lnTo>
                  <a:pt x="184" y="158"/>
                </a:lnTo>
                <a:lnTo>
                  <a:pt x="186" y="158"/>
                </a:lnTo>
                <a:lnTo>
                  <a:pt x="188" y="158"/>
                </a:lnTo>
                <a:lnTo>
                  <a:pt x="190" y="156"/>
                </a:lnTo>
                <a:lnTo>
                  <a:pt x="190" y="156"/>
                </a:lnTo>
                <a:close/>
                <a:moveTo>
                  <a:pt x="166" y="166"/>
                </a:moveTo>
                <a:lnTo>
                  <a:pt x="166" y="166"/>
                </a:lnTo>
                <a:lnTo>
                  <a:pt x="162" y="158"/>
                </a:lnTo>
                <a:lnTo>
                  <a:pt x="162" y="158"/>
                </a:lnTo>
                <a:lnTo>
                  <a:pt x="158" y="158"/>
                </a:lnTo>
                <a:lnTo>
                  <a:pt x="158" y="158"/>
                </a:lnTo>
                <a:lnTo>
                  <a:pt x="160" y="164"/>
                </a:lnTo>
                <a:lnTo>
                  <a:pt x="162" y="168"/>
                </a:lnTo>
                <a:lnTo>
                  <a:pt x="166" y="166"/>
                </a:lnTo>
                <a:lnTo>
                  <a:pt x="166" y="166"/>
                </a:lnTo>
                <a:close/>
                <a:moveTo>
                  <a:pt x="178" y="162"/>
                </a:moveTo>
                <a:lnTo>
                  <a:pt x="178" y="162"/>
                </a:lnTo>
                <a:lnTo>
                  <a:pt x="178" y="162"/>
                </a:lnTo>
                <a:lnTo>
                  <a:pt x="176" y="162"/>
                </a:lnTo>
                <a:lnTo>
                  <a:pt x="172" y="160"/>
                </a:lnTo>
                <a:lnTo>
                  <a:pt x="172" y="160"/>
                </a:lnTo>
                <a:lnTo>
                  <a:pt x="172" y="164"/>
                </a:lnTo>
                <a:lnTo>
                  <a:pt x="174" y="166"/>
                </a:lnTo>
                <a:lnTo>
                  <a:pt x="178" y="166"/>
                </a:lnTo>
                <a:lnTo>
                  <a:pt x="178" y="162"/>
                </a:lnTo>
                <a:lnTo>
                  <a:pt x="178" y="162"/>
                </a:lnTo>
                <a:close/>
                <a:moveTo>
                  <a:pt x="78" y="166"/>
                </a:moveTo>
                <a:lnTo>
                  <a:pt x="78" y="166"/>
                </a:lnTo>
                <a:lnTo>
                  <a:pt x="76" y="164"/>
                </a:lnTo>
                <a:lnTo>
                  <a:pt x="74" y="162"/>
                </a:lnTo>
                <a:lnTo>
                  <a:pt x="74" y="162"/>
                </a:lnTo>
                <a:lnTo>
                  <a:pt x="74" y="166"/>
                </a:lnTo>
                <a:lnTo>
                  <a:pt x="74" y="166"/>
                </a:lnTo>
                <a:lnTo>
                  <a:pt x="78" y="166"/>
                </a:lnTo>
                <a:lnTo>
                  <a:pt x="78" y="16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8" name="Google Shape;78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2834" y="2055427"/>
            <a:ext cx="687642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6633" y="2776314"/>
            <a:ext cx="828000" cy="523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3977" y="3414950"/>
            <a:ext cx="657685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361" y="2163427"/>
            <a:ext cx="715872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44"/>
          <p:cNvSpPr/>
          <p:nvPr/>
        </p:nvSpPr>
        <p:spPr>
          <a:xfrm>
            <a:off x="4892476" y="4693364"/>
            <a:ext cx="549218" cy="983127"/>
          </a:xfrm>
          <a:custGeom>
            <a:avLst/>
            <a:gdLst/>
            <a:ahLst/>
            <a:cxnLst/>
            <a:rect l="l" t="t" r="r" b="b"/>
            <a:pathLst>
              <a:path w="516" h="1164" extrusionOk="0">
                <a:moveTo>
                  <a:pt x="104" y="1052"/>
                </a:moveTo>
                <a:lnTo>
                  <a:pt x="104" y="1052"/>
                </a:lnTo>
                <a:lnTo>
                  <a:pt x="108" y="1052"/>
                </a:lnTo>
                <a:lnTo>
                  <a:pt x="112" y="1048"/>
                </a:lnTo>
                <a:lnTo>
                  <a:pt x="116" y="1042"/>
                </a:lnTo>
                <a:lnTo>
                  <a:pt x="116" y="1042"/>
                </a:lnTo>
                <a:lnTo>
                  <a:pt x="122" y="1032"/>
                </a:lnTo>
                <a:lnTo>
                  <a:pt x="130" y="1026"/>
                </a:lnTo>
                <a:lnTo>
                  <a:pt x="130" y="1026"/>
                </a:lnTo>
                <a:lnTo>
                  <a:pt x="136" y="1024"/>
                </a:lnTo>
                <a:lnTo>
                  <a:pt x="142" y="1024"/>
                </a:lnTo>
                <a:lnTo>
                  <a:pt x="142" y="1024"/>
                </a:lnTo>
                <a:lnTo>
                  <a:pt x="142" y="1016"/>
                </a:lnTo>
                <a:lnTo>
                  <a:pt x="142" y="1010"/>
                </a:lnTo>
                <a:lnTo>
                  <a:pt x="142" y="1004"/>
                </a:lnTo>
                <a:lnTo>
                  <a:pt x="144" y="996"/>
                </a:lnTo>
                <a:lnTo>
                  <a:pt x="144" y="996"/>
                </a:lnTo>
                <a:lnTo>
                  <a:pt x="152" y="986"/>
                </a:lnTo>
                <a:lnTo>
                  <a:pt x="158" y="978"/>
                </a:lnTo>
                <a:lnTo>
                  <a:pt x="166" y="970"/>
                </a:lnTo>
                <a:lnTo>
                  <a:pt x="172" y="960"/>
                </a:lnTo>
                <a:lnTo>
                  <a:pt x="172" y="960"/>
                </a:lnTo>
                <a:lnTo>
                  <a:pt x="178" y="950"/>
                </a:lnTo>
                <a:lnTo>
                  <a:pt x="180" y="938"/>
                </a:lnTo>
                <a:lnTo>
                  <a:pt x="182" y="924"/>
                </a:lnTo>
                <a:lnTo>
                  <a:pt x="188" y="908"/>
                </a:lnTo>
                <a:lnTo>
                  <a:pt x="188" y="908"/>
                </a:lnTo>
                <a:lnTo>
                  <a:pt x="192" y="896"/>
                </a:lnTo>
                <a:lnTo>
                  <a:pt x="194" y="890"/>
                </a:lnTo>
                <a:lnTo>
                  <a:pt x="196" y="882"/>
                </a:lnTo>
                <a:lnTo>
                  <a:pt x="196" y="882"/>
                </a:lnTo>
                <a:lnTo>
                  <a:pt x="202" y="870"/>
                </a:lnTo>
                <a:lnTo>
                  <a:pt x="204" y="858"/>
                </a:lnTo>
                <a:lnTo>
                  <a:pt x="210" y="834"/>
                </a:lnTo>
                <a:lnTo>
                  <a:pt x="210" y="834"/>
                </a:lnTo>
                <a:lnTo>
                  <a:pt x="216" y="802"/>
                </a:lnTo>
                <a:lnTo>
                  <a:pt x="220" y="770"/>
                </a:lnTo>
                <a:lnTo>
                  <a:pt x="220" y="770"/>
                </a:lnTo>
                <a:lnTo>
                  <a:pt x="224" y="756"/>
                </a:lnTo>
                <a:lnTo>
                  <a:pt x="228" y="744"/>
                </a:lnTo>
                <a:lnTo>
                  <a:pt x="228" y="744"/>
                </a:lnTo>
                <a:lnTo>
                  <a:pt x="232" y="726"/>
                </a:lnTo>
                <a:lnTo>
                  <a:pt x="234" y="710"/>
                </a:lnTo>
                <a:lnTo>
                  <a:pt x="240" y="674"/>
                </a:lnTo>
                <a:lnTo>
                  <a:pt x="240" y="674"/>
                </a:lnTo>
                <a:lnTo>
                  <a:pt x="244" y="658"/>
                </a:lnTo>
                <a:lnTo>
                  <a:pt x="244" y="650"/>
                </a:lnTo>
                <a:lnTo>
                  <a:pt x="244" y="642"/>
                </a:lnTo>
                <a:lnTo>
                  <a:pt x="244" y="642"/>
                </a:lnTo>
                <a:lnTo>
                  <a:pt x="236" y="634"/>
                </a:lnTo>
                <a:lnTo>
                  <a:pt x="234" y="628"/>
                </a:lnTo>
                <a:lnTo>
                  <a:pt x="232" y="622"/>
                </a:lnTo>
                <a:lnTo>
                  <a:pt x="232" y="622"/>
                </a:lnTo>
                <a:lnTo>
                  <a:pt x="226" y="590"/>
                </a:lnTo>
                <a:lnTo>
                  <a:pt x="226" y="590"/>
                </a:lnTo>
                <a:lnTo>
                  <a:pt x="220" y="592"/>
                </a:lnTo>
                <a:lnTo>
                  <a:pt x="212" y="594"/>
                </a:lnTo>
                <a:lnTo>
                  <a:pt x="206" y="594"/>
                </a:lnTo>
                <a:lnTo>
                  <a:pt x="202" y="594"/>
                </a:lnTo>
                <a:lnTo>
                  <a:pt x="202" y="592"/>
                </a:lnTo>
                <a:lnTo>
                  <a:pt x="202" y="592"/>
                </a:lnTo>
                <a:lnTo>
                  <a:pt x="202" y="578"/>
                </a:lnTo>
                <a:lnTo>
                  <a:pt x="202" y="562"/>
                </a:lnTo>
                <a:lnTo>
                  <a:pt x="202" y="542"/>
                </a:lnTo>
                <a:lnTo>
                  <a:pt x="202" y="542"/>
                </a:lnTo>
                <a:lnTo>
                  <a:pt x="206" y="536"/>
                </a:lnTo>
                <a:lnTo>
                  <a:pt x="210" y="530"/>
                </a:lnTo>
                <a:lnTo>
                  <a:pt x="216" y="518"/>
                </a:lnTo>
                <a:lnTo>
                  <a:pt x="216" y="518"/>
                </a:lnTo>
                <a:lnTo>
                  <a:pt x="220" y="508"/>
                </a:lnTo>
                <a:lnTo>
                  <a:pt x="222" y="498"/>
                </a:lnTo>
                <a:lnTo>
                  <a:pt x="224" y="480"/>
                </a:lnTo>
                <a:lnTo>
                  <a:pt x="226" y="462"/>
                </a:lnTo>
                <a:lnTo>
                  <a:pt x="228" y="442"/>
                </a:lnTo>
                <a:lnTo>
                  <a:pt x="228" y="442"/>
                </a:lnTo>
                <a:lnTo>
                  <a:pt x="228" y="424"/>
                </a:lnTo>
                <a:lnTo>
                  <a:pt x="228" y="414"/>
                </a:lnTo>
                <a:lnTo>
                  <a:pt x="230" y="406"/>
                </a:lnTo>
                <a:lnTo>
                  <a:pt x="230" y="406"/>
                </a:lnTo>
                <a:lnTo>
                  <a:pt x="236" y="396"/>
                </a:lnTo>
                <a:lnTo>
                  <a:pt x="242" y="384"/>
                </a:lnTo>
                <a:lnTo>
                  <a:pt x="242" y="384"/>
                </a:lnTo>
                <a:lnTo>
                  <a:pt x="250" y="368"/>
                </a:lnTo>
                <a:lnTo>
                  <a:pt x="254" y="350"/>
                </a:lnTo>
                <a:lnTo>
                  <a:pt x="266" y="314"/>
                </a:lnTo>
                <a:lnTo>
                  <a:pt x="266" y="314"/>
                </a:lnTo>
                <a:lnTo>
                  <a:pt x="270" y="304"/>
                </a:lnTo>
                <a:lnTo>
                  <a:pt x="274" y="298"/>
                </a:lnTo>
                <a:lnTo>
                  <a:pt x="276" y="292"/>
                </a:lnTo>
                <a:lnTo>
                  <a:pt x="278" y="284"/>
                </a:lnTo>
                <a:lnTo>
                  <a:pt x="278" y="284"/>
                </a:lnTo>
                <a:lnTo>
                  <a:pt x="282" y="262"/>
                </a:lnTo>
                <a:lnTo>
                  <a:pt x="288" y="238"/>
                </a:lnTo>
                <a:lnTo>
                  <a:pt x="288" y="238"/>
                </a:lnTo>
                <a:lnTo>
                  <a:pt x="294" y="222"/>
                </a:lnTo>
                <a:lnTo>
                  <a:pt x="298" y="206"/>
                </a:lnTo>
                <a:lnTo>
                  <a:pt x="298" y="206"/>
                </a:lnTo>
                <a:lnTo>
                  <a:pt x="304" y="198"/>
                </a:lnTo>
                <a:lnTo>
                  <a:pt x="304" y="198"/>
                </a:lnTo>
                <a:lnTo>
                  <a:pt x="308" y="192"/>
                </a:lnTo>
                <a:lnTo>
                  <a:pt x="312" y="184"/>
                </a:lnTo>
                <a:lnTo>
                  <a:pt x="312" y="184"/>
                </a:lnTo>
                <a:lnTo>
                  <a:pt x="312" y="176"/>
                </a:lnTo>
                <a:lnTo>
                  <a:pt x="312" y="176"/>
                </a:lnTo>
                <a:lnTo>
                  <a:pt x="310" y="172"/>
                </a:lnTo>
                <a:lnTo>
                  <a:pt x="310" y="172"/>
                </a:lnTo>
                <a:lnTo>
                  <a:pt x="302" y="168"/>
                </a:lnTo>
                <a:lnTo>
                  <a:pt x="302" y="168"/>
                </a:lnTo>
                <a:lnTo>
                  <a:pt x="296" y="164"/>
                </a:lnTo>
                <a:lnTo>
                  <a:pt x="292" y="164"/>
                </a:lnTo>
                <a:lnTo>
                  <a:pt x="276" y="164"/>
                </a:lnTo>
                <a:lnTo>
                  <a:pt x="276" y="164"/>
                </a:lnTo>
                <a:lnTo>
                  <a:pt x="270" y="164"/>
                </a:lnTo>
                <a:lnTo>
                  <a:pt x="266" y="162"/>
                </a:lnTo>
                <a:lnTo>
                  <a:pt x="260" y="156"/>
                </a:lnTo>
                <a:lnTo>
                  <a:pt x="258" y="152"/>
                </a:lnTo>
                <a:lnTo>
                  <a:pt x="258" y="148"/>
                </a:lnTo>
                <a:lnTo>
                  <a:pt x="258" y="148"/>
                </a:lnTo>
                <a:lnTo>
                  <a:pt x="258" y="144"/>
                </a:lnTo>
                <a:lnTo>
                  <a:pt x="256" y="142"/>
                </a:lnTo>
                <a:lnTo>
                  <a:pt x="256" y="142"/>
                </a:lnTo>
                <a:lnTo>
                  <a:pt x="254" y="138"/>
                </a:lnTo>
                <a:lnTo>
                  <a:pt x="254" y="134"/>
                </a:lnTo>
                <a:lnTo>
                  <a:pt x="254" y="134"/>
                </a:lnTo>
                <a:lnTo>
                  <a:pt x="254" y="132"/>
                </a:lnTo>
                <a:lnTo>
                  <a:pt x="254" y="130"/>
                </a:lnTo>
                <a:lnTo>
                  <a:pt x="254" y="130"/>
                </a:lnTo>
                <a:lnTo>
                  <a:pt x="252" y="122"/>
                </a:lnTo>
                <a:lnTo>
                  <a:pt x="252" y="122"/>
                </a:lnTo>
                <a:lnTo>
                  <a:pt x="250" y="120"/>
                </a:lnTo>
                <a:lnTo>
                  <a:pt x="244" y="120"/>
                </a:lnTo>
                <a:lnTo>
                  <a:pt x="244" y="120"/>
                </a:lnTo>
                <a:lnTo>
                  <a:pt x="242" y="118"/>
                </a:lnTo>
                <a:lnTo>
                  <a:pt x="240" y="116"/>
                </a:lnTo>
                <a:lnTo>
                  <a:pt x="240" y="112"/>
                </a:lnTo>
                <a:lnTo>
                  <a:pt x="240" y="112"/>
                </a:lnTo>
                <a:lnTo>
                  <a:pt x="250" y="98"/>
                </a:lnTo>
                <a:lnTo>
                  <a:pt x="252" y="92"/>
                </a:lnTo>
                <a:lnTo>
                  <a:pt x="252" y="92"/>
                </a:lnTo>
                <a:lnTo>
                  <a:pt x="254" y="90"/>
                </a:lnTo>
                <a:lnTo>
                  <a:pt x="254" y="86"/>
                </a:lnTo>
                <a:lnTo>
                  <a:pt x="252" y="82"/>
                </a:lnTo>
                <a:lnTo>
                  <a:pt x="252" y="82"/>
                </a:lnTo>
                <a:lnTo>
                  <a:pt x="250" y="80"/>
                </a:lnTo>
                <a:lnTo>
                  <a:pt x="250" y="76"/>
                </a:lnTo>
                <a:lnTo>
                  <a:pt x="250" y="76"/>
                </a:lnTo>
                <a:lnTo>
                  <a:pt x="252" y="62"/>
                </a:lnTo>
                <a:lnTo>
                  <a:pt x="254" y="50"/>
                </a:lnTo>
                <a:lnTo>
                  <a:pt x="254" y="50"/>
                </a:lnTo>
                <a:lnTo>
                  <a:pt x="256" y="48"/>
                </a:lnTo>
                <a:lnTo>
                  <a:pt x="254" y="48"/>
                </a:lnTo>
                <a:lnTo>
                  <a:pt x="254" y="48"/>
                </a:lnTo>
                <a:lnTo>
                  <a:pt x="252" y="48"/>
                </a:lnTo>
                <a:lnTo>
                  <a:pt x="252" y="50"/>
                </a:lnTo>
                <a:lnTo>
                  <a:pt x="252" y="50"/>
                </a:lnTo>
                <a:lnTo>
                  <a:pt x="250" y="48"/>
                </a:lnTo>
                <a:lnTo>
                  <a:pt x="248" y="46"/>
                </a:lnTo>
                <a:lnTo>
                  <a:pt x="248" y="46"/>
                </a:lnTo>
                <a:lnTo>
                  <a:pt x="248" y="46"/>
                </a:lnTo>
                <a:lnTo>
                  <a:pt x="246" y="46"/>
                </a:lnTo>
                <a:lnTo>
                  <a:pt x="246" y="46"/>
                </a:lnTo>
                <a:lnTo>
                  <a:pt x="246" y="44"/>
                </a:lnTo>
                <a:lnTo>
                  <a:pt x="248" y="42"/>
                </a:lnTo>
                <a:lnTo>
                  <a:pt x="248" y="42"/>
                </a:lnTo>
                <a:lnTo>
                  <a:pt x="244" y="44"/>
                </a:lnTo>
                <a:lnTo>
                  <a:pt x="244" y="44"/>
                </a:lnTo>
                <a:lnTo>
                  <a:pt x="246" y="42"/>
                </a:lnTo>
                <a:lnTo>
                  <a:pt x="248" y="40"/>
                </a:lnTo>
                <a:lnTo>
                  <a:pt x="252" y="38"/>
                </a:lnTo>
                <a:lnTo>
                  <a:pt x="252" y="38"/>
                </a:lnTo>
                <a:lnTo>
                  <a:pt x="254" y="34"/>
                </a:lnTo>
                <a:lnTo>
                  <a:pt x="254" y="34"/>
                </a:lnTo>
                <a:lnTo>
                  <a:pt x="256" y="32"/>
                </a:lnTo>
                <a:lnTo>
                  <a:pt x="258" y="30"/>
                </a:lnTo>
                <a:lnTo>
                  <a:pt x="258" y="30"/>
                </a:lnTo>
                <a:lnTo>
                  <a:pt x="258" y="30"/>
                </a:lnTo>
                <a:lnTo>
                  <a:pt x="260" y="28"/>
                </a:lnTo>
                <a:lnTo>
                  <a:pt x="260" y="28"/>
                </a:lnTo>
                <a:lnTo>
                  <a:pt x="264" y="26"/>
                </a:lnTo>
                <a:lnTo>
                  <a:pt x="266" y="22"/>
                </a:lnTo>
                <a:lnTo>
                  <a:pt x="266" y="22"/>
                </a:lnTo>
                <a:lnTo>
                  <a:pt x="268" y="22"/>
                </a:lnTo>
                <a:lnTo>
                  <a:pt x="270" y="20"/>
                </a:lnTo>
                <a:lnTo>
                  <a:pt x="270" y="20"/>
                </a:lnTo>
                <a:lnTo>
                  <a:pt x="276" y="16"/>
                </a:lnTo>
                <a:lnTo>
                  <a:pt x="276" y="16"/>
                </a:lnTo>
                <a:lnTo>
                  <a:pt x="282" y="12"/>
                </a:lnTo>
                <a:lnTo>
                  <a:pt x="282" y="12"/>
                </a:lnTo>
                <a:lnTo>
                  <a:pt x="288" y="10"/>
                </a:lnTo>
                <a:lnTo>
                  <a:pt x="288" y="10"/>
                </a:lnTo>
                <a:lnTo>
                  <a:pt x="292" y="8"/>
                </a:lnTo>
                <a:lnTo>
                  <a:pt x="296" y="6"/>
                </a:lnTo>
                <a:lnTo>
                  <a:pt x="296" y="6"/>
                </a:lnTo>
                <a:lnTo>
                  <a:pt x="298" y="6"/>
                </a:lnTo>
                <a:lnTo>
                  <a:pt x="302" y="4"/>
                </a:lnTo>
                <a:lnTo>
                  <a:pt x="302" y="4"/>
                </a:lnTo>
                <a:lnTo>
                  <a:pt x="306" y="2"/>
                </a:lnTo>
                <a:lnTo>
                  <a:pt x="308" y="2"/>
                </a:lnTo>
                <a:lnTo>
                  <a:pt x="308" y="2"/>
                </a:lnTo>
                <a:lnTo>
                  <a:pt x="310" y="2"/>
                </a:lnTo>
                <a:lnTo>
                  <a:pt x="310" y="2"/>
                </a:lnTo>
                <a:lnTo>
                  <a:pt x="312" y="2"/>
                </a:lnTo>
                <a:lnTo>
                  <a:pt x="314" y="2"/>
                </a:lnTo>
                <a:lnTo>
                  <a:pt x="318" y="2"/>
                </a:lnTo>
                <a:lnTo>
                  <a:pt x="318" y="2"/>
                </a:lnTo>
                <a:lnTo>
                  <a:pt x="320" y="0"/>
                </a:lnTo>
                <a:lnTo>
                  <a:pt x="322" y="0"/>
                </a:lnTo>
                <a:lnTo>
                  <a:pt x="322" y="0"/>
                </a:lnTo>
                <a:lnTo>
                  <a:pt x="322" y="2"/>
                </a:lnTo>
                <a:lnTo>
                  <a:pt x="326" y="2"/>
                </a:lnTo>
                <a:lnTo>
                  <a:pt x="326" y="2"/>
                </a:lnTo>
                <a:lnTo>
                  <a:pt x="328" y="0"/>
                </a:lnTo>
                <a:lnTo>
                  <a:pt x="330" y="2"/>
                </a:lnTo>
                <a:lnTo>
                  <a:pt x="334" y="2"/>
                </a:lnTo>
                <a:lnTo>
                  <a:pt x="334" y="2"/>
                </a:lnTo>
                <a:lnTo>
                  <a:pt x="338" y="2"/>
                </a:lnTo>
                <a:lnTo>
                  <a:pt x="342" y="4"/>
                </a:lnTo>
                <a:lnTo>
                  <a:pt x="342" y="4"/>
                </a:lnTo>
                <a:lnTo>
                  <a:pt x="348" y="6"/>
                </a:lnTo>
                <a:lnTo>
                  <a:pt x="348" y="6"/>
                </a:lnTo>
                <a:lnTo>
                  <a:pt x="352" y="8"/>
                </a:lnTo>
                <a:lnTo>
                  <a:pt x="354" y="12"/>
                </a:lnTo>
                <a:lnTo>
                  <a:pt x="354" y="12"/>
                </a:lnTo>
                <a:lnTo>
                  <a:pt x="358" y="14"/>
                </a:lnTo>
                <a:lnTo>
                  <a:pt x="360" y="14"/>
                </a:lnTo>
                <a:lnTo>
                  <a:pt x="360" y="14"/>
                </a:lnTo>
                <a:lnTo>
                  <a:pt x="364" y="18"/>
                </a:lnTo>
                <a:lnTo>
                  <a:pt x="366" y="20"/>
                </a:lnTo>
                <a:lnTo>
                  <a:pt x="366" y="20"/>
                </a:lnTo>
                <a:lnTo>
                  <a:pt x="370" y="22"/>
                </a:lnTo>
                <a:lnTo>
                  <a:pt x="376" y="26"/>
                </a:lnTo>
                <a:lnTo>
                  <a:pt x="376" y="26"/>
                </a:lnTo>
                <a:lnTo>
                  <a:pt x="380" y="32"/>
                </a:lnTo>
                <a:lnTo>
                  <a:pt x="382" y="36"/>
                </a:lnTo>
                <a:lnTo>
                  <a:pt x="382" y="36"/>
                </a:lnTo>
                <a:lnTo>
                  <a:pt x="382" y="40"/>
                </a:lnTo>
                <a:lnTo>
                  <a:pt x="384" y="44"/>
                </a:lnTo>
                <a:lnTo>
                  <a:pt x="384" y="44"/>
                </a:lnTo>
                <a:lnTo>
                  <a:pt x="386" y="52"/>
                </a:lnTo>
                <a:lnTo>
                  <a:pt x="386" y="52"/>
                </a:lnTo>
                <a:lnTo>
                  <a:pt x="386" y="58"/>
                </a:lnTo>
                <a:lnTo>
                  <a:pt x="384" y="58"/>
                </a:lnTo>
                <a:lnTo>
                  <a:pt x="384" y="58"/>
                </a:lnTo>
                <a:lnTo>
                  <a:pt x="386" y="64"/>
                </a:lnTo>
                <a:lnTo>
                  <a:pt x="386" y="64"/>
                </a:lnTo>
                <a:lnTo>
                  <a:pt x="384" y="60"/>
                </a:lnTo>
                <a:lnTo>
                  <a:pt x="384" y="60"/>
                </a:lnTo>
                <a:lnTo>
                  <a:pt x="384" y="68"/>
                </a:lnTo>
                <a:lnTo>
                  <a:pt x="384" y="70"/>
                </a:lnTo>
                <a:lnTo>
                  <a:pt x="384" y="70"/>
                </a:lnTo>
                <a:lnTo>
                  <a:pt x="382" y="76"/>
                </a:lnTo>
                <a:lnTo>
                  <a:pt x="382" y="76"/>
                </a:lnTo>
                <a:lnTo>
                  <a:pt x="382" y="74"/>
                </a:lnTo>
                <a:lnTo>
                  <a:pt x="382" y="74"/>
                </a:lnTo>
                <a:lnTo>
                  <a:pt x="382" y="78"/>
                </a:lnTo>
                <a:lnTo>
                  <a:pt x="382" y="78"/>
                </a:lnTo>
                <a:lnTo>
                  <a:pt x="382" y="82"/>
                </a:lnTo>
                <a:lnTo>
                  <a:pt x="380" y="84"/>
                </a:lnTo>
                <a:lnTo>
                  <a:pt x="380" y="84"/>
                </a:lnTo>
                <a:lnTo>
                  <a:pt x="382" y="80"/>
                </a:lnTo>
                <a:lnTo>
                  <a:pt x="382" y="80"/>
                </a:lnTo>
                <a:lnTo>
                  <a:pt x="378" y="92"/>
                </a:lnTo>
                <a:lnTo>
                  <a:pt x="378" y="92"/>
                </a:lnTo>
                <a:lnTo>
                  <a:pt x="374" y="106"/>
                </a:lnTo>
                <a:lnTo>
                  <a:pt x="374" y="106"/>
                </a:lnTo>
                <a:lnTo>
                  <a:pt x="370" y="112"/>
                </a:lnTo>
                <a:lnTo>
                  <a:pt x="370" y="118"/>
                </a:lnTo>
                <a:lnTo>
                  <a:pt x="370" y="124"/>
                </a:lnTo>
                <a:lnTo>
                  <a:pt x="372" y="130"/>
                </a:lnTo>
                <a:lnTo>
                  <a:pt x="372" y="130"/>
                </a:lnTo>
                <a:lnTo>
                  <a:pt x="378" y="142"/>
                </a:lnTo>
                <a:lnTo>
                  <a:pt x="378" y="142"/>
                </a:lnTo>
                <a:lnTo>
                  <a:pt x="380" y="146"/>
                </a:lnTo>
                <a:lnTo>
                  <a:pt x="380" y="146"/>
                </a:lnTo>
                <a:lnTo>
                  <a:pt x="386" y="152"/>
                </a:lnTo>
                <a:lnTo>
                  <a:pt x="386" y="152"/>
                </a:lnTo>
                <a:lnTo>
                  <a:pt x="388" y="158"/>
                </a:lnTo>
                <a:lnTo>
                  <a:pt x="388" y="158"/>
                </a:lnTo>
                <a:lnTo>
                  <a:pt x="412" y="192"/>
                </a:lnTo>
                <a:lnTo>
                  <a:pt x="440" y="224"/>
                </a:lnTo>
                <a:lnTo>
                  <a:pt x="440" y="224"/>
                </a:lnTo>
                <a:lnTo>
                  <a:pt x="446" y="240"/>
                </a:lnTo>
                <a:lnTo>
                  <a:pt x="450" y="256"/>
                </a:lnTo>
                <a:lnTo>
                  <a:pt x="450" y="256"/>
                </a:lnTo>
                <a:lnTo>
                  <a:pt x="456" y="298"/>
                </a:lnTo>
                <a:lnTo>
                  <a:pt x="460" y="340"/>
                </a:lnTo>
                <a:lnTo>
                  <a:pt x="462" y="384"/>
                </a:lnTo>
                <a:lnTo>
                  <a:pt x="462" y="426"/>
                </a:lnTo>
                <a:lnTo>
                  <a:pt x="462" y="426"/>
                </a:lnTo>
                <a:lnTo>
                  <a:pt x="460" y="446"/>
                </a:lnTo>
                <a:lnTo>
                  <a:pt x="458" y="466"/>
                </a:lnTo>
                <a:lnTo>
                  <a:pt x="458" y="484"/>
                </a:lnTo>
                <a:lnTo>
                  <a:pt x="458" y="504"/>
                </a:lnTo>
                <a:lnTo>
                  <a:pt x="458" y="504"/>
                </a:lnTo>
                <a:lnTo>
                  <a:pt x="458" y="560"/>
                </a:lnTo>
                <a:lnTo>
                  <a:pt x="460" y="588"/>
                </a:lnTo>
                <a:lnTo>
                  <a:pt x="466" y="616"/>
                </a:lnTo>
                <a:lnTo>
                  <a:pt x="466" y="616"/>
                </a:lnTo>
                <a:lnTo>
                  <a:pt x="468" y="634"/>
                </a:lnTo>
                <a:lnTo>
                  <a:pt x="468" y="644"/>
                </a:lnTo>
                <a:lnTo>
                  <a:pt x="466" y="648"/>
                </a:lnTo>
                <a:lnTo>
                  <a:pt x="462" y="650"/>
                </a:lnTo>
                <a:lnTo>
                  <a:pt x="456" y="652"/>
                </a:lnTo>
                <a:lnTo>
                  <a:pt x="444" y="652"/>
                </a:lnTo>
                <a:lnTo>
                  <a:pt x="442" y="656"/>
                </a:lnTo>
                <a:lnTo>
                  <a:pt x="442" y="662"/>
                </a:lnTo>
                <a:lnTo>
                  <a:pt x="442" y="662"/>
                </a:lnTo>
                <a:lnTo>
                  <a:pt x="442" y="678"/>
                </a:lnTo>
                <a:lnTo>
                  <a:pt x="444" y="686"/>
                </a:lnTo>
                <a:lnTo>
                  <a:pt x="446" y="692"/>
                </a:lnTo>
                <a:lnTo>
                  <a:pt x="446" y="692"/>
                </a:lnTo>
                <a:lnTo>
                  <a:pt x="452" y="706"/>
                </a:lnTo>
                <a:lnTo>
                  <a:pt x="452" y="718"/>
                </a:lnTo>
                <a:lnTo>
                  <a:pt x="454" y="730"/>
                </a:lnTo>
                <a:lnTo>
                  <a:pt x="454" y="746"/>
                </a:lnTo>
                <a:lnTo>
                  <a:pt x="454" y="746"/>
                </a:lnTo>
                <a:lnTo>
                  <a:pt x="458" y="756"/>
                </a:lnTo>
                <a:lnTo>
                  <a:pt x="464" y="768"/>
                </a:lnTo>
                <a:lnTo>
                  <a:pt x="470" y="782"/>
                </a:lnTo>
                <a:lnTo>
                  <a:pt x="472" y="792"/>
                </a:lnTo>
                <a:lnTo>
                  <a:pt x="472" y="792"/>
                </a:lnTo>
                <a:lnTo>
                  <a:pt x="474" y="804"/>
                </a:lnTo>
                <a:lnTo>
                  <a:pt x="474" y="816"/>
                </a:lnTo>
                <a:lnTo>
                  <a:pt x="474" y="828"/>
                </a:lnTo>
                <a:lnTo>
                  <a:pt x="476" y="840"/>
                </a:lnTo>
                <a:lnTo>
                  <a:pt x="476" y="840"/>
                </a:lnTo>
                <a:lnTo>
                  <a:pt x="478" y="852"/>
                </a:lnTo>
                <a:lnTo>
                  <a:pt x="484" y="862"/>
                </a:lnTo>
                <a:lnTo>
                  <a:pt x="490" y="870"/>
                </a:lnTo>
                <a:lnTo>
                  <a:pt x="496" y="882"/>
                </a:lnTo>
                <a:lnTo>
                  <a:pt x="496" y="882"/>
                </a:lnTo>
                <a:lnTo>
                  <a:pt x="498" y="894"/>
                </a:lnTo>
                <a:lnTo>
                  <a:pt x="500" y="910"/>
                </a:lnTo>
                <a:lnTo>
                  <a:pt x="498" y="924"/>
                </a:lnTo>
                <a:lnTo>
                  <a:pt x="500" y="940"/>
                </a:lnTo>
                <a:lnTo>
                  <a:pt x="500" y="940"/>
                </a:lnTo>
                <a:lnTo>
                  <a:pt x="504" y="968"/>
                </a:lnTo>
                <a:lnTo>
                  <a:pt x="508" y="996"/>
                </a:lnTo>
                <a:lnTo>
                  <a:pt x="508" y="996"/>
                </a:lnTo>
                <a:lnTo>
                  <a:pt x="510" y="1020"/>
                </a:lnTo>
                <a:lnTo>
                  <a:pt x="510" y="1044"/>
                </a:lnTo>
                <a:lnTo>
                  <a:pt x="510" y="1044"/>
                </a:lnTo>
                <a:lnTo>
                  <a:pt x="512" y="1060"/>
                </a:lnTo>
                <a:lnTo>
                  <a:pt x="514" y="1070"/>
                </a:lnTo>
                <a:lnTo>
                  <a:pt x="516" y="1080"/>
                </a:lnTo>
                <a:lnTo>
                  <a:pt x="516" y="1096"/>
                </a:lnTo>
                <a:lnTo>
                  <a:pt x="516" y="1096"/>
                </a:lnTo>
                <a:lnTo>
                  <a:pt x="514" y="1106"/>
                </a:lnTo>
                <a:lnTo>
                  <a:pt x="508" y="1114"/>
                </a:lnTo>
                <a:lnTo>
                  <a:pt x="508" y="1148"/>
                </a:lnTo>
                <a:lnTo>
                  <a:pt x="508" y="1148"/>
                </a:lnTo>
                <a:lnTo>
                  <a:pt x="504" y="1150"/>
                </a:lnTo>
                <a:lnTo>
                  <a:pt x="496" y="1154"/>
                </a:lnTo>
                <a:lnTo>
                  <a:pt x="480" y="1156"/>
                </a:lnTo>
                <a:lnTo>
                  <a:pt x="472" y="1156"/>
                </a:lnTo>
                <a:lnTo>
                  <a:pt x="464" y="1154"/>
                </a:lnTo>
                <a:lnTo>
                  <a:pt x="458" y="1152"/>
                </a:lnTo>
                <a:lnTo>
                  <a:pt x="452" y="1148"/>
                </a:lnTo>
                <a:lnTo>
                  <a:pt x="452" y="1148"/>
                </a:lnTo>
                <a:lnTo>
                  <a:pt x="440" y="1154"/>
                </a:lnTo>
                <a:lnTo>
                  <a:pt x="422" y="1160"/>
                </a:lnTo>
                <a:lnTo>
                  <a:pt x="404" y="1162"/>
                </a:lnTo>
                <a:lnTo>
                  <a:pt x="384" y="1164"/>
                </a:lnTo>
                <a:lnTo>
                  <a:pt x="364" y="1162"/>
                </a:lnTo>
                <a:lnTo>
                  <a:pt x="344" y="1160"/>
                </a:lnTo>
                <a:lnTo>
                  <a:pt x="328" y="1156"/>
                </a:lnTo>
                <a:lnTo>
                  <a:pt x="312" y="1150"/>
                </a:lnTo>
                <a:lnTo>
                  <a:pt x="312" y="1150"/>
                </a:lnTo>
                <a:lnTo>
                  <a:pt x="312" y="1144"/>
                </a:lnTo>
                <a:lnTo>
                  <a:pt x="314" y="1138"/>
                </a:lnTo>
                <a:lnTo>
                  <a:pt x="318" y="1134"/>
                </a:lnTo>
                <a:lnTo>
                  <a:pt x="324" y="1132"/>
                </a:lnTo>
                <a:lnTo>
                  <a:pt x="338" y="1128"/>
                </a:lnTo>
                <a:lnTo>
                  <a:pt x="352" y="1128"/>
                </a:lnTo>
                <a:lnTo>
                  <a:pt x="352" y="1128"/>
                </a:lnTo>
                <a:lnTo>
                  <a:pt x="380" y="1124"/>
                </a:lnTo>
                <a:lnTo>
                  <a:pt x="380" y="1124"/>
                </a:lnTo>
                <a:lnTo>
                  <a:pt x="386" y="1122"/>
                </a:lnTo>
                <a:lnTo>
                  <a:pt x="392" y="1118"/>
                </a:lnTo>
                <a:lnTo>
                  <a:pt x="398" y="1114"/>
                </a:lnTo>
                <a:lnTo>
                  <a:pt x="402" y="1108"/>
                </a:lnTo>
                <a:lnTo>
                  <a:pt x="406" y="1098"/>
                </a:lnTo>
                <a:lnTo>
                  <a:pt x="406" y="1094"/>
                </a:lnTo>
                <a:lnTo>
                  <a:pt x="406" y="1094"/>
                </a:lnTo>
                <a:lnTo>
                  <a:pt x="412" y="1086"/>
                </a:lnTo>
                <a:lnTo>
                  <a:pt x="418" y="1078"/>
                </a:lnTo>
                <a:lnTo>
                  <a:pt x="420" y="1070"/>
                </a:lnTo>
                <a:lnTo>
                  <a:pt x="422" y="1062"/>
                </a:lnTo>
                <a:lnTo>
                  <a:pt x="422" y="1062"/>
                </a:lnTo>
                <a:lnTo>
                  <a:pt x="422" y="1060"/>
                </a:lnTo>
                <a:lnTo>
                  <a:pt x="422" y="1060"/>
                </a:lnTo>
                <a:lnTo>
                  <a:pt x="426" y="1040"/>
                </a:lnTo>
                <a:lnTo>
                  <a:pt x="426" y="1040"/>
                </a:lnTo>
                <a:lnTo>
                  <a:pt x="426" y="1026"/>
                </a:lnTo>
                <a:lnTo>
                  <a:pt x="424" y="1012"/>
                </a:lnTo>
                <a:lnTo>
                  <a:pt x="424" y="1012"/>
                </a:lnTo>
                <a:lnTo>
                  <a:pt x="420" y="1000"/>
                </a:lnTo>
                <a:lnTo>
                  <a:pt x="422" y="988"/>
                </a:lnTo>
                <a:lnTo>
                  <a:pt x="422" y="988"/>
                </a:lnTo>
                <a:lnTo>
                  <a:pt x="420" y="980"/>
                </a:lnTo>
                <a:lnTo>
                  <a:pt x="418" y="974"/>
                </a:lnTo>
                <a:lnTo>
                  <a:pt x="412" y="960"/>
                </a:lnTo>
                <a:lnTo>
                  <a:pt x="412" y="960"/>
                </a:lnTo>
                <a:lnTo>
                  <a:pt x="400" y="936"/>
                </a:lnTo>
                <a:lnTo>
                  <a:pt x="390" y="910"/>
                </a:lnTo>
                <a:lnTo>
                  <a:pt x="390" y="910"/>
                </a:lnTo>
                <a:lnTo>
                  <a:pt x="386" y="898"/>
                </a:lnTo>
                <a:lnTo>
                  <a:pt x="382" y="880"/>
                </a:lnTo>
                <a:lnTo>
                  <a:pt x="378" y="862"/>
                </a:lnTo>
                <a:lnTo>
                  <a:pt x="374" y="850"/>
                </a:lnTo>
                <a:lnTo>
                  <a:pt x="374" y="850"/>
                </a:lnTo>
                <a:lnTo>
                  <a:pt x="368" y="832"/>
                </a:lnTo>
                <a:lnTo>
                  <a:pt x="362" y="810"/>
                </a:lnTo>
                <a:lnTo>
                  <a:pt x="362" y="810"/>
                </a:lnTo>
                <a:lnTo>
                  <a:pt x="358" y="798"/>
                </a:lnTo>
                <a:lnTo>
                  <a:pt x="358" y="798"/>
                </a:lnTo>
                <a:lnTo>
                  <a:pt x="352" y="784"/>
                </a:lnTo>
                <a:lnTo>
                  <a:pt x="348" y="780"/>
                </a:lnTo>
                <a:lnTo>
                  <a:pt x="342" y="776"/>
                </a:lnTo>
                <a:lnTo>
                  <a:pt x="342" y="776"/>
                </a:lnTo>
                <a:lnTo>
                  <a:pt x="338" y="784"/>
                </a:lnTo>
                <a:lnTo>
                  <a:pt x="334" y="792"/>
                </a:lnTo>
                <a:lnTo>
                  <a:pt x="330" y="808"/>
                </a:lnTo>
                <a:lnTo>
                  <a:pt x="322" y="824"/>
                </a:lnTo>
                <a:lnTo>
                  <a:pt x="318" y="834"/>
                </a:lnTo>
                <a:lnTo>
                  <a:pt x="310" y="846"/>
                </a:lnTo>
                <a:lnTo>
                  <a:pt x="310" y="846"/>
                </a:lnTo>
                <a:lnTo>
                  <a:pt x="306" y="858"/>
                </a:lnTo>
                <a:lnTo>
                  <a:pt x="302" y="866"/>
                </a:lnTo>
                <a:lnTo>
                  <a:pt x="292" y="886"/>
                </a:lnTo>
                <a:lnTo>
                  <a:pt x="292" y="886"/>
                </a:lnTo>
                <a:lnTo>
                  <a:pt x="280" y="914"/>
                </a:lnTo>
                <a:lnTo>
                  <a:pt x="264" y="940"/>
                </a:lnTo>
                <a:lnTo>
                  <a:pt x="264" y="940"/>
                </a:lnTo>
                <a:lnTo>
                  <a:pt x="250" y="968"/>
                </a:lnTo>
                <a:lnTo>
                  <a:pt x="236" y="994"/>
                </a:lnTo>
                <a:lnTo>
                  <a:pt x="236" y="994"/>
                </a:lnTo>
                <a:lnTo>
                  <a:pt x="226" y="1014"/>
                </a:lnTo>
                <a:lnTo>
                  <a:pt x="216" y="1034"/>
                </a:lnTo>
                <a:lnTo>
                  <a:pt x="216" y="1034"/>
                </a:lnTo>
                <a:lnTo>
                  <a:pt x="208" y="1054"/>
                </a:lnTo>
                <a:lnTo>
                  <a:pt x="200" y="1066"/>
                </a:lnTo>
                <a:lnTo>
                  <a:pt x="200" y="1066"/>
                </a:lnTo>
                <a:lnTo>
                  <a:pt x="204" y="1080"/>
                </a:lnTo>
                <a:lnTo>
                  <a:pt x="204" y="1088"/>
                </a:lnTo>
                <a:lnTo>
                  <a:pt x="204" y="1092"/>
                </a:lnTo>
                <a:lnTo>
                  <a:pt x="202" y="1094"/>
                </a:lnTo>
                <a:lnTo>
                  <a:pt x="202" y="1094"/>
                </a:lnTo>
                <a:lnTo>
                  <a:pt x="198" y="1098"/>
                </a:lnTo>
                <a:lnTo>
                  <a:pt x="196" y="1102"/>
                </a:lnTo>
                <a:lnTo>
                  <a:pt x="192" y="1112"/>
                </a:lnTo>
                <a:lnTo>
                  <a:pt x="188" y="1132"/>
                </a:lnTo>
                <a:lnTo>
                  <a:pt x="188" y="1132"/>
                </a:lnTo>
                <a:lnTo>
                  <a:pt x="186" y="1134"/>
                </a:lnTo>
                <a:lnTo>
                  <a:pt x="180" y="1134"/>
                </a:lnTo>
                <a:lnTo>
                  <a:pt x="162" y="1130"/>
                </a:lnTo>
                <a:lnTo>
                  <a:pt x="154" y="1126"/>
                </a:lnTo>
                <a:lnTo>
                  <a:pt x="144" y="1122"/>
                </a:lnTo>
                <a:lnTo>
                  <a:pt x="138" y="1116"/>
                </a:lnTo>
                <a:lnTo>
                  <a:pt x="134" y="1108"/>
                </a:lnTo>
                <a:lnTo>
                  <a:pt x="134" y="1108"/>
                </a:lnTo>
                <a:lnTo>
                  <a:pt x="92" y="1106"/>
                </a:lnTo>
                <a:lnTo>
                  <a:pt x="74" y="1102"/>
                </a:lnTo>
                <a:lnTo>
                  <a:pt x="56" y="1098"/>
                </a:lnTo>
                <a:lnTo>
                  <a:pt x="38" y="1092"/>
                </a:lnTo>
                <a:lnTo>
                  <a:pt x="24" y="1086"/>
                </a:lnTo>
                <a:lnTo>
                  <a:pt x="10" y="1076"/>
                </a:lnTo>
                <a:lnTo>
                  <a:pt x="0" y="1064"/>
                </a:lnTo>
                <a:lnTo>
                  <a:pt x="0" y="1064"/>
                </a:lnTo>
                <a:lnTo>
                  <a:pt x="2" y="1062"/>
                </a:lnTo>
                <a:lnTo>
                  <a:pt x="4" y="1060"/>
                </a:lnTo>
                <a:lnTo>
                  <a:pt x="12" y="1060"/>
                </a:lnTo>
                <a:lnTo>
                  <a:pt x="42" y="1064"/>
                </a:lnTo>
                <a:lnTo>
                  <a:pt x="60" y="1064"/>
                </a:lnTo>
                <a:lnTo>
                  <a:pt x="76" y="1064"/>
                </a:lnTo>
                <a:lnTo>
                  <a:pt x="92" y="1060"/>
                </a:lnTo>
                <a:lnTo>
                  <a:pt x="98" y="1058"/>
                </a:lnTo>
                <a:lnTo>
                  <a:pt x="104" y="1052"/>
                </a:lnTo>
                <a:lnTo>
                  <a:pt x="104" y="10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44"/>
          <p:cNvGrpSpPr/>
          <p:nvPr/>
        </p:nvGrpSpPr>
        <p:grpSpPr>
          <a:xfrm>
            <a:off x="3336551" y="2432866"/>
            <a:ext cx="600418" cy="1046538"/>
            <a:chOff x="4300538" y="3905250"/>
            <a:chExt cx="1041400" cy="2289175"/>
          </a:xfrm>
        </p:grpSpPr>
        <p:sp>
          <p:nvSpPr>
            <p:cNvPr id="794" name="Google Shape;794;p44"/>
            <p:cNvSpPr/>
            <p:nvPr/>
          </p:nvSpPr>
          <p:spPr>
            <a:xfrm>
              <a:off x="4300538" y="3905250"/>
              <a:ext cx="1041400" cy="2289175"/>
            </a:xfrm>
            <a:custGeom>
              <a:avLst/>
              <a:gdLst/>
              <a:ahLst/>
              <a:cxnLst/>
              <a:rect l="l" t="t" r="r" b="b"/>
              <a:pathLst>
                <a:path w="656" h="1442" extrusionOk="0">
                  <a:moveTo>
                    <a:pt x="404" y="28"/>
                  </a:moveTo>
                  <a:lnTo>
                    <a:pt x="404" y="28"/>
                  </a:lnTo>
                  <a:lnTo>
                    <a:pt x="404" y="28"/>
                  </a:lnTo>
                  <a:close/>
                  <a:moveTo>
                    <a:pt x="650" y="1368"/>
                  </a:moveTo>
                  <a:lnTo>
                    <a:pt x="650" y="1368"/>
                  </a:lnTo>
                  <a:lnTo>
                    <a:pt x="638" y="1370"/>
                  </a:lnTo>
                  <a:lnTo>
                    <a:pt x="626" y="1372"/>
                  </a:lnTo>
                  <a:lnTo>
                    <a:pt x="604" y="1378"/>
                  </a:lnTo>
                  <a:lnTo>
                    <a:pt x="604" y="1378"/>
                  </a:lnTo>
                  <a:lnTo>
                    <a:pt x="568" y="1320"/>
                  </a:lnTo>
                  <a:lnTo>
                    <a:pt x="550" y="1284"/>
                  </a:lnTo>
                  <a:lnTo>
                    <a:pt x="534" y="1252"/>
                  </a:lnTo>
                  <a:lnTo>
                    <a:pt x="534" y="1252"/>
                  </a:lnTo>
                  <a:lnTo>
                    <a:pt x="510" y="1188"/>
                  </a:lnTo>
                  <a:lnTo>
                    <a:pt x="490" y="1124"/>
                  </a:lnTo>
                  <a:lnTo>
                    <a:pt x="476" y="1072"/>
                  </a:lnTo>
                  <a:lnTo>
                    <a:pt x="470" y="1050"/>
                  </a:lnTo>
                  <a:lnTo>
                    <a:pt x="470" y="1050"/>
                  </a:lnTo>
                  <a:lnTo>
                    <a:pt x="472" y="1042"/>
                  </a:lnTo>
                  <a:lnTo>
                    <a:pt x="472" y="1030"/>
                  </a:lnTo>
                  <a:lnTo>
                    <a:pt x="468" y="1004"/>
                  </a:lnTo>
                  <a:lnTo>
                    <a:pt x="466" y="982"/>
                  </a:lnTo>
                  <a:lnTo>
                    <a:pt x="466" y="974"/>
                  </a:lnTo>
                  <a:lnTo>
                    <a:pt x="466" y="970"/>
                  </a:lnTo>
                  <a:lnTo>
                    <a:pt x="466" y="970"/>
                  </a:lnTo>
                  <a:lnTo>
                    <a:pt x="460" y="940"/>
                  </a:lnTo>
                  <a:lnTo>
                    <a:pt x="452" y="912"/>
                  </a:lnTo>
                  <a:lnTo>
                    <a:pt x="444" y="882"/>
                  </a:lnTo>
                  <a:lnTo>
                    <a:pt x="436" y="852"/>
                  </a:lnTo>
                  <a:lnTo>
                    <a:pt x="460" y="836"/>
                  </a:lnTo>
                  <a:lnTo>
                    <a:pt x="462" y="802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8" y="778"/>
                  </a:lnTo>
                  <a:lnTo>
                    <a:pt x="444" y="768"/>
                  </a:lnTo>
                  <a:lnTo>
                    <a:pt x="430" y="730"/>
                  </a:lnTo>
                  <a:lnTo>
                    <a:pt x="430" y="730"/>
                  </a:lnTo>
                  <a:lnTo>
                    <a:pt x="426" y="718"/>
                  </a:lnTo>
                  <a:lnTo>
                    <a:pt x="424" y="708"/>
                  </a:lnTo>
                  <a:lnTo>
                    <a:pt x="420" y="698"/>
                  </a:lnTo>
                  <a:lnTo>
                    <a:pt x="414" y="686"/>
                  </a:lnTo>
                  <a:lnTo>
                    <a:pt x="414" y="686"/>
                  </a:lnTo>
                  <a:lnTo>
                    <a:pt x="418" y="676"/>
                  </a:lnTo>
                  <a:lnTo>
                    <a:pt x="422" y="662"/>
                  </a:lnTo>
                  <a:lnTo>
                    <a:pt x="424" y="636"/>
                  </a:lnTo>
                  <a:lnTo>
                    <a:pt x="424" y="608"/>
                  </a:lnTo>
                  <a:lnTo>
                    <a:pt x="422" y="578"/>
                  </a:lnTo>
                  <a:lnTo>
                    <a:pt x="418" y="550"/>
                  </a:lnTo>
                  <a:lnTo>
                    <a:pt x="418" y="522"/>
                  </a:lnTo>
                  <a:lnTo>
                    <a:pt x="418" y="494"/>
                  </a:lnTo>
                  <a:lnTo>
                    <a:pt x="420" y="482"/>
                  </a:lnTo>
                  <a:lnTo>
                    <a:pt x="424" y="472"/>
                  </a:lnTo>
                  <a:lnTo>
                    <a:pt x="424" y="472"/>
                  </a:lnTo>
                  <a:lnTo>
                    <a:pt x="428" y="470"/>
                  </a:lnTo>
                  <a:lnTo>
                    <a:pt x="432" y="468"/>
                  </a:lnTo>
                  <a:lnTo>
                    <a:pt x="434" y="462"/>
                  </a:lnTo>
                  <a:lnTo>
                    <a:pt x="436" y="452"/>
                  </a:lnTo>
                  <a:lnTo>
                    <a:pt x="434" y="440"/>
                  </a:lnTo>
                  <a:lnTo>
                    <a:pt x="426" y="416"/>
                  </a:lnTo>
                  <a:lnTo>
                    <a:pt x="418" y="394"/>
                  </a:lnTo>
                  <a:lnTo>
                    <a:pt x="418" y="394"/>
                  </a:lnTo>
                  <a:lnTo>
                    <a:pt x="402" y="340"/>
                  </a:lnTo>
                  <a:lnTo>
                    <a:pt x="396" y="320"/>
                  </a:lnTo>
                  <a:lnTo>
                    <a:pt x="396" y="312"/>
                  </a:lnTo>
                  <a:lnTo>
                    <a:pt x="396" y="308"/>
                  </a:lnTo>
                  <a:lnTo>
                    <a:pt x="396" y="308"/>
                  </a:lnTo>
                  <a:lnTo>
                    <a:pt x="396" y="300"/>
                  </a:lnTo>
                  <a:lnTo>
                    <a:pt x="392" y="294"/>
                  </a:lnTo>
                  <a:lnTo>
                    <a:pt x="386" y="286"/>
                  </a:lnTo>
                  <a:lnTo>
                    <a:pt x="378" y="280"/>
                  </a:lnTo>
                  <a:lnTo>
                    <a:pt x="364" y="268"/>
                  </a:lnTo>
                  <a:lnTo>
                    <a:pt x="360" y="260"/>
                  </a:lnTo>
                  <a:lnTo>
                    <a:pt x="358" y="254"/>
                  </a:lnTo>
                  <a:lnTo>
                    <a:pt x="358" y="254"/>
                  </a:lnTo>
                  <a:lnTo>
                    <a:pt x="362" y="238"/>
                  </a:lnTo>
                  <a:lnTo>
                    <a:pt x="362" y="232"/>
                  </a:lnTo>
                  <a:lnTo>
                    <a:pt x="362" y="226"/>
                  </a:lnTo>
                  <a:lnTo>
                    <a:pt x="362" y="226"/>
                  </a:lnTo>
                  <a:lnTo>
                    <a:pt x="364" y="212"/>
                  </a:lnTo>
                  <a:lnTo>
                    <a:pt x="366" y="20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2" y="188"/>
                  </a:lnTo>
                  <a:lnTo>
                    <a:pt x="398" y="182"/>
                  </a:lnTo>
                  <a:lnTo>
                    <a:pt x="400" y="178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402" y="170"/>
                  </a:lnTo>
                  <a:lnTo>
                    <a:pt x="406" y="154"/>
                  </a:lnTo>
                  <a:lnTo>
                    <a:pt x="412" y="118"/>
                  </a:lnTo>
                  <a:lnTo>
                    <a:pt x="412" y="118"/>
                  </a:lnTo>
                  <a:lnTo>
                    <a:pt x="412" y="112"/>
                  </a:lnTo>
                  <a:lnTo>
                    <a:pt x="408" y="104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404" y="84"/>
                  </a:lnTo>
                  <a:lnTo>
                    <a:pt x="404" y="84"/>
                  </a:lnTo>
                  <a:lnTo>
                    <a:pt x="402" y="72"/>
                  </a:lnTo>
                  <a:lnTo>
                    <a:pt x="400" y="6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392" y="46"/>
                  </a:lnTo>
                  <a:lnTo>
                    <a:pt x="392" y="46"/>
                  </a:lnTo>
                  <a:lnTo>
                    <a:pt x="390" y="46"/>
                  </a:lnTo>
                  <a:lnTo>
                    <a:pt x="390" y="46"/>
                  </a:lnTo>
                  <a:lnTo>
                    <a:pt x="398" y="40"/>
                  </a:lnTo>
                  <a:lnTo>
                    <a:pt x="404" y="36"/>
                  </a:lnTo>
                  <a:lnTo>
                    <a:pt x="404" y="32"/>
                  </a:lnTo>
                  <a:lnTo>
                    <a:pt x="404" y="28"/>
                  </a:lnTo>
                  <a:lnTo>
                    <a:pt x="404" y="28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90" y="22"/>
                  </a:lnTo>
                  <a:lnTo>
                    <a:pt x="384" y="18"/>
                  </a:lnTo>
                  <a:lnTo>
                    <a:pt x="370" y="8"/>
                  </a:lnTo>
                  <a:lnTo>
                    <a:pt x="360" y="4"/>
                  </a:lnTo>
                  <a:lnTo>
                    <a:pt x="352" y="2"/>
                  </a:lnTo>
                  <a:lnTo>
                    <a:pt x="344" y="0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30" y="2"/>
                  </a:lnTo>
                  <a:lnTo>
                    <a:pt x="324" y="4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304" y="6"/>
                  </a:lnTo>
                  <a:lnTo>
                    <a:pt x="292" y="6"/>
                  </a:lnTo>
                  <a:lnTo>
                    <a:pt x="282" y="8"/>
                  </a:lnTo>
                  <a:lnTo>
                    <a:pt x="270" y="10"/>
                  </a:lnTo>
                  <a:lnTo>
                    <a:pt x="260" y="16"/>
                  </a:lnTo>
                  <a:lnTo>
                    <a:pt x="252" y="22"/>
                  </a:lnTo>
                  <a:lnTo>
                    <a:pt x="244" y="30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24" y="58"/>
                  </a:lnTo>
                  <a:lnTo>
                    <a:pt x="214" y="76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2" y="120"/>
                  </a:lnTo>
                  <a:lnTo>
                    <a:pt x="182" y="140"/>
                  </a:lnTo>
                  <a:lnTo>
                    <a:pt x="182" y="140"/>
                  </a:lnTo>
                  <a:lnTo>
                    <a:pt x="174" y="138"/>
                  </a:lnTo>
                  <a:lnTo>
                    <a:pt x="170" y="136"/>
                  </a:lnTo>
                  <a:lnTo>
                    <a:pt x="168" y="132"/>
                  </a:lnTo>
                  <a:lnTo>
                    <a:pt x="168" y="130"/>
                  </a:lnTo>
                  <a:lnTo>
                    <a:pt x="170" y="122"/>
                  </a:lnTo>
                  <a:lnTo>
                    <a:pt x="172" y="120"/>
                  </a:lnTo>
                  <a:lnTo>
                    <a:pt x="172" y="120"/>
                  </a:lnTo>
                  <a:lnTo>
                    <a:pt x="166" y="128"/>
                  </a:lnTo>
                  <a:lnTo>
                    <a:pt x="164" y="134"/>
                  </a:lnTo>
                  <a:lnTo>
                    <a:pt x="166" y="138"/>
                  </a:lnTo>
                  <a:lnTo>
                    <a:pt x="170" y="144"/>
                  </a:lnTo>
                  <a:lnTo>
                    <a:pt x="178" y="150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72" y="160"/>
                  </a:lnTo>
                  <a:lnTo>
                    <a:pt x="168" y="168"/>
                  </a:lnTo>
                  <a:lnTo>
                    <a:pt x="166" y="176"/>
                  </a:lnTo>
                  <a:lnTo>
                    <a:pt x="168" y="184"/>
                  </a:lnTo>
                  <a:lnTo>
                    <a:pt x="170" y="190"/>
                  </a:lnTo>
                  <a:lnTo>
                    <a:pt x="174" y="196"/>
                  </a:lnTo>
                  <a:lnTo>
                    <a:pt x="178" y="200"/>
                  </a:lnTo>
                  <a:lnTo>
                    <a:pt x="178" y="200"/>
                  </a:lnTo>
                  <a:lnTo>
                    <a:pt x="168" y="202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72" y="204"/>
                  </a:lnTo>
                  <a:lnTo>
                    <a:pt x="182" y="206"/>
                  </a:lnTo>
                  <a:lnTo>
                    <a:pt x="190" y="204"/>
                  </a:lnTo>
                  <a:lnTo>
                    <a:pt x="182" y="218"/>
                  </a:lnTo>
                  <a:lnTo>
                    <a:pt x="182" y="218"/>
                  </a:lnTo>
                  <a:lnTo>
                    <a:pt x="176" y="220"/>
                  </a:lnTo>
                  <a:lnTo>
                    <a:pt x="174" y="218"/>
                  </a:lnTo>
                  <a:lnTo>
                    <a:pt x="174" y="218"/>
                  </a:lnTo>
                  <a:lnTo>
                    <a:pt x="182" y="222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204" y="224"/>
                  </a:lnTo>
                  <a:lnTo>
                    <a:pt x="204" y="224"/>
                  </a:lnTo>
                  <a:lnTo>
                    <a:pt x="210" y="222"/>
                  </a:lnTo>
                  <a:lnTo>
                    <a:pt x="214" y="220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44" y="228"/>
                  </a:lnTo>
                  <a:lnTo>
                    <a:pt x="244" y="228"/>
                  </a:lnTo>
                  <a:lnTo>
                    <a:pt x="250" y="230"/>
                  </a:lnTo>
                  <a:lnTo>
                    <a:pt x="252" y="234"/>
                  </a:lnTo>
                  <a:lnTo>
                    <a:pt x="252" y="240"/>
                  </a:lnTo>
                  <a:lnTo>
                    <a:pt x="254" y="248"/>
                  </a:lnTo>
                  <a:lnTo>
                    <a:pt x="256" y="248"/>
                  </a:lnTo>
                  <a:lnTo>
                    <a:pt x="256" y="248"/>
                  </a:lnTo>
                  <a:lnTo>
                    <a:pt x="254" y="252"/>
                  </a:lnTo>
                  <a:lnTo>
                    <a:pt x="254" y="252"/>
                  </a:lnTo>
                  <a:lnTo>
                    <a:pt x="242" y="266"/>
                  </a:lnTo>
                  <a:lnTo>
                    <a:pt x="230" y="282"/>
                  </a:lnTo>
                  <a:lnTo>
                    <a:pt x="230" y="282"/>
                  </a:lnTo>
                  <a:lnTo>
                    <a:pt x="222" y="292"/>
                  </a:lnTo>
                  <a:lnTo>
                    <a:pt x="216" y="304"/>
                  </a:lnTo>
                  <a:lnTo>
                    <a:pt x="210" y="318"/>
                  </a:lnTo>
                  <a:lnTo>
                    <a:pt x="206" y="334"/>
                  </a:lnTo>
                  <a:lnTo>
                    <a:pt x="206" y="334"/>
                  </a:lnTo>
                  <a:lnTo>
                    <a:pt x="200" y="384"/>
                  </a:lnTo>
                  <a:lnTo>
                    <a:pt x="198" y="406"/>
                  </a:lnTo>
                  <a:lnTo>
                    <a:pt x="200" y="418"/>
                  </a:lnTo>
                  <a:lnTo>
                    <a:pt x="200" y="418"/>
                  </a:lnTo>
                  <a:lnTo>
                    <a:pt x="200" y="442"/>
                  </a:lnTo>
                  <a:lnTo>
                    <a:pt x="204" y="464"/>
                  </a:lnTo>
                  <a:lnTo>
                    <a:pt x="204" y="464"/>
                  </a:lnTo>
                  <a:lnTo>
                    <a:pt x="204" y="488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202" y="510"/>
                  </a:lnTo>
                  <a:lnTo>
                    <a:pt x="202" y="510"/>
                  </a:lnTo>
                  <a:lnTo>
                    <a:pt x="202" y="508"/>
                  </a:lnTo>
                  <a:lnTo>
                    <a:pt x="202" y="508"/>
                  </a:lnTo>
                  <a:lnTo>
                    <a:pt x="198" y="514"/>
                  </a:lnTo>
                  <a:lnTo>
                    <a:pt x="194" y="522"/>
                  </a:lnTo>
                  <a:lnTo>
                    <a:pt x="194" y="522"/>
                  </a:lnTo>
                  <a:lnTo>
                    <a:pt x="188" y="552"/>
                  </a:lnTo>
                  <a:lnTo>
                    <a:pt x="184" y="580"/>
                  </a:lnTo>
                  <a:lnTo>
                    <a:pt x="184" y="580"/>
                  </a:lnTo>
                  <a:lnTo>
                    <a:pt x="182" y="612"/>
                  </a:lnTo>
                  <a:lnTo>
                    <a:pt x="176" y="646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2" y="718"/>
                  </a:lnTo>
                  <a:lnTo>
                    <a:pt x="162" y="724"/>
                  </a:lnTo>
                  <a:lnTo>
                    <a:pt x="166" y="728"/>
                  </a:lnTo>
                  <a:lnTo>
                    <a:pt x="164" y="760"/>
                  </a:lnTo>
                  <a:lnTo>
                    <a:pt x="164" y="760"/>
                  </a:lnTo>
                  <a:lnTo>
                    <a:pt x="168" y="776"/>
                  </a:lnTo>
                  <a:lnTo>
                    <a:pt x="172" y="790"/>
                  </a:lnTo>
                  <a:lnTo>
                    <a:pt x="174" y="790"/>
                  </a:lnTo>
                  <a:lnTo>
                    <a:pt x="174" y="790"/>
                  </a:lnTo>
                  <a:lnTo>
                    <a:pt x="170" y="802"/>
                  </a:lnTo>
                  <a:lnTo>
                    <a:pt x="166" y="812"/>
                  </a:lnTo>
                  <a:lnTo>
                    <a:pt x="166" y="812"/>
                  </a:lnTo>
                  <a:lnTo>
                    <a:pt x="132" y="812"/>
                  </a:lnTo>
                  <a:lnTo>
                    <a:pt x="116" y="814"/>
                  </a:lnTo>
                  <a:lnTo>
                    <a:pt x="102" y="818"/>
                  </a:lnTo>
                  <a:lnTo>
                    <a:pt x="92" y="822"/>
                  </a:lnTo>
                  <a:lnTo>
                    <a:pt x="80" y="826"/>
                  </a:lnTo>
                  <a:lnTo>
                    <a:pt x="72" y="832"/>
                  </a:lnTo>
                  <a:lnTo>
                    <a:pt x="64" y="840"/>
                  </a:lnTo>
                  <a:lnTo>
                    <a:pt x="56" y="848"/>
                  </a:lnTo>
                  <a:lnTo>
                    <a:pt x="50" y="858"/>
                  </a:lnTo>
                  <a:lnTo>
                    <a:pt x="42" y="880"/>
                  </a:lnTo>
                  <a:lnTo>
                    <a:pt x="34" y="906"/>
                  </a:lnTo>
                  <a:lnTo>
                    <a:pt x="30" y="936"/>
                  </a:lnTo>
                  <a:lnTo>
                    <a:pt x="30" y="936"/>
                  </a:lnTo>
                  <a:lnTo>
                    <a:pt x="26" y="960"/>
                  </a:lnTo>
                  <a:lnTo>
                    <a:pt x="20" y="980"/>
                  </a:lnTo>
                  <a:lnTo>
                    <a:pt x="6" y="1020"/>
                  </a:lnTo>
                  <a:lnTo>
                    <a:pt x="2" y="1040"/>
                  </a:lnTo>
                  <a:lnTo>
                    <a:pt x="0" y="1058"/>
                  </a:lnTo>
                  <a:lnTo>
                    <a:pt x="0" y="1078"/>
                  </a:lnTo>
                  <a:lnTo>
                    <a:pt x="4" y="1096"/>
                  </a:lnTo>
                  <a:lnTo>
                    <a:pt x="4" y="1096"/>
                  </a:lnTo>
                  <a:lnTo>
                    <a:pt x="50" y="1116"/>
                  </a:lnTo>
                  <a:lnTo>
                    <a:pt x="98" y="1132"/>
                  </a:lnTo>
                  <a:lnTo>
                    <a:pt x="98" y="1132"/>
                  </a:lnTo>
                  <a:lnTo>
                    <a:pt x="98" y="1164"/>
                  </a:lnTo>
                  <a:lnTo>
                    <a:pt x="96" y="1208"/>
                  </a:lnTo>
                  <a:lnTo>
                    <a:pt x="96" y="1232"/>
                  </a:lnTo>
                  <a:lnTo>
                    <a:pt x="92" y="1256"/>
                  </a:lnTo>
                  <a:lnTo>
                    <a:pt x="88" y="1280"/>
                  </a:lnTo>
                  <a:lnTo>
                    <a:pt x="82" y="1300"/>
                  </a:lnTo>
                  <a:lnTo>
                    <a:pt x="82" y="1300"/>
                  </a:lnTo>
                  <a:lnTo>
                    <a:pt x="78" y="1296"/>
                  </a:lnTo>
                  <a:lnTo>
                    <a:pt x="74" y="1296"/>
                  </a:lnTo>
                  <a:lnTo>
                    <a:pt x="74" y="1296"/>
                  </a:lnTo>
                  <a:lnTo>
                    <a:pt x="70" y="1296"/>
                  </a:lnTo>
                  <a:lnTo>
                    <a:pt x="66" y="1300"/>
                  </a:lnTo>
                  <a:lnTo>
                    <a:pt x="58" y="1312"/>
                  </a:lnTo>
                  <a:lnTo>
                    <a:pt x="54" y="1326"/>
                  </a:lnTo>
                  <a:lnTo>
                    <a:pt x="52" y="1338"/>
                  </a:lnTo>
                  <a:lnTo>
                    <a:pt x="52" y="1338"/>
                  </a:lnTo>
                  <a:lnTo>
                    <a:pt x="54" y="1348"/>
                  </a:lnTo>
                  <a:lnTo>
                    <a:pt x="60" y="1358"/>
                  </a:lnTo>
                  <a:lnTo>
                    <a:pt x="64" y="1370"/>
                  </a:lnTo>
                  <a:lnTo>
                    <a:pt x="68" y="1384"/>
                  </a:lnTo>
                  <a:lnTo>
                    <a:pt x="68" y="1384"/>
                  </a:lnTo>
                  <a:lnTo>
                    <a:pt x="74" y="1410"/>
                  </a:lnTo>
                  <a:lnTo>
                    <a:pt x="74" y="1410"/>
                  </a:lnTo>
                  <a:lnTo>
                    <a:pt x="74" y="1424"/>
                  </a:lnTo>
                  <a:lnTo>
                    <a:pt x="76" y="1430"/>
                  </a:lnTo>
                  <a:lnTo>
                    <a:pt x="78" y="1432"/>
                  </a:lnTo>
                  <a:lnTo>
                    <a:pt x="82" y="1434"/>
                  </a:lnTo>
                  <a:lnTo>
                    <a:pt x="82" y="1434"/>
                  </a:lnTo>
                  <a:lnTo>
                    <a:pt x="84" y="1426"/>
                  </a:lnTo>
                  <a:lnTo>
                    <a:pt x="84" y="1418"/>
                  </a:lnTo>
                  <a:lnTo>
                    <a:pt x="84" y="1400"/>
                  </a:lnTo>
                  <a:lnTo>
                    <a:pt x="84" y="1384"/>
                  </a:lnTo>
                  <a:lnTo>
                    <a:pt x="86" y="1376"/>
                  </a:lnTo>
                  <a:lnTo>
                    <a:pt x="90" y="1372"/>
                  </a:lnTo>
                  <a:lnTo>
                    <a:pt x="90" y="1372"/>
                  </a:lnTo>
                  <a:lnTo>
                    <a:pt x="94" y="1372"/>
                  </a:lnTo>
                  <a:lnTo>
                    <a:pt x="98" y="1374"/>
                  </a:lnTo>
                  <a:lnTo>
                    <a:pt x="106" y="1382"/>
                  </a:lnTo>
                  <a:lnTo>
                    <a:pt x="110" y="1390"/>
                  </a:lnTo>
                  <a:lnTo>
                    <a:pt x="114" y="1402"/>
                  </a:lnTo>
                  <a:lnTo>
                    <a:pt x="122" y="1422"/>
                  </a:lnTo>
                  <a:lnTo>
                    <a:pt x="126" y="1432"/>
                  </a:lnTo>
                  <a:lnTo>
                    <a:pt x="132" y="1438"/>
                  </a:lnTo>
                  <a:lnTo>
                    <a:pt x="132" y="1438"/>
                  </a:lnTo>
                  <a:lnTo>
                    <a:pt x="142" y="1440"/>
                  </a:lnTo>
                  <a:lnTo>
                    <a:pt x="156" y="1442"/>
                  </a:lnTo>
                  <a:lnTo>
                    <a:pt x="174" y="1442"/>
                  </a:lnTo>
                  <a:lnTo>
                    <a:pt x="190" y="1438"/>
                  </a:lnTo>
                  <a:lnTo>
                    <a:pt x="204" y="1434"/>
                  </a:lnTo>
                  <a:lnTo>
                    <a:pt x="216" y="1428"/>
                  </a:lnTo>
                  <a:lnTo>
                    <a:pt x="220" y="1422"/>
                  </a:lnTo>
                  <a:lnTo>
                    <a:pt x="224" y="1418"/>
                  </a:lnTo>
                  <a:lnTo>
                    <a:pt x="224" y="1414"/>
                  </a:lnTo>
                  <a:lnTo>
                    <a:pt x="224" y="1408"/>
                  </a:lnTo>
                  <a:lnTo>
                    <a:pt x="224" y="1408"/>
                  </a:lnTo>
                  <a:lnTo>
                    <a:pt x="176" y="1402"/>
                  </a:lnTo>
                  <a:lnTo>
                    <a:pt x="176" y="1402"/>
                  </a:lnTo>
                  <a:lnTo>
                    <a:pt x="168" y="1394"/>
                  </a:lnTo>
                  <a:lnTo>
                    <a:pt x="162" y="1384"/>
                  </a:lnTo>
                  <a:lnTo>
                    <a:pt x="158" y="1374"/>
                  </a:lnTo>
                  <a:lnTo>
                    <a:pt x="154" y="1364"/>
                  </a:lnTo>
                  <a:lnTo>
                    <a:pt x="148" y="1342"/>
                  </a:lnTo>
                  <a:lnTo>
                    <a:pt x="148" y="1320"/>
                  </a:lnTo>
                  <a:lnTo>
                    <a:pt x="148" y="1300"/>
                  </a:lnTo>
                  <a:lnTo>
                    <a:pt x="150" y="1284"/>
                  </a:lnTo>
                  <a:lnTo>
                    <a:pt x="152" y="1268"/>
                  </a:lnTo>
                  <a:lnTo>
                    <a:pt x="152" y="1268"/>
                  </a:lnTo>
                  <a:lnTo>
                    <a:pt x="160" y="1248"/>
                  </a:lnTo>
                  <a:lnTo>
                    <a:pt x="168" y="1220"/>
                  </a:lnTo>
                  <a:lnTo>
                    <a:pt x="186" y="1156"/>
                  </a:lnTo>
                  <a:lnTo>
                    <a:pt x="186" y="1156"/>
                  </a:lnTo>
                  <a:lnTo>
                    <a:pt x="224" y="1160"/>
                  </a:lnTo>
                  <a:lnTo>
                    <a:pt x="262" y="1164"/>
                  </a:lnTo>
                  <a:lnTo>
                    <a:pt x="300" y="1168"/>
                  </a:lnTo>
                  <a:lnTo>
                    <a:pt x="338" y="1168"/>
                  </a:lnTo>
                  <a:lnTo>
                    <a:pt x="338" y="1168"/>
                  </a:lnTo>
                  <a:lnTo>
                    <a:pt x="350" y="1154"/>
                  </a:lnTo>
                  <a:lnTo>
                    <a:pt x="358" y="1136"/>
                  </a:lnTo>
                  <a:lnTo>
                    <a:pt x="362" y="1118"/>
                  </a:lnTo>
                  <a:lnTo>
                    <a:pt x="366" y="1100"/>
                  </a:lnTo>
                  <a:lnTo>
                    <a:pt x="370" y="1058"/>
                  </a:lnTo>
                  <a:lnTo>
                    <a:pt x="374" y="1038"/>
                  </a:lnTo>
                  <a:lnTo>
                    <a:pt x="380" y="1016"/>
                  </a:lnTo>
                  <a:lnTo>
                    <a:pt x="380" y="1016"/>
                  </a:lnTo>
                  <a:lnTo>
                    <a:pt x="400" y="1104"/>
                  </a:lnTo>
                  <a:lnTo>
                    <a:pt x="410" y="1146"/>
                  </a:lnTo>
                  <a:lnTo>
                    <a:pt x="416" y="1162"/>
                  </a:lnTo>
                  <a:lnTo>
                    <a:pt x="422" y="1172"/>
                  </a:lnTo>
                  <a:lnTo>
                    <a:pt x="422" y="1172"/>
                  </a:lnTo>
                  <a:lnTo>
                    <a:pt x="444" y="1210"/>
                  </a:lnTo>
                  <a:lnTo>
                    <a:pt x="460" y="1246"/>
                  </a:lnTo>
                  <a:lnTo>
                    <a:pt x="474" y="1276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84" y="1302"/>
                  </a:lnTo>
                  <a:lnTo>
                    <a:pt x="472" y="1316"/>
                  </a:lnTo>
                  <a:lnTo>
                    <a:pt x="468" y="1328"/>
                  </a:lnTo>
                  <a:lnTo>
                    <a:pt x="468" y="1338"/>
                  </a:lnTo>
                  <a:lnTo>
                    <a:pt x="470" y="1350"/>
                  </a:lnTo>
                  <a:lnTo>
                    <a:pt x="476" y="1360"/>
                  </a:lnTo>
                  <a:lnTo>
                    <a:pt x="484" y="1370"/>
                  </a:lnTo>
                  <a:lnTo>
                    <a:pt x="498" y="1392"/>
                  </a:lnTo>
                  <a:lnTo>
                    <a:pt x="498" y="1392"/>
                  </a:lnTo>
                  <a:lnTo>
                    <a:pt x="504" y="1406"/>
                  </a:lnTo>
                  <a:lnTo>
                    <a:pt x="510" y="1420"/>
                  </a:lnTo>
                  <a:lnTo>
                    <a:pt x="514" y="1430"/>
                  </a:lnTo>
                  <a:lnTo>
                    <a:pt x="518" y="1436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4" y="1432"/>
                  </a:lnTo>
                  <a:lnTo>
                    <a:pt x="522" y="1422"/>
                  </a:lnTo>
                  <a:lnTo>
                    <a:pt x="516" y="1404"/>
                  </a:lnTo>
                  <a:lnTo>
                    <a:pt x="514" y="1394"/>
                  </a:lnTo>
                  <a:lnTo>
                    <a:pt x="512" y="1386"/>
                  </a:lnTo>
                  <a:lnTo>
                    <a:pt x="514" y="1378"/>
                  </a:lnTo>
                  <a:lnTo>
                    <a:pt x="520" y="1372"/>
                  </a:lnTo>
                  <a:lnTo>
                    <a:pt x="520" y="1372"/>
                  </a:lnTo>
                  <a:lnTo>
                    <a:pt x="528" y="1374"/>
                  </a:lnTo>
                  <a:lnTo>
                    <a:pt x="538" y="1380"/>
                  </a:lnTo>
                  <a:lnTo>
                    <a:pt x="544" y="1388"/>
                  </a:lnTo>
                  <a:lnTo>
                    <a:pt x="552" y="1398"/>
                  </a:lnTo>
                  <a:lnTo>
                    <a:pt x="558" y="1406"/>
                  </a:lnTo>
                  <a:lnTo>
                    <a:pt x="564" y="1416"/>
                  </a:lnTo>
                  <a:lnTo>
                    <a:pt x="574" y="1422"/>
                  </a:lnTo>
                  <a:lnTo>
                    <a:pt x="582" y="1426"/>
                  </a:lnTo>
                  <a:lnTo>
                    <a:pt x="582" y="1426"/>
                  </a:lnTo>
                  <a:lnTo>
                    <a:pt x="594" y="1426"/>
                  </a:lnTo>
                  <a:lnTo>
                    <a:pt x="608" y="1422"/>
                  </a:lnTo>
                  <a:lnTo>
                    <a:pt x="622" y="1416"/>
                  </a:lnTo>
                  <a:lnTo>
                    <a:pt x="636" y="1408"/>
                  </a:lnTo>
                  <a:lnTo>
                    <a:pt x="648" y="1398"/>
                  </a:lnTo>
                  <a:lnTo>
                    <a:pt x="654" y="1388"/>
                  </a:lnTo>
                  <a:lnTo>
                    <a:pt x="656" y="1384"/>
                  </a:lnTo>
                  <a:lnTo>
                    <a:pt x="656" y="1378"/>
                  </a:lnTo>
                  <a:lnTo>
                    <a:pt x="654" y="1374"/>
                  </a:lnTo>
                  <a:lnTo>
                    <a:pt x="650" y="1368"/>
                  </a:lnTo>
                  <a:lnTo>
                    <a:pt x="650" y="1368"/>
                  </a:lnTo>
                  <a:close/>
                  <a:moveTo>
                    <a:pt x="406" y="824"/>
                  </a:moveTo>
                  <a:lnTo>
                    <a:pt x="406" y="824"/>
                  </a:lnTo>
                  <a:lnTo>
                    <a:pt x="406" y="82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0" y="814"/>
                  </a:lnTo>
                  <a:lnTo>
                    <a:pt x="412" y="826"/>
                  </a:lnTo>
                  <a:lnTo>
                    <a:pt x="412" y="826"/>
                  </a:lnTo>
                  <a:lnTo>
                    <a:pt x="406" y="824"/>
                  </a:lnTo>
                  <a:lnTo>
                    <a:pt x="406" y="8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4700588" y="4273550"/>
              <a:ext cx="304800" cy="317500"/>
            </a:xfrm>
            <a:custGeom>
              <a:avLst/>
              <a:gdLst/>
              <a:ahLst/>
              <a:cxnLst/>
              <a:rect l="l" t="t" r="r" b="b"/>
              <a:pathLst>
                <a:path w="192" h="200" extrusionOk="0">
                  <a:moveTo>
                    <a:pt x="102" y="58"/>
                  </a:moveTo>
                  <a:lnTo>
                    <a:pt x="102" y="58"/>
                  </a:lnTo>
                  <a:lnTo>
                    <a:pt x="84" y="38"/>
                  </a:lnTo>
                  <a:lnTo>
                    <a:pt x="78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66" y="32"/>
                  </a:lnTo>
                  <a:lnTo>
                    <a:pt x="58" y="28"/>
                  </a:lnTo>
                  <a:lnTo>
                    <a:pt x="40" y="14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20" y="40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4" y="64"/>
                  </a:lnTo>
                  <a:lnTo>
                    <a:pt x="48" y="70"/>
                  </a:lnTo>
                  <a:lnTo>
                    <a:pt x="52" y="76"/>
                  </a:lnTo>
                  <a:lnTo>
                    <a:pt x="5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4" y="68"/>
                  </a:lnTo>
                  <a:lnTo>
                    <a:pt x="80" y="66"/>
                  </a:lnTo>
                  <a:lnTo>
                    <a:pt x="86" y="64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16" y="92"/>
                  </a:lnTo>
                  <a:lnTo>
                    <a:pt x="132" y="108"/>
                  </a:lnTo>
                  <a:lnTo>
                    <a:pt x="146" y="122"/>
                  </a:lnTo>
                  <a:lnTo>
                    <a:pt x="158" y="138"/>
                  </a:lnTo>
                  <a:lnTo>
                    <a:pt x="158" y="138"/>
                  </a:lnTo>
                  <a:lnTo>
                    <a:pt x="164" y="152"/>
                  </a:lnTo>
                  <a:lnTo>
                    <a:pt x="170" y="170"/>
                  </a:lnTo>
                  <a:lnTo>
                    <a:pt x="174" y="186"/>
                  </a:lnTo>
                  <a:lnTo>
                    <a:pt x="178" y="198"/>
                  </a:lnTo>
                  <a:lnTo>
                    <a:pt x="178" y="198"/>
                  </a:lnTo>
                  <a:lnTo>
                    <a:pt x="180" y="200"/>
                  </a:lnTo>
                  <a:lnTo>
                    <a:pt x="180" y="198"/>
                  </a:lnTo>
                  <a:lnTo>
                    <a:pt x="178" y="192"/>
                  </a:lnTo>
                  <a:lnTo>
                    <a:pt x="168" y="160"/>
                  </a:lnTo>
                  <a:lnTo>
                    <a:pt x="154" y="122"/>
                  </a:lnTo>
                  <a:lnTo>
                    <a:pt x="150" y="106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60" y="80"/>
                  </a:lnTo>
                  <a:lnTo>
                    <a:pt x="166" y="76"/>
                  </a:lnTo>
                  <a:lnTo>
                    <a:pt x="180" y="72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82" y="6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34" y="44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4" y="46"/>
                  </a:lnTo>
                  <a:lnTo>
                    <a:pt x="118" y="56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4" y="84"/>
                  </a:lnTo>
                  <a:lnTo>
                    <a:pt x="136" y="90"/>
                  </a:lnTo>
                  <a:lnTo>
                    <a:pt x="136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8" y="94"/>
                  </a:lnTo>
                  <a:lnTo>
                    <a:pt x="122" y="84"/>
                  </a:lnTo>
                  <a:lnTo>
                    <a:pt x="102" y="58"/>
                  </a:lnTo>
                  <a:lnTo>
                    <a:pt x="10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44"/>
          <p:cNvSpPr txBox="1"/>
          <p:nvPr/>
        </p:nvSpPr>
        <p:spPr>
          <a:xfrm>
            <a:off x="3938579" y="2346134"/>
            <a:ext cx="15843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Issuer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States, municipalities, enterprises banks and development banks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4"/>
          <p:cNvSpPr txBox="1"/>
          <p:nvPr/>
        </p:nvSpPr>
        <p:spPr>
          <a:xfrm>
            <a:off x="3439608" y="4663126"/>
            <a:ext cx="17274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Investor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Capital investment companies, banks and enterprises, government, private investors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8" name="Google Shape;798;p44"/>
          <p:cNvCxnSpPr/>
          <p:nvPr/>
        </p:nvCxnSpPr>
        <p:spPr>
          <a:xfrm rot="-5400000" flipH="1">
            <a:off x="3536940" y="4122825"/>
            <a:ext cx="1080000" cy="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6CAB4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9" name="Google Shape;799;p44"/>
          <p:cNvCxnSpPr/>
          <p:nvPr/>
        </p:nvCxnSpPr>
        <p:spPr>
          <a:xfrm rot="-5400000">
            <a:off x="3736571" y="4126220"/>
            <a:ext cx="1080000" cy="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0" name="Google Shape;800;p44"/>
          <p:cNvSpPr txBox="1"/>
          <p:nvPr/>
        </p:nvSpPr>
        <p:spPr>
          <a:xfrm>
            <a:off x="2489277" y="2171040"/>
            <a:ext cx="9162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Financing</a:t>
            </a:r>
            <a:endParaRPr sz="12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4"/>
          <p:cNvSpPr txBox="1"/>
          <p:nvPr/>
        </p:nvSpPr>
        <p:spPr>
          <a:xfrm>
            <a:off x="4284331" y="3845894"/>
            <a:ext cx="8907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endParaRPr sz="12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2" name="Google Shape;802;p44"/>
          <p:cNvCxnSpPr/>
          <p:nvPr/>
        </p:nvCxnSpPr>
        <p:spPr>
          <a:xfrm rot="5400000">
            <a:off x="4202359" y="3991731"/>
            <a:ext cx="1510200" cy="5400"/>
          </a:xfrm>
          <a:prstGeom prst="curvedConnector3">
            <a:avLst>
              <a:gd name="adj1" fmla="val 50005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3" name="Google Shape;803;p44"/>
          <p:cNvSpPr txBox="1"/>
          <p:nvPr/>
        </p:nvSpPr>
        <p:spPr>
          <a:xfrm>
            <a:off x="4982142" y="3845894"/>
            <a:ext cx="18342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Repayment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4" name="Google Shape;804;p44"/>
          <p:cNvCxnSpPr/>
          <p:nvPr/>
        </p:nvCxnSpPr>
        <p:spPr>
          <a:xfrm rot="10800000" flipH="1">
            <a:off x="2330807" y="3536818"/>
            <a:ext cx="1292700" cy="147600"/>
          </a:xfrm>
          <a:prstGeom prst="curvedConnector3">
            <a:avLst>
              <a:gd name="adj1" fmla="val 114126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5" name="Google Shape;805;p44"/>
          <p:cNvSpPr txBox="1"/>
          <p:nvPr/>
        </p:nvSpPr>
        <p:spPr>
          <a:xfrm>
            <a:off x="2402492" y="3395634"/>
            <a:ext cx="9265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Repayment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44"/>
          <p:cNvSpPr txBox="1"/>
          <p:nvPr/>
        </p:nvSpPr>
        <p:spPr>
          <a:xfrm>
            <a:off x="3422451" y="3845894"/>
            <a:ext cx="800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endParaRPr sz="12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44"/>
          <p:cNvSpPr txBox="1"/>
          <p:nvPr/>
        </p:nvSpPr>
        <p:spPr>
          <a:xfrm>
            <a:off x="6041525" y="1372125"/>
            <a:ext cx="5618700" cy="21543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International experience Green revenue U.S. muni bond from Arizona State University 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Arizona State University issued $182.6 million of Green Revenue Bonds in April 2015. The bonds had tenor ranging from 1 to 21 years, with corresponding coupons between 2 and 5 percent and AA rating.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issuance was backed by the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University’s revenues, including student tuition and fees and facilities revenues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instead of the full balance sheet of the University. 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Proceeds from the Green Bond will be used to refinance LEED Gold certified buildings for the University, although the issuer did not obtain a second opinion on the bond’s green credentials.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4"/>
          <p:cNvSpPr/>
          <p:nvPr/>
        </p:nvSpPr>
        <p:spPr>
          <a:xfrm>
            <a:off x="5977900" y="3672633"/>
            <a:ext cx="5682303" cy="259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Type of bonds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General Obligation Bond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earmarked for green projects, require full recourse to the issuer, therefore, same credit rating applies as to the issuer’s other bonds 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Revenue Bond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earmarked for green projects, revenue streams from the issuer, such as taxes or user fees, provide repayment for the bond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 Bond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ring-fenced for the specific underlying green project(s), the recourse is only to the project’s assets and revenue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Securitized Bond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either earmarked for green project or go directly into the underlying green Projects, recourse is to a group of financial assets that have been grouped together as collateral.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44"/>
          <p:cNvSpPr/>
          <p:nvPr/>
        </p:nvSpPr>
        <p:spPr>
          <a:xfrm>
            <a:off x="687707" y="1682496"/>
            <a:ext cx="1625655" cy="2304288"/>
          </a:xfrm>
          <a:prstGeom prst="rect">
            <a:avLst/>
          </a:prstGeom>
          <a:noFill/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44"/>
          <p:cNvSpPr txBox="1"/>
          <p:nvPr/>
        </p:nvSpPr>
        <p:spPr>
          <a:xfrm>
            <a:off x="687782" y="1683860"/>
            <a:ext cx="164788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Project Pipeline</a:t>
            </a:r>
            <a:endParaRPr sz="1200" b="1" i="1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sp>
        <p:nvSpPr>
          <p:cNvPr id="39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/>
          <p:nvPr/>
        </p:nvSpPr>
        <p:spPr>
          <a:xfrm>
            <a:off x="0" y="1589625"/>
            <a:ext cx="12192000" cy="30480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spcFirstLastPara="1" wrap="square" lIns="118870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Air Quality in Milan &amp;</a:t>
            </a:r>
            <a:b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Air Quality Plan development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10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dirty="0" smtClean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3624928" y="5628732"/>
            <a:ext cx="1697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Long term: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maintenance of the results</a:t>
            </a:r>
            <a:endParaRPr sz="1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Air Quality in Milan, from problem to solution</a:t>
            </a:r>
            <a:endParaRPr sz="3200" b="0" i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73" name="Google Shape;173;p27"/>
          <p:cNvSpPr txBox="1"/>
          <p:nvPr/>
        </p:nvSpPr>
        <p:spPr>
          <a:xfrm>
            <a:off x="577431" y="1446356"/>
            <a:ext cx="30450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rPr>
              <a:t>Milan Air Quality Plan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1684405" y="3661820"/>
            <a:ext cx="3643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rPr>
              <a:t>The Plan for Air Quality improvement in Milan (draft)</a:t>
            </a:r>
            <a:endParaRPr sz="1300" b="1" i="0" u="none" strike="noStrike" cap="none" dirty="0">
              <a:solidFill>
                <a:srgbClr val="852C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76" y="3769926"/>
            <a:ext cx="1439328" cy="19788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6" name="Google Shape;176;p27"/>
          <p:cNvSpPr/>
          <p:nvPr/>
        </p:nvSpPr>
        <p:spPr>
          <a:xfrm>
            <a:off x="571571" y="2672685"/>
            <a:ext cx="793500" cy="765900"/>
          </a:xfrm>
          <a:prstGeom prst="ellipse">
            <a:avLst/>
          </a:prstGeom>
          <a:solidFill>
            <a:srgbClr val="1CA6B1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PM</a:t>
            </a:r>
            <a:r>
              <a:rPr lang="en-US" sz="1600" b="0" i="0" u="none" strike="noStrike" cap="none" baseline="-25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443625" y="1755550"/>
            <a:ext cx="52884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Po valley one of the most developed, densely populated, industrialized, yet polluted areas in Italy and Europe and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Milan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at its very core. Two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infringement cases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Infringement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2015/2043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due the pollution level of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1100" b="1" i="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Infringement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procedure 2014/2147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due the pollution level of 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PM</a:t>
            </a:r>
            <a:r>
              <a:rPr lang="en-US" sz="1100" b="1" i="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 baseline="-2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413135" y="2672685"/>
            <a:ext cx="793500" cy="765900"/>
          </a:xfrm>
          <a:prstGeom prst="ellipse">
            <a:avLst/>
          </a:prstGeom>
          <a:solidFill>
            <a:srgbClr val="1CA6B1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</a:t>
            </a:r>
            <a:r>
              <a:rPr lang="en-US" sz="1600" b="0" i="0" u="none" strike="noStrike" cap="none" baseline="-250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600" b="0" i="0" u="none" strike="noStrike" cap="none" baseline="-250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1429581" y="2606315"/>
            <a:ext cx="1340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100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2017 daily average limit value of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50 µg/m³ exceeded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97 days/year (35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days admitted by EU) 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4272467" y="2754805"/>
            <a:ext cx="1470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2017 ann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ual average of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 µg/m³ (over the annual limit value of 40 µg/m³)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7695430" y="996255"/>
            <a:ext cx="3823500" cy="2310785"/>
          </a:xfrm>
          <a:prstGeom prst="rect">
            <a:avLst/>
          </a:prstGeom>
          <a:solidFill>
            <a:srgbClr val="F26A46"/>
          </a:solidFill>
          <a:ln w="38100" cap="flat" cmpd="sng">
            <a:solidFill>
              <a:srgbClr val="F26A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 to the Sustainable Mobility Action Plan (SUMP):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traffic </a:t>
            </a: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reduction (LTZ and more)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 revolution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retrofitting of old vehicles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measures for the reduction of atmospheric particulate matter, by intervening on public transport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construction machinery emissions improvement</a:t>
            </a:r>
            <a:endParaRPr lang="en-US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464E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0317" y="3604498"/>
            <a:ext cx="873675" cy="519140"/>
          </a:xfrm>
          <a:prstGeom prst="rect">
            <a:avLst/>
          </a:prstGeom>
          <a:noFill/>
          <a:ln>
            <a:noFill/>
          </a:ln>
          <a:effectLst>
            <a:reflection stA="26000" dist="38100" dir="5400000" fadeDir="5400012" sy="-100000" algn="bl" rotWithShape="0"/>
          </a:effectLst>
        </p:spPr>
      </p:pic>
      <p:sp>
        <p:nvSpPr>
          <p:cNvPr id="183" name="Google Shape;183;p27"/>
          <p:cNvSpPr/>
          <p:nvPr/>
        </p:nvSpPr>
        <p:spPr>
          <a:xfrm>
            <a:off x="7709380" y="3466533"/>
            <a:ext cx="3795228" cy="1452322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addition to the Sustainable Energy Action Plan (SEAP):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energy efficiency in buildings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Incentives for a different energy mix in residential heating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0414" y="4937445"/>
            <a:ext cx="489256" cy="617400"/>
          </a:xfrm>
          <a:prstGeom prst="rect">
            <a:avLst/>
          </a:prstGeom>
          <a:noFill/>
          <a:ln>
            <a:noFill/>
          </a:ln>
          <a:effectLst>
            <a:reflection stA="26000" dist="38100" dir="5400000" fadeDir="5400012" sy="-100000" algn="bl" rotWithShape="0"/>
          </a:effectLst>
        </p:spPr>
      </p:pic>
      <p:sp>
        <p:nvSpPr>
          <p:cNvPr id="185" name="Google Shape;185;p27"/>
          <p:cNvSpPr/>
          <p:nvPr/>
        </p:nvSpPr>
        <p:spPr>
          <a:xfrm>
            <a:off x="7727143" y="5067544"/>
            <a:ext cx="3823500" cy="914100"/>
          </a:xfrm>
          <a:prstGeom prst="rect">
            <a:avLst/>
          </a:prstGeom>
          <a:solidFill>
            <a:srgbClr val="1CA6B1"/>
          </a:solidFill>
          <a:ln w="38100" cap="flat" cmpd="sng">
            <a:solidFill>
              <a:srgbClr val="1CA6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schools and sensitive groups protection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urban forestation</a:t>
            </a: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public and private green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9896" y="1627612"/>
            <a:ext cx="873679" cy="617400"/>
          </a:xfrm>
          <a:prstGeom prst="rect">
            <a:avLst/>
          </a:prstGeom>
          <a:noFill/>
          <a:ln>
            <a:noFill/>
          </a:ln>
          <a:effectLst>
            <a:reflection stA="26000" dist="38100" dir="5400000" fadeDir="5400012" sy="-100000" algn="bl" rotWithShape="0"/>
          </a:effectLst>
        </p:spPr>
      </p:pic>
      <p:cxnSp>
        <p:nvCxnSpPr>
          <p:cNvPr id="187" name="Google Shape;187;p27"/>
          <p:cNvCxnSpPr/>
          <p:nvPr/>
        </p:nvCxnSpPr>
        <p:spPr>
          <a:xfrm>
            <a:off x="1693919" y="5542843"/>
            <a:ext cx="3164100" cy="17100"/>
          </a:xfrm>
          <a:prstGeom prst="straightConnector1">
            <a:avLst/>
          </a:prstGeom>
          <a:noFill/>
          <a:ln w="28575" cap="flat" cmpd="sng">
            <a:solidFill>
              <a:srgbClr val="968C6D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88" name="Google Shape;188;p27"/>
          <p:cNvSpPr/>
          <p:nvPr/>
        </p:nvSpPr>
        <p:spPr>
          <a:xfrm>
            <a:off x="1672961" y="5674522"/>
            <a:ext cx="154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Short term: 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achievement of results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2103353" y="5507498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2413160" y="5507498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2799167" y="5507498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3185174" y="5507498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571181" y="5507498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4398878" y="5518131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3970253" y="5507498"/>
            <a:ext cx="72000" cy="72000"/>
          </a:xfrm>
          <a:prstGeom prst="ellipse">
            <a:avLst/>
          </a:prstGeom>
          <a:solidFill>
            <a:srgbClr val="968C6D"/>
          </a:solidFill>
          <a:ln w="9525" cap="flat" cmpd="sng">
            <a:solidFill>
              <a:srgbClr val="968C6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1420055" y="3981770"/>
            <a:ext cx="3643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⠂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Systematization and centralized approach for all actions and measures that concur to reach compliance with the EU limit values of pollutants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⠂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strategic commitment of public authorities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⠂"/>
            </a:pPr>
            <a:r>
              <a:rPr lang="en-AU" sz="1100" dirty="0" smtClean="0">
                <a:latin typeface="Calibri"/>
                <a:ea typeface="Calibri"/>
                <a:cs typeface="Calibri"/>
                <a:sym typeface="Calibri"/>
              </a:rPr>
              <a:t>From ‘urban’ scale to ‘proximity’ approach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⠂"/>
            </a:pPr>
            <a:r>
              <a:rPr lang="en-AU" sz="1100" dirty="0" smtClean="0">
                <a:latin typeface="Calibri"/>
                <a:ea typeface="Calibri"/>
                <a:cs typeface="Calibri"/>
                <a:sym typeface="Calibri"/>
              </a:rPr>
              <a:t>Coordination with Metropolitan area </a:t>
            </a:r>
          </a:p>
          <a:p>
            <a:pPr marL="457200" marR="0" lvl="0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⠂"/>
            </a:pPr>
            <a:r>
              <a:rPr lang="en-AU" sz="1100" dirty="0" smtClean="0">
                <a:latin typeface="Calibri"/>
                <a:ea typeface="Calibri"/>
                <a:cs typeface="Calibri"/>
                <a:sym typeface="Calibri"/>
              </a:rPr>
              <a:t>Integration with PRIA (Regional Air Quality Plan</a:t>
            </a:r>
            <a:r>
              <a:rPr lang="it-IT" sz="1100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Immagine 1">
            <a:extLst>
              <a:ext uri="{FF2B5EF4-FFF2-40B4-BE49-F238E27FC236}">
                <a16:creationId xmlns:a16="http://schemas.microsoft.com/office/drawing/2014/main" id="{1FCAC2CA-ADAC-4F07-83CD-D5F9E3F2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80" y="3989571"/>
            <a:ext cx="838200" cy="7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566E46E8-1AA4-4741-AC16-8B2342B4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80" y="4832603"/>
            <a:ext cx="991235" cy="7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5438375" y="3578199"/>
            <a:ext cx="28617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€63,4 billion from the EU Cohesion Fund to projects related to energy efficiency, developing rail transport, strengthening public transport ecc.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700" y="3425799"/>
            <a:ext cx="713232" cy="71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1667225" y="3578199"/>
            <a:ext cx="33945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GNI per inhabitant less than 90% of the EU average (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cohesion fund regions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8839075" y="3578199"/>
            <a:ext cx="27417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Cohesion countries: BG, HR, CY, CZ, EE, GR, HU, LV, LT, MT, PL, P, RO, SK, SI 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5440680" y="1393125"/>
            <a:ext cx="2805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The specific case of Milan requires that a joint action is coordinated with surrounding municipalities and all Regions of the Po Valley</a:t>
            </a:r>
            <a:endParaRPr sz="12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8839200" y="1393125"/>
            <a:ext cx="27417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1200" i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 Valley Agreement </a:t>
            </a:r>
            <a:r>
              <a:rPr lang="en-US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between the Italian Ministry of Transport and Infrastructure and </a:t>
            </a:r>
            <a:r>
              <a:rPr lang="en-US" sz="1200" dirty="0" err="1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Lombardia</a:t>
            </a:r>
            <a:r>
              <a:rPr lang="en-US" sz="1200" dirty="0">
                <a:solidFill>
                  <a:srgbClr val="66666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Piemonte, Veneto e Emilia-Romagna</a:t>
            </a:r>
            <a:r>
              <a:rPr lang="en-US" sz="12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8839200" y="2431700"/>
            <a:ext cx="28617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Examples: Amsterdam, Le Havre, Rotterdam, Gioia Tauro, Taranto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Generalising the case</a:t>
            </a:r>
            <a:endParaRPr sz="3200" b="0" i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1667225" y="559825"/>
            <a:ext cx="3526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134960"/>
                </a:solidFill>
                <a:latin typeface="Calibri"/>
                <a:ea typeface="Calibri"/>
                <a:cs typeface="Calibri"/>
                <a:sym typeface="Calibri"/>
              </a:rPr>
              <a:t>Territory morphological characteristics</a:t>
            </a: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00" y="1344763"/>
            <a:ext cx="758952" cy="7589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1667225" y="1393125"/>
            <a:ext cx="33945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areas like the Po Valley (where Milan is located) critical morphological characteristic are: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ventilation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thermal inversion conditions with pollutants stagnation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5440680" y="2431700"/>
            <a:ext cx="2861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Ports represent a significant source of pollution. Specific measures ought to be considered to incentivise green behaviour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700" y="2383047"/>
            <a:ext cx="804625" cy="676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1667225" y="2431700"/>
            <a:ext cx="33945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ship emissions on pollution on cities having important commercial ports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1667225" y="3192999"/>
            <a:ext cx="3308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1">
                <a:solidFill>
                  <a:srgbClr val="134960"/>
                </a:solidFill>
                <a:latin typeface="Calibri"/>
                <a:ea typeface="Calibri"/>
                <a:cs typeface="Calibri"/>
                <a:sym typeface="Calibri"/>
              </a:rPr>
              <a:t>Macroeconomic context</a:t>
            </a: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6250" y="5215674"/>
            <a:ext cx="713232" cy="71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/>
          <p:nvPr/>
        </p:nvSpPr>
        <p:spPr>
          <a:xfrm>
            <a:off x="1667225" y="5241999"/>
            <a:ext cx="33945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Developed vs. developing, where energy investments are driven by population and economic growth and energy demand growth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5438375" y="5241999"/>
            <a:ext cx="29361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from funds which leverage public sector funds to catalyse private sector investment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8839200" y="5241999"/>
            <a:ext cx="2936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Example: Global Energy Efficiency and Renewable Energy Fund (GEEREF)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8"/>
          <p:cNvSpPr/>
          <p:nvPr/>
        </p:nvSpPr>
        <p:spPr>
          <a:xfrm>
            <a:off x="5438375" y="559825"/>
            <a:ext cx="2272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1">
                <a:solidFill>
                  <a:srgbClr val="134960"/>
                </a:solidFill>
                <a:latin typeface="Calibri"/>
                <a:ea typeface="Calibri"/>
                <a:cs typeface="Calibri"/>
                <a:sym typeface="Calibri"/>
              </a:rPr>
              <a:t>Impact on pollution</a:t>
            </a: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28"/>
          <p:cNvCxnSpPr/>
          <p:nvPr/>
        </p:nvCxnSpPr>
        <p:spPr>
          <a:xfrm>
            <a:off x="1720375" y="3184240"/>
            <a:ext cx="9414900" cy="6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28"/>
          <p:cNvSpPr/>
          <p:nvPr/>
        </p:nvSpPr>
        <p:spPr>
          <a:xfrm>
            <a:off x="5438375" y="3192999"/>
            <a:ext cx="32556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1">
                <a:solidFill>
                  <a:srgbClr val="134960"/>
                </a:solidFill>
                <a:latin typeface="Calibri"/>
                <a:ea typeface="Calibri"/>
                <a:cs typeface="Calibri"/>
                <a:sym typeface="Calibri"/>
              </a:rPr>
              <a:t>Financial support</a:t>
            </a: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rgbClr val="1349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5438375" y="4411349"/>
            <a:ext cx="319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ESIF funds allocation in less developed regions exceed the EU financial allocation in more developed regions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1667225" y="4411349"/>
            <a:ext cx="33945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GDP per capita is &lt; 75% of EU average (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developed regions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675" y="4281079"/>
            <a:ext cx="713232" cy="71323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8839075" y="4411349"/>
            <a:ext cx="27417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Less developed regions in Europe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39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3">
            <a:alphaModFix/>
          </a:blip>
          <a:srcRect l="22885" r="36056"/>
          <a:stretch/>
        </p:blipFill>
        <p:spPr>
          <a:xfrm>
            <a:off x="7094750" y="1341180"/>
            <a:ext cx="1362475" cy="144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3550" y="1354450"/>
            <a:ext cx="1139325" cy="11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0950" y="2498875"/>
            <a:ext cx="1210647" cy="8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5551" y="2476150"/>
            <a:ext cx="816325" cy="9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4518770" y="5178550"/>
            <a:ext cx="28899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/>
              <a:t>Financing schemes</a:t>
            </a:r>
            <a:endParaRPr sz="2400" b="1" i="1"/>
          </a:p>
        </p:txBody>
      </p:sp>
      <p:sp>
        <p:nvSpPr>
          <p:cNvPr id="240" name="Google Shape;240;p29"/>
          <p:cNvSpPr txBox="1"/>
          <p:nvPr/>
        </p:nvSpPr>
        <p:spPr>
          <a:xfrm>
            <a:off x="9447925" y="3390238"/>
            <a:ext cx="1645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/>
              <a:t>Financial needs </a:t>
            </a:r>
            <a:endParaRPr sz="2400" b="1" i="1"/>
          </a:p>
        </p:txBody>
      </p:sp>
      <p:sp>
        <p:nvSpPr>
          <p:cNvPr id="241" name="Google Shape;241;p29"/>
          <p:cNvSpPr txBox="1"/>
          <p:nvPr/>
        </p:nvSpPr>
        <p:spPr>
          <a:xfrm>
            <a:off x="784325" y="3102788"/>
            <a:ext cx="16458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/>
              <a:t>Sources of finance</a:t>
            </a:r>
            <a:endParaRPr sz="2400" b="1" i="1"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03750" y="1331270"/>
            <a:ext cx="1033272" cy="103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47375" y="1855025"/>
            <a:ext cx="960120" cy="96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03775" y="2947575"/>
            <a:ext cx="1088136" cy="93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 rotWithShape="1">
          <a:blip r:embed="rId10">
            <a:alphaModFix/>
          </a:blip>
          <a:srcRect l="19357" t="21450" r="19577" b="30903"/>
          <a:stretch/>
        </p:blipFill>
        <p:spPr>
          <a:xfrm>
            <a:off x="7841625" y="2959975"/>
            <a:ext cx="1139325" cy="960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29"/>
          <p:cNvCxnSpPr>
            <a:stCxn id="244" idx="2"/>
            <a:endCxn id="247" idx="1"/>
          </p:cNvCxnSpPr>
          <p:nvPr/>
        </p:nvCxnSpPr>
        <p:spPr>
          <a:xfrm rot="-5400000" flipH="1">
            <a:off x="3825543" y="3202563"/>
            <a:ext cx="552600" cy="19080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48" name="Google Shape;248;p29"/>
          <p:cNvCxnSpPr>
            <a:stCxn id="245" idx="2"/>
            <a:endCxn id="247" idx="3"/>
          </p:cNvCxnSpPr>
          <p:nvPr/>
        </p:nvCxnSpPr>
        <p:spPr>
          <a:xfrm rot="5400000">
            <a:off x="7341038" y="3362550"/>
            <a:ext cx="512700" cy="16278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247" name="Google Shape;247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55811" y="3586700"/>
            <a:ext cx="1727784" cy="16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5675775" y="4099377"/>
            <a:ext cx="487800" cy="6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€</a:t>
            </a:r>
            <a:endParaRPr sz="4800" b="1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28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098" y="1063077"/>
            <a:ext cx="888248" cy="796675"/>
          </a:xfrm>
          <a:prstGeom prst="rect">
            <a:avLst/>
          </a:prstGeom>
          <a:solidFill>
            <a:srgbClr val="27ABB5"/>
          </a:solidFill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 rotWithShape="1">
          <a:blip r:embed="rId4">
            <a:alphaModFix/>
          </a:blip>
          <a:srcRect t="16493" b="25224"/>
          <a:stretch/>
        </p:blipFill>
        <p:spPr>
          <a:xfrm>
            <a:off x="3433225" y="1088800"/>
            <a:ext cx="1310400" cy="82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 txBox="1"/>
          <p:nvPr/>
        </p:nvSpPr>
        <p:spPr>
          <a:xfrm>
            <a:off x="3433225" y="1935178"/>
            <a:ext cx="131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Bulgaria</a:t>
            </a:r>
            <a:endParaRPr sz="12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563172" y="1935178"/>
            <a:ext cx="223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latin typeface="Calibri"/>
                <a:ea typeface="Calibri"/>
                <a:cs typeface="Calibri"/>
                <a:sym typeface="Calibri"/>
              </a:rPr>
              <a:t>Lombardy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Region (Italy)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3139840" y="2217822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GDP: € 50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billion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3139840" y="2624558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Population: 7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624385" y="2217822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27AB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GDP: € 357 billion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624385" y="4878820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90CA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GDP: € 466 billion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1025022" y="4451688"/>
            <a:ext cx="131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Poland</a:t>
            </a:r>
            <a:endParaRPr sz="12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0"/>
          <p:cNvPicPr preferRelativeResize="0"/>
          <p:nvPr/>
        </p:nvPicPr>
        <p:blipFill rotWithShape="1">
          <a:blip r:embed="rId5">
            <a:alphaModFix/>
          </a:blip>
          <a:srcRect b="8315"/>
          <a:stretch/>
        </p:blipFill>
        <p:spPr>
          <a:xfrm>
            <a:off x="1180376" y="3525325"/>
            <a:ext cx="999693" cy="94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2866" y="3525325"/>
            <a:ext cx="971117" cy="95446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3139840" y="4882625"/>
            <a:ext cx="20079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GDP: € 9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billion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2926825" y="4451693"/>
            <a:ext cx="232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Masovian Voivodeship </a:t>
            </a:r>
            <a:r>
              <a:rPr lang="en-US" sz="1200" b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 (Poland)</a:t>
            </a:r>
            <a:endParaRPr sz="1200" b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2708481" y="5234375"/>
            <a:ext cx="308700" cy="50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E75B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624385" y="5284740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90CA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Population: 38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3139840" y="5289361"/>
            <a:ext cx="20079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Population: 5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624385" y="5691465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90CA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ERDF TO IV-VI: 4.4 bn€</a:t>
            </a:r>
            <a:endParaRPr sz="12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3139840" y="5696086"/>
            <a:ext cx="20079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ERDF TO IV-VI: 501 M€</a:t>
            </a: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0"/>
          <p:cNvSpPr/>
          <p:nvPr/>
        </p:nvSpPr>
        <p:spPr>
          <a:xfrm>
            <a:off x="624385" y="2624558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27AB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Population: 10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E00"/>
              </a:buClr>
              <a:buSzPts val="3200"/>
              <a:buFont typeface="Calibri"/>
              <a:buNone/>
            </a:pPr>
            <a:r>
              <a:rPr lang="en-US" sz="320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EU support to AQ measures… examples across MSs</a:t>
            </a:r>
            <a:endParaRPr sz="3200" b="0" u="none" strike="noStrike" cap="none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8018200" y="1215475"/>
            <a:ext cx="3846000" cy="48084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8153802" y="1224782"/>
            <a:ext cx="3511500" cy="44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Facts &amp; figures</a:t>
            </a:r>
            <a:endParaRPr sz="1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Operational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air quality tends to be considered as an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integrated measure with other priority areas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cohesion countries air quality actions tend to be managed at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centralized level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(e.g. in Bulgaria, OPs operate at national level and in Croatia, the national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Environmental Protection and Energy Fund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 co-financed the preparation of 3 out of 6 existing AQP for local authorities)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200" b="0" i="1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Lombardia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Region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€16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Million are currently available*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intervention on air quality in the region from the ERDF fund (64% of the initial allocation)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The overall cost for the implementation of the Air Quality Plan in Milan accounts for 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few billion EUR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*Data are up-to-date as of 30 June 2018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624385" y="3027883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27AB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ERDF TO IV-VI: 214 M€</a:t>
            </a: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3139840" y="3027883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ERDF TO IV-VI: 596 M€</a:t>
            </a:r>
            <a:endParaRPr sz="12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0"/>
          <p:cNvPicPr preferRelativeResize="0"/>
          <p:nvPr/>
        </p:nvPicPr>
        <p:blipFill rotWithShape="1">
          <a:blip r:embed="rId7">
            <a:alphaModFix/>
          </a:blip>
          <a:srcRect b="12365"/>
          <a:stretch/>
        </p:blipFill>
        <p:spPr>
          <a:xfrm>
            <a:off x="6033100" y="1136900"/>
            <a:ext cx="1167125" cy="7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5947452" y="1935178"/>
            <a:ext cx="1310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latin typeface="Calibri"/>
                <a:ea typeface="Calibri"/>
                <a:cs typeface="Calibri"/>
                <a:sym typeface="Calibri"/>
              </a:rPr>
              <a:t>Romania</a:t>
            </a:r>
            <a:endParaRPr sz="12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5655315" y="2217822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GDP: €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162</a:t>
            </a: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billion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5655315" y="2624558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Population: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19.7</a:t>
            </a: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5655335" y="3027883"/>
            <a:ext cx="2007900" cy="360000"/>
          </a:xfrm>
          <a:prstGeom prst="roundRect">
            <a:avLst>
              <a:gd name="adj" fmla="val 16667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ERDF TO IV-VI: 2.3 bn€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 txBox="1"/>
          <p:nvPr/>
        </p:nvSpPr>
        <p:spPr>
          <a:xfrm>
            <a:off x="5613963" y="3749350"/>
            <a:ext cx="21759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 b="1" i="1">
                <a:latin typeface="Calibri"/>
                <a:ea typeface="Calibri"/>
                <a:cs typeface="Calibri"/>
                <a:sym typeface="Calibri"/>
              </a:rPr>
              <a:t>Focus Cohesion Fund support</a:t>
            </a: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Air quality projects in Bulgaria, Romania and Poland are eligible for the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support from the EU Cohesion Fund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, that allocate on the TO IV and VI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Calibri"/>
              <a:buChar char="⠂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6.2 bn€ in Bulgaria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0"/>
              </a:spcAft>
              <a:buSzPts val="1200"/>
              <a:buFont typeface="Calibri"/>
              <a:buChar char="⠂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17.9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bn€ in Romania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300"/>
              </a:spcBef>
              <a:spcAft>
                <a:spcPts val="600"/>
              </a:spcAft>
              <a:buSzPts val="1200"/>
              <a:buFont typeface="Calibri"/>
              <a:buChar char="⠂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24.2 bn€ in Poland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44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4849" y="0"/>
            <a:ext cx="3307150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Schemes to support Air Quality Plans</a:t>
            </a:r>
            <a:endParaRPr sz="320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Overview of schemes to finance air quality plans</a:t>
            </a:r>
            <a:endParaRPr sz="320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31"/>
          <p:cNvGrpSpPr/>
          <p:nvPr/>
        </p:nvGrpSpPr>
        <p:grpSpPr>
          <a:xfrm>
            <a:off x="667036" y="1485900"/>
            <a:ext cx="3762666" cy="4372743"/>
            <a:chOff x="590836" y="1485900"/>
            <a:chExt cx="3762666" cy="4372743"/>
          </a:xfrm>
        </p:grpSpPr>
        <p:sp>
          <p:nvSpPr>
            <p:cNvPr id="296" name="Google Shape;296;p31"/>
            <p:cNvSpPr txBox="1"/>
            <p:nvPr/>
          </p:nvSpPr>
          <p:spPr>
            <a:xfrm>
              <a:off x="929550" y="3125817"/>
              <a:ext cx="1484100" cy="12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21A8B3"/>
                  </a:solidFill>
                  <a:latin typeface="Calibri"/>
                  <a:ea typeface="Calibri"/>
                  <a:cs typeface="Calibri"/>
                  <a:sym typeface="Calibri"/>
                </a:rPr>
                <a:t>Investment attractiveness</a:t>
              </a:r>
              <a:endParaRPr sz="1200" b="1" i="0" u="none" strike="noStrike" cap="none">
                <a:solidFill>
                  <a:srgbClr val="21A8B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1209052" y="1485900"/>
              <a:ext cx="3095700" cy="933600"/>
            </a:xfrm>
            <a:prstGeom prst="rect">
              <a:avLst/>
            </a:prstGeom>
            <a:solidFill>
              <a:srgbClr val="6CAB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Financially sustainable measures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1"/>
            <p:cNvSpPr/>
            <p:nvPr/>
          </p:nvSpPr>
          <p:spPr>
            <a:xfrm rot="10800000">
              <a:off x="3790252" y="2419305"/>
              <a:ext cx="238200" cy="272400"/>
            </a:xfrm>
            <a:prstGeom prst="triangle">
              <a:avLst>
                <a:gd name="adj" fmla="val 50000"/>
              </a:avLst>
            </a:prstGeom>
            <a:solidFill>
              <a:srgbClr val="6CAB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1192103" y="2731891"/>
              <a:ext cx="30957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Savings/ revenues can be leveraged to repay initial investments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687249" y="2516159"/>
              <a:ext cx="525977" cy="569809"/>
            </a:xfrm>
            <a:custGeom>
              <a:avLst/>
              <a:gdLst/>
              <a:ahLst/>
              <a:cxnLst/>
              <a:rect l="l" t="t" r="r" b="b"/>
              <a:pathLst>
                <a:path w="384" h="416" extrusionOk="0">
                  <a:moveTo>
                    <a:pt x="102" y="82"/>
                  </a:moveTo>
                  <a:lnTo>
                    <a:pt x="84" y="50"/>
                  </a:lnTo>
                  <a:lnTo>
                    <a:pt x="84" y="50"/>
                  </a:lnTo>
                  <a:lnTo>
                    <a:pt x="82" y="44"/>
                  </a:lnTo>
                  <a:lnTo>
                    <a:pt x="84" y="40"/>
                  </a:lnTo>
                  <a:lnTo>
                    <a:pt x="86" y="3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6" y="32"/>
                  </a:lnTo>
                  <a:lnTo>
                    <a:pt x="108" y="36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8" y="72"/>
                  </a:lnTo>
                  <a:lnTo>
                    <a:pt x="128" y="78"/>
                  </a:lnTo>
                  <a:lnTo>
                    <a:pt x="126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14" y="88"/>
                  </a:lnTo>
                  <a:lnTo>
                    <a:pt x="114" y="88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102" y="82"/>
                  </a:lnTo>
                  <a:close/>
                  <a:moveTo>
                    <a:pt x="64" y="120"/>
                  </a:moveTo>
                  <a:lnTo>
                    <a:pt x="38" y="104"/>
                  </a:lnTo>
                  <a:lnTo>
                    <a:pt x="38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24" y="106"/>
                  </a:lnTo>
                  <a:lnTo>
                    <a:pt x="22" y="110"/>
                  </a:lnTo>
                  <a:lnTo>
                    <a:pt x="22" y="110"/>
                  </a:lnTo>
                  <a:lnTo>
                    <a:pt x="20" y="114"/>
                  </a:lnTo>
                  <a:lnTo>
                    <a:pt x="20" y="118"/>
                  </a:lnTo>
                  <a:lnTo>
                    <a:pt x="22" y="122"/>
                  </a:lnTo>
                  <a:lnTo>
                    <a:pt x="26" y="126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64" y="142"/>
                  </a:lnTo>
                  <a:lnTo>
                    <a:pt x="68" y="136"/>
                  </a:lnTo>
                  <a:lnTo>
                    <a:pt x="68" y="136"/>
                  </a:lnTo>
                  <a:lnTo>
                    <a:pt x="70" y="132"/>
                  </a:lnTo>
                  <a:lnTo>
                    <a:pt x="70" y="128"/>
                  </a:lnTo>
                  <a:lnTo>
                    <a:pt x="68" y="124"/>
                  </a:lnTo>
                  <a:lnTo>
                    <a:pt x="64" y="120"/>
                  </a:lnTo>
                  <a:lnTo>
                    <a:pt x="64" y="120"/>
                  </a:lnTo>
                  <a:close/>
                  <a:moveTo>
                    <a:pt x="220" y="366"/>
                  </a:moveTo>
                  <a:lnTo>
                    <a:pt x="164" y="366"/>
                  </a:lnTo>
                  <a:lnTo>
                    <a:pt x="164" y="366"/>
                  </a:lnTo>
                  <a:lnTo>
                    <a:pt x="160" y="366"/>
                  </a:lnTo>
                  <a:lnTo>
                    <a:pt x="156" y="368"/>
                  </a:lnTo>
                  <a:lnTo>
                    <a:pt x="154" y="372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54" y="380"/>
                  </a:lnTo>
                  <a:lnTo>
                    <a:pt x="156" y="382"/>
                  </a:lnTo>
                  <a:lnTo>
                    <a:pt x="160" y="384"/>
                  </a:lnTo>
                  <a:lnTo>
                    <a:pt x="164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4" y="384"/>
                  </a:lnTo>
                  <a:lnTo>
                    <a:pt x="228" y="382"/>
                  </a:lnTo>
                  <a:lnTo>
                    <a:pt x="230" y="380"/>
                  </a:lnTo>
                  <a:lnTo>
                    <a:pt x="230" y="376"/>
                  </a:lnTo>
                  <a:lnTo>
                    <a:pt x="230" y="376"/>
                  </a:lnTo>
                  <a:lnTo>
                    <a:pt x="230" y="372"/>
                  </a:lnTo>
                  <a:lnTo>
                    <a:pt x="228" y="368"/>
                  </a:lnTo>
                  <a:lnTo>
                    <a:pt x="224" y="366"/>
                  </a:lnTo>
                  <a:lnTo>
                    <a:pt x="220" y="366"/>
                  </a:lnTo>
                  <a:lnTo>
                    <a:pt x="220" y="366"/>
                  </a:lnTo>
                  <a:close/>
                  <a:moveTo>
                    <a:pt x="210" y="396"/>
                  </a:moveTo>
                  <a:lnTo>
                    <a:pt x="174" y="396"/>
                  </a:lnTo>
                  <a:lnTo>
                    <a:pt x="174" y="396"/>
                  </a:lnTo>
                  <a:lnTo>
                    <a:pt x="170" y="396"/>
                  </a:lnTo>
                  <a:lnTo>
                    <a:pt x="166" y="398"/>
                  </a:lnTo>
                  <a:lnTo>
                    <a:pt x="164" y="402"/>
                  </a:lnTo>
                  <a:lnTo>
                    <a:pt x="164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6" y="414"/>
                  </a:lnTo>
                  <a:lnTo>
                    <a:pt x="170" y="416"/>
                  </a:lnTo>
                  <a:lnTo>
                    <a:pt x="174" y="416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14" y="416"/>
                  </a:lnTo>
                  <a:lnTo>
                    <a:pt x="218" y="414"/>
                  </a:lnTo>
                  <a:lnTo>
                    <a:pt x="220" y="410"/>
                  </a:lnTo>
                  <a:lnTo>
                    <a:pt x="220" y="406"/>
                  </a:lnTo>
                  <a:lnTo>
                    <a:pt x="220" y="406"/>
                  </a:lnTo>
                  <a:lnTo>
                    <a:pt x="220" y="402"/>
                  </a:lnTo>
                  <a:lnTo>
                    <a:pt x="218" y="398"/>
                  </a:lnTo>
                  <a:lnTo>
                    <a:pt x="214" y="396"/>
                  </a:lnTo>
                  <a:lnTo>
                    <a:pt x="210" y="396"/>
                  </a:lnTo>
                  <a:lnTo>
                    <a:pt x="210" y="396"/>
                  </a:lnTo>
                  <a:close/>
                  <a:moveTo>
                    <a:pt x="52" y="276"/>
                  </a:moveTo>
                  <a:lnTo>
                    <a:pt x="38" y="284"/>
                  </a:lnTo>
                  <a:lnTo>
                    <a:pt x="38" y="284"/>
                  </a:lnTo>
                  <a:lnTo>
                    <a:pt x="36" y="288"/>
                  </a:lnTo>
                  <a:lnTo>
                    <a:pt x="34" y="290"/>
                  </a:lnTo>
                  <a:lnTo>
                    <a:pt x="34" y="294"/>
                  </a:lnTo>
                  <a:lnTo>
                    <a:pt x="36" y="298"/>
                  </a:lnTo>
                  <a:lnTo>
                    <a:pt x="36" y="298"/>
                  </a:lnTo>
                  <a:lnTo>
                    <a:pt x="40" y="302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8" y="302"/>
                  </a:lnTo>
                  <a:lnTo>
                    <a:pt x="62" y="294"/>
                  </a:lnTo>
                  <a:lnTo>
                    <a:pt x="62" y="294"/>
                  </a:lnTo>
                  <a:lnTo>
                    <a:pt x="66" y="292"/>
                  </a:lnTo>
                  <a:lnTo>
                    <a:pt x="68" y="288"/>
                  </a:lnTo>
                  <a:lnTo>
                    <a:pt x="68" y="28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4" y="278"/>
                  </a:lnTo>
                  <a:lnTo>
                    <a:pt x="60" y="276"/>
                  </a:lnTo>
                  <a:lnTo>
                    <a:pt x="56" y="276"/>
                  </a:lnTo>
                  <a:lnTo>
                    <a:pt x="52" y="276"/>
                  </a:lnTo>
                  <a:lnTo>
                    <a:pt x="52" y="276"/>
                  </a:lnTo>
                  <a:close/>
                  <a:moveTo>
                    <a:pt x="50" y="208"/>
                  </a:moveTo>
                  <a:lnTo>
                    <a:pt x="50" y="208"/>
                  </a:lnTo>
                  <a:lnTo>
                    <a:pt x="48" y="204"/>
                  </a:lnTo>
                  <a:lnTo>
                    <a:pt x="46" y="200"/>
                  </a:lnTo>
                  <a:lnTo>
                    <a:pt x="42" y="198"/>
                  </a:lnTo>
                  <a:lnTo>
                    <a:pt x="38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6" y="198"/>
                  </a:lnTo>
                  <a:lnTo>
                    <a:pt x="2" y="200"/>
                  </a:lnTo>
                  <a:lnTo>
                    <a:pt x="0" y="204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2" y="216"/>
                  </a:lnTo>
                  <a:lnTo>
                    <a:pt x="6" y="220"/>
                  </a:lnTo>
                  <a:lnTo>
                    <a:pt x="12" y="220"/>
                  </a:lnTo>
                  <a:lnTo>
                    <a:pt x="38" y="220"/>
                  </a:lnTo>
                  <a:lnTo>
                    <a:pt x="38" y="220"/>
                  </a:lnTo>
                  <a:lnTo>
                    <a:pt x="42" y="220"/>
                  </a:lnTo>
                  <a:lnTo>
                    <a:pt x="46" y="216"/>
                  </a:lnTo>
                  <a:lnTo>
                    <a:pt x="48" y="212"/>
                  </a:lnTo>
                  <a:lnTo>
                    <a:pt x="50" y="208"/>
                  </a:lnTo>
                  <a:lnTo>
                    <a:pt x="50" y="208"/>
                  </a:lnTo>
                  <a:close/>
                  <a:moveTo>
                    <a:pt x="192" y="68"/>
                  </a:moveTo>
                  <a:lnTo>
                    <a:pt x="192" y="68"/>
                  </a:lnTo>
                  <a:lnTo>
                    <a:pt x="198" y="66"/>
                  </a:lnTo>
                  <a:lnTo>
                    <a:pt x="202" y="64"/>
                  </a:lnTo>
                  <a:lnTo>
                    <a:pt x="204" y="58"/>
                  </a:lnTo>
                  <a:lnTo>
                    <a:pt x="206" y="54"/>
                  </a:lnTo>
                  <a:lnTo>
                    <a:pt x="206" y="14"/>
                  </a:lnTo>
                  <a:lnTo>
                    <a:pt x="206" y="14"/>
                  </a:lnTo>
                  <a:lnTo>
                    <a:pt x="204" y="8"/>
                  </a:lnTo>
                  <a:lnTo>
                    <a:pt x="202" y="4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2" y="4"/>
                  </a:lnTo>
                  <a:lnTo>
                    <a:pt x="180" y="8"/>
                  </a:lnTo>
                  <a:lnTo>
                    <a:pt x="178" y="14"/>
                  </a:lnTo>
                  <a:lnTo>
                    <a:pt x="178" y="54"/>
                  </a:lnTo>
                  <a:lnTo>
                    <a:pt x="178" y="54"/>
                  </a:lnTo>
                  <a:lnTo>
                    <a:pt x="180" y="58"/>
                  </a:lnTo>
                  <a:lnTo>
                    <a:pt x="182" y="64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2" y="68"/>
                  </a:lnTo>
                  <a:close/>
                  <a:moveTo>
                    <a:pt x="346" y="284"/>
                  </a:moveTo>
                  <a:lnTo>
                    <a:pt x="332" y="276"/>
                  </a:lnTo>
                  <a:lnTo>
                    <a:pt x="332" y="276"/>
                  </a:lnTo>
                  <a:lnTo>
                    <a:pt x="328" y="276"/>
                  </a:lnTo>
                  <a:lnTo>
                    <a:pt x="324" y="276"/>
                  </a:lnTo>
                  <a:lnTo>
                    <a:pt x="320" y="278"/>
                  </a:lnTo>
                  <a:lnTo>
                    <a:pt x="318" y="280"/>
                  </a:lnTo>
                  <a:lnTo>
                    <a:pt x="318" y="280"/>
                  </a:lnTo>
                  <a:lnTo>
                    <a:pt x="316" y="284"/>
                  </a:lnTo>
                  <a:lnTo>
                    <a:pt x="316" y="288"/>
                  </a:lnTo>
                  <a:lnTo>
                    <a:pt x="318" y="292"/>
                  </a:lnTo>
                  <a:lnTo>
                    <a:pt x="322" y="294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40" y="304"/>
                  </a:lnTo>
                  <a:lnTo>
                    <a:pt x="340" y="304"/>
                  </a:lnTo>
                  <a:lnTo>
                    <a:pt x="344" y="302"/>
                  </a:lnTo>
                  <a:lnTo>
                    <a:pt x="348" y="298"/>
                  </a:lnTo>
                  <a:lnTo>
                    <a:pt x="348" y="298"/>
                  </a:lnTo>
                  <a:lnTo>
                    <a:pt x="350" y="294"/>
                  </a:lnTo>
                  <a:lnTo>
                    <a:pt x="350" y="290"/>
                  </a:lnTo>
                  <a:lnTo>
                    <a:pt x="348" y="288"/>
                  </a:lnTo>
                  <a:lnTo>
                    <a:pt x="346" y="284"/>
                  </a:lnTo>
                  <a:lnTo>
                    <a:pt x="346" y="284"/>
                  </a:lnTo>
                  <a:close/>
                  <a:moveTo>
                    <a:pt x="326" y="142"/>
                  </a:moveTo>
                  <a:lnTo>
                    <a:pt x="326" y="142"/>
                  </a:lnTo>
                  <a:lnTo>
                    <a:pt x="332" y="142"/>
                  </a:lnTo>
                  <a:lnTo>
                    <a:pt x="358" y="126"/>
                  </a:lnTo>
                  <a:lnTo>
                    <a:pt x="358" y="126"/>
                  </a:lnTo>
                  <a:lnTo>
                    <a:pt x="362" y="122"/>
                  </a:lnTo>
                  <a:lnTo>
                    <a:pt x="364" y="118"/>
                  </a:lnTo>
                  <a:lnTo>
                    <a:pt x="364" y="114"/>
                  </a:lnTo>
                  <a:lnTo>
                    <a:pt x="362" y="110"/>
                  </a:lnTo>
                  <a:lnTo>
                    <a:pt x="362" y="110"/>
                  </a:lnTo>
                  <a:lnTo>
                    <a:pt x="360" y="106"/>
                  </a:lnTo>
                  <a:lnTo>
                    <a:pt x="356" y="104"/>
                  </a:lnTo>
                  <a:lnTo>
                    <a:pt x="352" y="104"/>
                  </a:lnTo>
                  <a:lnTo>
                    <a:pt x="346" y="104"/>
                  </a:lnTo>
                  <a:lnTo>
                    <a:pt x="320" y="120"/>
                  </a:lnTo>
                  <a:lnTo>
                    <a:pt x="320" y="120"/>
                  </a:lnTo>
                  <a:lnTo>
                    <a:pt x="316" y="124"/>
                  </a:lnTo>
                  <a:lnTo>
                    <a:pt x="314" y="128"/>
                  </a:lnTo>
                  <a:lnTo>
                    <a:pt x="314" y="132"/>
                  </a:lnTo>
                  <a:lnTo>
                    <a:pt x="316" y="136"/>
                  </a:lnTo>
                  <a:lnTo>
                    <a:pt x="316" y="136"/>
                  </a:lnTo>
                  <a:lnTo>
                    <a:pt x="320" y="142"/>
                  </a:lnTo>
                  <a:lnTo>
                    <a:pt x="326" y="142"/>
                  </a:lnTo>
                  <a:lnTo>
                    <a:pt x="326" y="142"/>
                  </a:lnTo>
                  <a:close/>
                  <a:moveTo>
                    <a:pt x="372" y="196"/>
                  </a:moveTo>
                  <a:lnTo>
                    <a:pt x="346" y="196"/>
                  </a:lnTo>
                  <a:lnTo>
                    <a:pt x="346" y="196"/>
                  </a:lnTo>
                  <a:lnTo>
                    <a:pt x="342" y="198"/>
                  </a:lnTo>
                  <a:lnTo>
                    <a:pt x="338" y="200"/>
                  </a:lnTo>
                  <a:lnTo>
                    <a:pt x="336" y="204"/>
                  </a:lnTo>
                  <a:lnTo>
                    <a:pt x="334" y="208"/>
                  </a:lnTo>
                  <a:lnTo>
                    <a:pt x="334" y="208"/>
                  </a:lnTo>
                  <a:lnTo>
                    <a:pt x="336" y="212"/>
                  </a:lnTo>
                  <a:lnTo>
                    <a:pt x="338" y="216"/>
                  </a:lnTo>
                  <a:lnTo>
                    <a:pt x="342" y="220"/>
                  </a:lnTo>
                  <a:lnTo>
                    <a:pt x="346" y="220"/>
                  </a:lnTo>
                  <a:lnTo>
                    <a:pt x="372" y="220"/>
                  </a:lnTo>
                  <a:lnTo>
                    <a:pt x="372" y="220"/>
                  </a:lnTo>
                  <a:lnTo>
                    <a:pt x="378" y="220"/>
                  </a:lnTo>
                  <a:lnTo>
                    <a:pt x="382" y="216"/>
                  </a:lnTo>
                  <a:lnTo>
                    <a:pt x="384" y="212"/>
                  </a:lnTo>
                  <a:lnTo>
                    <a:pt x="384" y="208"/>
                  </a:lnTo>
                  <a:lnTo>
                    <a:pt x="384" y="208"/>
                  </a:lnTo>
                  <a:lnTo>
                    <a:pt x="384" y="204"/>
                  </a:lnTo>
                  <a:lnTo>
                    <a:pt x="382" y="200"/>
                  </a:lnTo>
                  <a:lnTo>
                    <a:pt x="378" y="198"/>
                  </a:lnTo>
                  <a:lnTo>
                    <a:pt x="372" y="196"/>
                  </a:lnTo>
                  <a:lnTo>
                    <a:pt x="372" y="196"/>
                  </a:lnTo>
                  <a:close/>
                  <a:moveTo>
                    <a:pt x="294" y="32"/>
                  </a:moveTo>
                  <a:lnTo>
                    <a:pt x="294" y="32"/>
                  </a:lnTo>
                  <a:lnTo>
                    <a:pt x="288" y="30"/>
                  </a:lnTo>
                  <a:lnTo>
                    <a:pt x="284" y="30"/>
                  </a:lnTo>
                  <a:lnTo>
                    <a:pt x="278" y="32"/>
                  </a:lnTo>
                  <a:lnTo>
                    <a:pt x="276" y="36"/>
                  </a:lnTo>
                  <a:lnTo>
                    <a:pt x="258" y="68"/>
                  </a:lnTo>
                  <a:lnTo>
                    <a:pt x="258" y="68"/>
                  </a:lnTo>
                  <a:lnTo>
                    <a:pt x="256" y="72"/>
                  </a:lnTo>
                  <a:lnTo>
                    <a:pt x="256" y="78"/>
                  </a:lnTo>
                  <a:lnTo>
                    <a:pt x="258" y="82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70" y="88"/>
                  </a:lnTo>
                  <a:lnTo>
                    <a:pt x="270" y="88"/>
                  </a:lnTo>
                  <a:lnTo>
                    <a:pt x="276" y="86"/>
                  </a:lnTo>
                  <a:lnTo>
                    <a:pt x="282" y="82"/>
                  </a:lnTo>
                  <a:lnTo>
                    <a:pt x="300" y="50"/>
                  </a:lnTo>
                  <a:lnTo>
                    <a:pt x="300" y="50"/>
                  </a:lnTo>
                  <a:lnTo>
                    <a:pt x="302" y="44"/>
                  </a:lnTo>
                  <a:lnTo>
                    <a:pt x="300" y="40"/>
                  </a:lnTo>
                  <a:lnTo>
                    <a:pt x="298" y="34"/>
                  </a:lnTo>
                  <a:lnTo>
                    <a:pt x="294" y="32"/>
                  </a:lnTo>
                  <a:lnTo>
                    <a:pt x="294" y="32"/>
                  </a:lnTo>
                  <a:close/>
                  <a:moveTo>
                    <a:pt x="286" y="196"/>
                  </a:moveTo>
                  <a:lnTo>
                    <a:pt x="286" y="196"/>
                  </a:lnTo>
                  <a:lnTo>
                    <a:pt x="284" y="216"/>
                  </a:lnTo>
                  <a:lnTo>
                    <a:pt x="278" y="232"/>
                  </a:lnTo>
                  <a:lnTo>
                    <a:pt x="272" y="244"/>
                  </a:lnTo>
                  <a:lnTo>
                    <a:pt x="262" y="256"/>
                  </a:lnTo>
                  <a:lnTo>
                    <a:pt x="262" y="256"/>
                  </a:lnTo>
                  <a:lnTo>
                    <a:pt x="252" y="270"/>
                  </a:lnTo>
                  <a:lnTo>
                    <a:pt x="244" y="288"/>
                  </a:lnTo>
                  <a:lnTo>
                    <a:pt x="240" y="298"/>
                  </a:lnTo>
                  <a:lnTo>
                    <a:pt x="238" y="310"/>
                  </a:lnTo>
                  <a:lnTo>
                    <a:pt x="236" y="322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2" y="344"/>
                  </a:lnTo>
                  <a:lnTo>
                    <a:pt x="230" y="350"/>
                  </a:lnTo>
                  <a:lnTo>
                    <a:pt x="224" y="354"/>
                  </a:lnTo>
                  <a:lnTo>
                    <a:pt x="218" y="354"/>
                  </a:lnTo>
                  <a:lnTo>
                    <a:pt x="166" y="354"/>
                  </a:lnTo>
                  <a:lnTo>
                    <a:pt x="166" y="354"/>
                  </a:lnTo>
                  <a:lnTo>
                    <a:pt x="160" y="354"/>
                  </a:lnTo>
                  <a:lnTo>
                    <a:pt x="154" y="350"/>
                  </a:lnTo>
                  <a:lnTo>
                    <a:pt x="152" y="344"/>
                  </a:lnTo>
                  <a:lnTo>
                    <a:pt x="150" y="338"/>
                  </a:lnTo>
                  <a:lnTo>
                    <a:pt x="150" y="338"/>
                  </a:lnTo>
                  <a:lnTo>
                    <a:pt x="148" y="322"/>
                  </a:lnTo>
                  <a:lnTo>
                    <a:pt x="146" y="310"/>
                  </a:lnTo>
                  <a:lnTo>
                    <a:pt x="144" y="298"/>
                  </a:lnTo>
                  <a:lnTo>
                    <a:pt x="140" y="288"/>
                  </a:lnTo>
                  <a:lnTo>
                    <a:pt x="132" y="270"/>
                  </a:lnTo>
                  <a:lnTo>
                    <a:pt x="122" y="256"/>
                  </a:lnTo>
                  <a:lnTo>
                    <a:pt x="122" y="256"/>
                  </a:lnTo>
                  <a:lnTo>
                    <a:pt x="112" y="244"/>
                  </a:lnTo>
                  <a:lnTo>
                    <a:pt x="106" y="232"/>
                  </a:lnTo>
                  <a:lnTo>
                    <a:pt x="100" y="21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100" y="178"/>
                  </a:lnTo>
                  <a:lnTo>
                    <a:pt x="104" y="160"/>
                  </a:lnTo>
                  <a:lnTo>
                    <a:pt x="110" y="144"/>
                  </a:lnTo>
                  <a:lnTo>
                    <a:pt x="120" y="130"/>
                  </a:lnTo>
                  <a:lnTo>
                    <a:pt x="134" y="118"/>
                  </a:lnTo>
                  <a:lnTo>
                    <a:pt x="150" y="108"/>
                  </a:lnTo>
                  <a:lnTo>
                    <a:pt x="170" y="102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14" y="102"/>
                  </a:lnTo>
                  <a:lnTo>
                    <a:pt x="234" y="108"/>
                  </a:lnTo>
                  <a:lnTo>
                    <a:pt x="250" y="118"/>
                  </a:lnTo>
                  <a:lnTo>
                    <a:pt x="264" y="130"/>
                  </a:lnTo>
                  <a:lnTo>
                    <a:pt x="274" y="144"/>
                  </a:lnTo>
                  <a:lnTo>
                    <a:pt x="280" y="160"/>
                  </a:lnTo>
                  <a:lnTo>
                    <a:pt x="284" y="178"/>
                  </a:lnTo>
                  <a:lnTo>
                    <a:pt x="286" y="196"/>
                  </a:lnTo>
                  <a:lnTo>
                    <a:pt x="286" y="196"/>
                  </a:lnTo>
                  <a:close/>
                  <a:moveTo>
                    <a:pt x="200" y="138"/>
                  </a:moveTo>
                  <a:lnTo>
                    <a:pt x="200" y="138"/>
                  </a:lnTo>
                  <a:lnTo>
                    <a:pt x="198" y="134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0" y="128"/>
                  </a:lnTo>
                  <a:lnTo>
                    <a:pt x="190" y="128"/>
                  </a:lnTo>
                  <a:lnTo>
                    <a:pt x="178" y="128"/>
                  </a:lnTo>
                  <a:lnTo>
                    <a:pt x="166" y="132"/>
                  </a:lnTo>
                  <a:lnTo>
                    <a:pt x="156" y="136"/>
                  </a:lnTo>
                  <a:lnTo>
                    <a:pt x="146" y="144"/>
                  </a:lnTo>
                  <a:lnTo>
                    <a:pt x="136" y="154"/>
                  </a:lnTo>
                  <a:lnTo>
                    <a:pt x="130" y="164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4" y="194"/>
                  </a:lnTo>
                  <a:lnTo>
                    <a:pt x="126" y="198"/>
                  </a:lnTo>
                  <a:lnTo>
                    <a:pt x="128" y="200"/>
                  </a:lnTo>
                  <a:lnTo>
                    <a:pt x="130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8" y="204"/>
                  </a:lnTo>
                  <a:lnTo>
                    <a:pt x="142" y="200"/>
                  </a:lnTo>
                  <a:lnTo>
                    <a:pt x="144" y="198"/>
                  </a:lnTo>
                  <a:lnTo>
                    <a:pt x="144" y="194"/>
                  </a:lnTo>
                  <a:lnTo>
                    <a:pt x="144" y="194"/>
                  </a:lnTo>
                  <a:lnTo>
                    <a:pt x="146" y="182"/>
                  </a:lnTo>
                  <a:lnTo>
                    <a:pt x="148" y="172"/>
                  </a:lnTo>
                  <a:lnTo>
                    <a:pt x="154" y="164"/>
                  </a:lnTo>
                  <a:lnTo>
                    <a:pt x="160" y="158"/>
                  </a:lnTo>
                  <a:lnTo>
                    <a:pt x="166" y="154"/>
                  </a:lnTo>
                  <a:lnTo>
                    <a:pt x="174" y="150"/>
                  </a:lnTo>
                  <a:lnTo>
                    <a:pt x="182" y="148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2" y="148"/>
                  </a:lnTo>
                  <a:lnTo>
                    <a:pt x="196" y="144"/>
                  </a:lnTo>
                  <a:lnTo>
                    <a:pt x="198" y="142"/>
                  </a:lnTo>
                  <a:lnTo>
                    <a:pt x="200" y="138"/>
                  </a:lnTo>
                  <a:lnTo>
                    <a:pt x="200" y="138"/>
                  </a:lnTo>
                  <a:close/>
                </a:path>
              </a:pathLst>
            </a:cu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1983544" y="3558482"/>
              <a:ext cx="2304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Private companies may be interested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1490474" y="3208381"/>
              <a:ext cx="325023" cy="270301"/>
            </a:xfrm>
            <a:custGeom>
              <a:avLst/>
              <a:gdLst/>
              <a:ahLst/>
              <a:cxnLst/>
              <a:rect l="l" t="t" r="r" b="b"/>
              <a:pathLst>
                <a:path w="196" h="163" extrusionOk="0">
                  <a:moveTo>
                    <a:pt x="147" y="10"/>
                  </a:moveTo>
                  <a:lnTo>
                    <a:pt x="147" y="10"/>
                  </a:lnTo>
                  <a:lnTo>
                    <a:pt x="113" y="12"/>
                  </a:lnTo>
                  <a:lnTo>
                    <a:pt x="85" y="13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62" y="19"/>
                  </a:lnTo>
                  <a:lnTo>
                    <a:pt x="54" y="25"/>
                  </a:lnTo>
                  <a:lnTo>
                    <a:pt x="32" y="45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6" y="148"/>
                  </a:lnTo>
                  <a:lnTo>
                    <a:pt x="8" y="151"/>
                  </a:lnTo>
                  <a:lnTo>
                    <a:pt x="10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3" y="154"/>
                  </a:lnTo>
                  <a:lnTo>
                    <a:pt x="13" y="154"/>
                  </a:lnTo>
                  <a:lnTo>
                    <a:pt x="15" y="157"/>
                  </a:lnTo>
                  <a:lnTo>
                    <a:pt x="16" y="160"/>
                  </a:lnTo>
                  <a:lnTo>
                    <a:pt x="19" y="161"/>
                  </a:lnTo>
                  <a:lnTo>
                    <a:pt x="22" y="163"/>
                  </a:lnTo>
                  <a:lnTo>
                    <a:pt x="22" y="163"/>
                  </a:lnTo>
                  <a:lnTo>
                    <a:pt x="25" y="161"/>
                  </a:lnTo>
                  <a:lnTo>
                    <a:pt x="28" y="160"/>
                  </a:lnTo>
                  <a:lnTo>
                    <a:pt x="29" y="157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3" y="151"/>
                  </a:lnTo>
                  <a:lnTo>
                    <a:pt x="36" y="147"/>
                  </a:lnTo>
                  <a:lnTo>
                    <a:pt x="41" y="9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81" y="65"/>
                  </a:lnTo>
                  <a:lnTo>
                    <a:pt x="84" y="65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8" y="87"/>
                  </a:lnTo>
                  <a:lnTo>
                    <a:pt x="98" y="87"/>
                  </a:lnTo>
                  <a:lnTo>
                    <a:pt x="101" y="92"/>
                  </a:lnTo>
                  <a:lnTo>
                    <a:pt x="101" y="95"/>
                  </a:lnTo>
                  <a:lnTo>
                    <a:pt x="98" y="100"/>
                  </a:lnTo>
                  <a:lnTo>
                    <a:pt x="74" y="133"/>
                  </a:lnTo>
                  <a:lnTo>
                    <a:pt x="74" y="133"/>
                  </a:lnTo>
                  <a:lnTo>
                    <a:pt x="72" y="137"/>
                  </a:lnTo>
                  <a:lnTo>
                    <a:pt x="72" y="143"/>
                  </a:lnTo>
                  <a:lnTo>
                    <a:pt x="74" y="147"/>
                  </a:lnTo>
                  <a:lnTo>
                    <a:pt x="77" y="151"/>
                  </a:lnTo>
                  <a:lnTo>
                    <a:pt x="77" y="151"/>
                  </a:lnTo>
                  <a:lnTo>
                    <a:pt x="81" y="154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1" y="153"/>
                  </a:lnTo>
                  <a:lnTo>
                    <a:pt x="97" y="148"/>
                  </a:lnTo>
                  <a:lnTo>
                    <a:pt x="133" y="100"/>
                  </a:lnTo>
                  <a:lnTo>
                    <a:pt x="176" y="68"/>
                  </a:lnTo>
                  <a:lnTo>
                    <a:pt x="183" y="68"/>
                  </a:lnTo>
                  <a:lnTo>
                    <a:pt x="183" y="68"/>
                  </a:lnTo>
                  <a:lnTo>
                    <a:pt x="184" y="68"/>
                  </a:lnTo>
                  <a:lnTo>
                    <a:pt x="190" y="66"/>
                  </a:lnTo>
                  <a:lnTo>
                    <a:pt x="192" y="64"/>
                  </a:lnTo>
                  <a:lnTo>
                    <a:pt x="194" y="61"/>
                  </a:lnTo>
                  <a:lnTo>
                    <a:pt x="196" y="56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6"/>
                  </a:lnTo>
                  <a:lnTo>
                    <a:pt x="194" y="5"/>
                  </a:lnTo>
                  <a:lnTo>
                    <a:pt x="190" y="2"/>
                  </a:lnTo>
                  <a:lnTo>
                    <a:pt x="186" y="0"/>
                  </a:lnTo>
                  <a:lnTo>
                    <a:pt x="184" y="0"/>
                  </a:lnTo>
                  <a:lnTo>
                    <a:pt x="147" y="10"/>
                  </a:lnTo>
                  <a:close/>
                </a:path>
              </a:pathLst>
            </a:cu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1472233" y="3571545"/>
              <a:ext cx="281908" cy="301807"/>
            </a:xfrm>
            <a:custGeom>
              <a:avLst/>
              <a:gdLst/>
              <a:ahLst/>
              <a:cxnLst/>
              <a:rect l="l" t="t" r="r" b="b"/>
              <a:pathLst>
                <a:path w="170" h="182" extrusionOk="0">
                  <a:moveTo>
                    <a:pt x="90" y="0"/>
                  </a:moveTo>
                  <a:lnTo>
                    <a:pt x="30" y="16"/>
                  </a:lnTo>
                  <a:lnTo>
                    <a:pt x="30" y="16"/>
                  </a:lnTo>
                  <a:lnTo>
                    <a:pt x="23" y="26"/>
                  </a:lnTo>
                  <a:lnTo>
                    <a:pt x="16" y="39"/>
                  </a:lnTo>
                  <a:lnTo>
                    <a:pt x="10" y="52"/>
                  </a:lnTo>
                  <a:lnTo>
                    <a:pt x="4" y="66"/>
                  </a:lnTo>
                  <a:lnTo>
                    <a:pt x="1" y="80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4" y="131"/>
                  </a:lnTo>
                  <a:lnTo>
                    <a:pt x="7" y="138"/>
                  </a:lnTo>
                  <a:lnTo>
                    <a:pt x="11" y="145"/>
                  </a:lnTo>
                  <a:lnTo>
                    <a:pt x="16" y="152"/>
                  </a:lnTo>
                  <a:lnTo>
                    <a:pt x="27" y="164"/>
                  </a:lnTo>
                  <a:lnTo>
                    <a:pt x="40" y="172"/>
                  </a:lnTo>
                  <a:lnTo>
                    <a:pt x="55" y="178"/>
                  </a:lnTo>
                  <a:lnTo>
                    <a:pt x="70" y="181"/>
                  </a:lnTo>
                  <a:lnTo>
                    <a:pt x="88" y="182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21" y="174"/>
                  </a:lnTo>
                  <a:lnTo>
                    <a:pt x="135" y="165"/>
                  </a:lnTo>
                  <a:lnTo>
                    <a:pt x="147" y="155"/>
                  </a:lnTo>
                  <a:lnTo>
                    <a:pt x="157" y="144"/>
                  </a:lnTo>
                  <a:lnTo>
                    <a:pt x="164" y="129"/>
                  </a:lnTo>
                  <a:lnTo>
                    <a:pt x="168" y="113"/>
                  </a:lnTo>
                  <a:lnTo>
                    <a:pt x="170" y="106"/>
                  </a:lnTo>
                  <a:lnTo>
                    <a:pt x="170" y="98"/>
                  </a:lnTo>
                  <a:lnTo>
                    <a:pt x="168" y="89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2" y="67"/>
                  </a:lnTo>
                  <a:lnTo>
                    <a:pt x="155" y="54"/>
                  </a:lnTo>
                  <a:lnTo>
                    <a:pt x="147" y="43"/>
                  </a:lnTo>
                  <a:lnTo>
                    <a:pt x="136" y="33"/>
                  </a:lnTo>
                  <a:lnTo>
                    <a:pt x="126" y="23"/>
                  </a:lnTo>
                  <a:lnTo>
                    <a:pt x="115" y="14"/>
                  </a:lnTo>
                  <a:lnTo>
                    <a:pt x="102" y="6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131" y="119"/>
                  </a:moveTo>
                  <a:lnTo>
                    <a:pt x="131" y="119"/>
                  </a:lnTo>
                  <a:lnTo>
                    <a:pt x="128" y="126"/>
                  </a:lnTo>
                  <a:lnTo>
                    <a:pt x="124" y="132"/>
                  </a:lnTo>
                  <a:lnTo>
                    <a:pt x="124" y="132"/>
                  </a:lnTo>
                  <a:lnTo>
                    <a:pt x="119" y="138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01" y="146"/>
                  </a:lnTo>
                  <a:lnTo>
                    <a:pt x="103" y="152"/>
                  </a:lnTo>
                  <a:lnTo>
                    <a:pt x="103" y="152"/>
                  </a:lnTo>
                  <a:lnTo>
                    <a:pt x="103" y="155"/>
                  </a:lnTo>
                  <a:lnTo>
                    <a:pt x="102" y="158"/>
                  </a:lnTo>
                  <a:lnTo>
                    <a:pt x="101" y="159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3" y="159"/>
                  </a:lnTo>
                  <a:lnTo>
                    <a:pt x="92" y="158"/>
                  </a:lnTo>
                  <a:lnTo>
                    <a:pt x="90" y="156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0" y="149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3" y="145"/>
                  </a:lnTo>
                  <a:lnTo>
                    <a:pt x="50" y="141"/>
                  </a:lnTo>
                  <a:lnTo>
                    <a:pt x="50" y="141"/>
                  </a:lnTo>
                  <a:lnTo>
                    <a:pt x="50" y="139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3" y="135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70" y="133"/>
                  </a:lnTo>
                  <a:lnTo>
                    <a:pt x="70" y="133"/>
                  </a:lnTo>
                  <a:lnTo>
                    <a:pt x="82" y="135"/>
                  </a:lnTo>
                  <a:lnTo>
                    <a:pt x="82" y="135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101" y="129"/>
                  </a:lnTo>
                  <a:lnTo>
                    <a:pt x="101" y="129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6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109" y="109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1" y="105"/>
                  </a:lnTo>
                  <a:lnTo>
                    <a:pt x="96" y="105"/>
                  </a:lnTo>
                  <a:lnTo>
                    <a:pt x="96" y="105"/>
                  </a:lnTo>
                  <a:lnTo>
                    <a:pt x="82" y="105"/>
                  </a:lnTo>
                  <a:lnTo>
                    <a:pt x="82" y="105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57" y="105"/>
                  </a:lnTo>
                  <a:lnTo>
                    <a:pt x="57" y="105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9" y="92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0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9" y="67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7" y="59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63" y="50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2" y="37"/>
                  </a:lnTo>
                  <a:lnTo>
                    <a:pt x="63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7" y="34"/>
                  </a:lnTo>
                  <a:lnTo>
                    <a:pt x="70" y="34"/>
                  </a:lnTo>
                  <a:lnTo>
                    <a:pt x="72" y="36"/>
                  </a:lnTo>
                  <a:lnTo>
                    <a:pt x="73" y="39"/>
                  </a:lnTo>
                  <a:lnTo>
                    <a:pt x="75" y="47"/>
                  </a:lnTo>
                  <a:lnTo>
                    <a:pt x="75" y="47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9" y="46"/>
                  </a:lnTo>
                  <a:lnTo>
                    <a:pt x="99" y="46"/>
                  </a:lnTo>
                  <a:lnTo>
                    <a:pt x="103" y="47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9" y="52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8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1" y="62"/>
                  </a:lnTo>
                  <a:lnTo>
                    <a:pt x="101" y="62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83" y="62"/>
                  </a:lnTo>
                  <a:lnTo>
                    <a:pt x="75" y="63"/>
                  </a:lnTo>
                  <a:lnTo>
                    <a:pt x="75" y="63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9" y="82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3" y="87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13" y="89"/>
                  </a:lnTo>
                  <a:lnTo>
                    <a:pt x="122" y="92"/>
                  </a:lnTo>
                  <a:lnTo>
                    <a:pt x="122" y="92"/>
                  </a:lnTo>
                  <a:lnTo>
                    <a:pt x="128" y="98"/>
                  </a:lnTo>
                  <a:lnTo>
                    <a:pt x="131" y="105"/>
                  </a:lnTo>
                  <a:lnTo>
                    <a:pt x="131" y="105"/>
                  </a:lnTo>
                  <a:lnTo>
                    <a:pt x="132" y="112"/>
                  </a:lnTo>
                  <a:lnTo>
                    <a:pt x="131" y="119"/>
                  </a:lnTo>
                  <a:lnTo>
                    <a:pt x="131" y="119"/>
                  </a:lnTo>
                  <a:close/>
                </a:path>
              </a:pathLst>
            </a:cu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1490474" y="3480339"/>
              <a:ext cx="124371" cy="97839"/>
            </a:xfrm>
            <a:custGeom>
              <a:avLst/>
              <a:gdLst/>
              <a:ahLst/>
              <a:cxnLst/>
              <a:rect l="l" t="t" r="r" b="b"/>
              <a:pathLst>
                <a:path w="75" h="59" extrusionOk="0">
                  <a:moveTo>
                    <a:pt x="21" y="59"/>
                  </a:moveTo>
                  <a:lnTo>
                    <a:pt x="21" y="59"/>
                  </a:lnTo>
                  <a:lnTo>
                    <a:pt x="48" y="53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4" y="3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2"/>
                  </a:lnTo>
                  <a:lnTo>
                    <a:pt x="62" y="5"/>
                  </a:lnTo>
                  <a:lnTo>
                    <a:pt x="59" y="9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6" y="3"/>
                  </a:lnTo>
                  <a:lnTo>
                    <a:pt x="32" y="5"/>
                  </a:lnTo>
                  <a:lnTo>
                    <a:pt x="29" y="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5" y="19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15" y="20"/>
                  </a:lnTo>
                  <a:lnTo>
                    <a:pt x="10" y="17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1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1"/>
            <p:cNvSpPr txBox="1"/>
            <p:nvPr/>
          </p:nvSpPr>
          <p:spPr>
            <a:xfrm>
              <a:off x="2041456" y="5088593"/>
              <a:ext cx="1049100" cy="2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21A8B3"/>
                  </a:solidFill>
                  <a:latin typeface="Calibri"/>
                  <a:ea typeface="Calibri"/>
                  <a:cs typeface="Calibri"/>
                  <a:sym typeface="Calibri"/>
                </a:rPr>
                <a:t>Potential return on investment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2306955" y="4617468"/>
              <a:ext cx="518069" cy="377528"/>
            </a:xfrm>
            <a:custGeom>
              <a:avLst/>
              <a:gdLst/>
              <a:ahLst/>
              <a:cxnLst/>
              <a:rect l="l" t="t" r="r" b="b"/>
              <a:pathLst>
                <a:path w="376" h="274" extrusionOk="0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2777745" y="4280424"/>
              <a:ext cx="15099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Loans can be repaid with the financial inflows generated by the investment</a:t>
              </a: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590836" y="5335693"/>
              <a:ext cx="414002" cy="522950"/>
            </a:xfrm>
            <a:custGeom>
              <a:avLst/>
              <a:gdLst/>
              <a:ahLst/>
              <a:cxnLst/>
              <a:rect l="l" t="t" r="r" b="b"/>
              <a:pathLst>
                <a:path w="304" h="384" extrusionOk="0">
                  <a:moveTo>
                    <a:pt x="304" y="242"/>
                  </a:moveTo>
                  <a:lnTo>
                    <a:pt x="304" y="242"/>
                  </a:lnTo>
                  <a:lnTo>
                    <a:pt x="304" y="256"/>
                  </a:lnTo>
                  <a:lnTo>
                    <a:pt x="302" y="270"/>
                  </a:lnTo>
                  <a:lnTo>
                    <a:pt x="300" y="284"/>
                  </a:lnTo>
                  <a:lnTo>
                    <a:pt x="296" y="298"/>
                  </a:lnTo>
                  <a:lnTo>
                    <a:pt x="290" y="310"/>
                  </a:lnTo>
                  <a:lnTo>
                    <a:pt x="284" y="322"/>
                  </a:lnTo>
                  <a:lnTo>
                    <a:pt x="274" y="334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254" y="354"/>
                  </a:lnTo>
                  <a:lnTo>
                    <a:pt x="242" y="364"/>
                  </a:lnTo>
                  <a:lnTo>
                    <a:pt x="230" y="370"/>
                  </a:lnTo>
                  <a:lnTo>
                    <a:pt x="218" y="376"/>
                  </a:lnTo>
                  <a:lnTo>
                    <a:pt x="204" y="380"/>
                  </a:lnTo>
                  <a:lnTo>
                    <a:pt x="190" y="382"/>
                  </a:lnTo>
                  <a:lnTo>
                    <a:pt x="176" y="38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2" y="370"/>
                  </a:lnTo>
                  <a:lnTo>
                    <a:pt x="164" y="356"/>
                  </a:lnTo>
                  <a:lnTo>
                    <a:pt x="166" y="342"/>
                  </a:lnTo>
                  <a:lnTo>
                    <a:pt x="170" y="330"/>
                  </a:lnTo>
                  <a:lnTo>
                    <a:pt x="176" y="316"/>
                  </a:lnTo>
                  <a:lnTo>
                    <a:pt x="182" y="304"/>
                  </a:lnTo>
                  <a:lnTo>
                    <a:pt x="192" y="292"/>
                  </a:lnTo>
                  <a:lnTo>
                    <a:pt x="202" y="282"/>
                  </a:lnTo>
                  <a:lnTo>
                    <a:pt x="202" y="282"/>
                  </a:lnTo>
                  <a:lnTo>
                    <a:pt x="212" y="272"/>
                  </a:lnTo>
                  <a:lnTo>
                    <a:pt x="224" y="264"/>
                  </a:lnTo>
                  <a:lnTo>
                    <a:pt x="236" y="256"/>
                  </a:lnTo>
                  <a:lnTo>
                    <a:pt x="250" y="250"/>
                  </a:lnTo>
                  <a:lnTo>
                    <a:pt x="262" y="246"/>
                  </a:lnTo>
                  <a:lnTo>
                    <a:pt x="276" y="244"/>
                  </a:lnTo>
                  <a:lnTo>
                    <a:pt x="290" y="242"/>
                  </a:lnTo>
                  <a:lnTo>
                    <a:pt x="304" y="242"/>
                  </a:lnTo>
                  <a:lnTo>
                    <a:pt x="304" y="242"/>
                  </a:lnTo>
                  <a:close/>
                  <a:moveTo>
                    <a:pt x="0" y="242"/>
                  </a:moveTo>
                  <a:lnTo>
                    <a:pt x="0" y="242"/>
                  </a:lnTo>
                  <a:lnTo>
                    <a:pt x="0" y="256"/>
                  </a:lnTo>
                  <a:lnTo>
                    <a:pt x="2" y="270"/>
                  </a:lnTo>
                  <a:lnTo>
                    <a:pt x="4" y="284"/>
                  </a:lnTo>
                  <a:lnTo>
                    <a:pt x="8" y="298"/>
                  </a:lnTo>
                  <a:lnTo>
                    <a:pt x="14" y="310"/>
                  </a:lnTo>
                  <a:lnTo>
                    <a:pt x="20" y="322"/>
                  </a:lnTo>
                  <a:lnTo>
                    <a:pt x="30" y="334"/>
                  </a:lnTo>
                  <a:lnTo>
                    <a:pt x="38" y="346"/>
                  </a:lnTo>
                  <a:lnTo>
                    <a:pt x="38" y="346"/>
                  </a:lnTo>
                  <a:lnTo>
                    <a:pt x="50" y="354"/>
                  </a:lnTo>
                  <a:lnTo>
                    <a:pt x="62" y="364"/>
                  </a:lnTo>
                  <a:lnTo>
                    <a:pt x="74" y="370"/>
                  </a:lnTo>
                  <a:lnTo>
                    <a:pt x="86" y="376"/>
                  </a:lnTo>
                  <a:lnTo>
                    <a:pt x="100" y="380"/>
                  </a:lnTo>
                  <a:lnTo>
                    <a:pt x="114" y="382"/>
                  </a:lnTo>
                  <a:lnTo>
                    <a:pt x="128" y="384"/>
                  </a:lnTo>
                  <a:lnTo>
                    <a:pt x="142" y="384"/>
                  </a:lnTo>
                  <a:lnTo>
                    <a:pt x="142" y="384"/>
                  </a:lnTo>
                  <a:lnTo>
                    <a:pt x="142" y="370"/>
                  </a:lnTo>
                  <a:lnTo>
                    <a:pt x="140" y="356"/>
                  </a:lnTo>
                  <a:lnTo>
                    <a:pt x="138" y="342"/>
                  </a:lnTo>
                  <a:lnTo>
                    <a:pt x="134" y="330"/>
                  </a:lnTo>
                  <a:lnTo>
                    <a:pt x="128" y="316"/>
                  </a:lnTo>
                  <a:lnTo>
                    <a:pt x="122" y="304"/>
                  </a:lnTo>
                  <a:lnTo>
                    <a:pt x="112" y="29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92" y="272"/>
                  </a:lnTo>
                  <a:lnTo>
                    <a:pt x="80" y="264"/>
                  </a:lnTo>
                  <a:lnTo>
                    <a:pt x="68" y="256"/>
                  </a:lnTo>
                  <a:lnTo>
                    <a:pt x="54" y="250"/>
                  </a:lnTo>
                  <a:lnTo>
                    <a:pt x="42" y="246"/>
                  </a:lnTo>
                  <a:lnTo>
                    <a:pt x="28" y="244"/>
                  </a:lnTo>
                  <a:lnTo>
                    <a:pt x="14" y="242"/>
                  </a:lnTo>
                  <a:lnTo>
                    <a:pt x="0" y="242"/>
                  </a:lnTo>
                  <a:lnTo>
                    <a:pt x="0" y="242"/>
                  </a:lnTo>
                  <a:close/>
                  <a:moveTo>
                    <a:pt x="132" y="44"/>
                  </a:moveTo>
                  <a:lnTo>
                    <a:pt x="132" y="44"/>
                  </a:lnTo>
                  <a:lnTo>
                    <a:pt x="134" y="56"/>
                  </a:lnTo>
                  <a:lnTo>
                    <a:pt x="138" y="68"/>
                  </a:lnTo>
                  <a:lnTo>
                    <a:pt x="144" y="78"/>
                  </a:lnTo>
                  <a:lnTo>
                    <a:pt x="152" y="86"/>
                  </a:lnTo>
                  <a:lnTo>
                    <a:pt x="152" y="86"/>
                  </a:lnTo>
                  <a:lnTo>
                    <a:pt x="160" y="78"/>
                  </a:lnTo>
                  <a:lnTo>
                    <a:pt x="166" y="68"/>
                  </a:lnTo>
                  <a:lnTo>
                    <a:pt x="170" y="56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70" y="30"/>
                  </a:lnTo>
                  <a:lnTo>
                    <a:pt x="166" y="20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4" y="8"/>
                  </a:lnTo>
                  <a:lnTo>
                    <a:pt x="138" y="20"/>
                  </a:lnTo>
                  <a:lnTo>
                    <a:pt x="134" y="30"/>
                  </a:lnTo>
                  <a:lnTo>
                    <a:pt x="132" y="44"/>
                  </a:lnTo>
                  <a:lnTo>
                    <a:pt x="132" y="44"/>
                  </a:lnTo>
                  <a:close/>
                  <a:moveTo>
                    <a:pt x="182" y="94"/>
                  </a:moveTo>
                  <a:lnTo>
                    <a:pt x="182" y="94"/>
                  </a:lnTo>
                  <a:lnTo>
                    <a:pt x="172" y="106"/>
                  </a:lnTo>
                  <a:lnTo>
                    <a:pt x="166" y="118"/>
                  </a:lnTo>
                  <a:lnTo>
                    <a:pt x="164" y="132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76" y="146"/>
                  </a:lnTo>
                  <a:lnTo>
                    <a:pt x="190" y="142"/>
                  </a:lnTo>
                  <a:lnTo>
                    <a:pt x="202" y="136"/>
                  </a:lnTo>
                  <a:lnTo>
                    <a:pt x="214" y="126"/>
                  </a:lnTo>
                  <a:lnTo>
                    <a:pt x="214" y="126"/>
                  </a:lnTo>
                  <a:lnTo>
                    <a:pt x="222" y="116"/>
                  </a:lnTo>
                  <a:lnTo>
                    <a:pt x="230" y="102"/>
                  </a:lnTo>
                  <a:lnTo>
                    <a:pt x="232" y="90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20" y="76"/>
                  </a:lnTo>
                  <a:lnTo>
                    <a:pt x="206" y="80"/>
                  </a:lnTo>
                  <a:lnTo>
                    <a:pt x="194" y="86"/>
                  </a:lnTo>
                  <a:lnTo>
                    <a:pt x="182" y="94"/>
                  </a:lnTo>
                  <a:lnTo>
                    <a:pt x="182" y="94"/>
                  </a:lnTo>
                  <a:close/>
                  <a:moveTo>
                    <a:pt x="72" y="76"/>
                  </a:moveTo>
                  <a:lnTo>
                    <a:pt x="72" y="76"/>
                  </a:lnTo>
                  <a:lnTo>
                    <a:pt x="72" y="90"/>
                  </a:lnTo>
                  <a:lnTo>
                    <a:pt x="74" y="102"/>
                  </a:lnTo>
                  <a:lnTo>
                    <a:pt x="82" y="11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102" y="136"/>
                  </a:lnTo>
                  <a:lnTo>
                    <a:pt x="114" y="142"/>
                  </a:lnTo>
                  <a:lnTo>
                    <a:pt x="128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0" y="132"/>
                  </a:lnTo>
                  <a:lnTo>
                    <a:pt x="138" y="118"/>
                  </a:lnTo>
                  <a:lnTo>
                    <a:pt x="132" y="106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10" y="86"/>
                  </a:lnTo>
                  <a:lnTo>
                    <a:pt x="98" y="80"/>
                  </a:lnTo>
                  <a:lnTo>
                    <a:pt x="84" y="76"/>
                  </a:lnTo>
                  <a:lnTo>
                    <a:pt x="72" y="76"/>
                  </a:lnTo>
                  <a:lnTo>
                    <a:pt x="72" y="76"/>
                  </a:lnTo>
                  <a:close/>
                  <a:moveTo>
                    <a:pt x="192" y="176"/>
                  </a:moveTo>
                  <a:lnTo>
                    <a:pt x="192" y="176"/>
                  </a:lnTo>
                  <a:lnTo>
                    <a:pt x="184" y="184"/>
                  </a:lnTo>
                  <a:lnTo>
                    <a:pt x="178" y="192"/>
                  </a:lnTo>
                  <a:lnTo>
                    <a:pt x="168" y="212"/>
                  </a:lnTo>
                  <a:lnTo>
                    <a:pt x="164" y="232"/>
                  </a:lnTo>
                  <a:lnTo>
                    <a:pt x="162" y="252"/>
                  </a:lnTo>
                  <a:lnTo>
                    <a:pt x="162" y="252"/>
                  </a:lnTo>
                  <a:lnTo>
                    <a:pt x="184" y="252"/>
                  </a:lnTo>
                  <a:lnTo>
                    <a:pt x="204" y="246"/>
                  </a:lnTo>
                  <a:lnTo>
                    <a:pt x="222" y="236"/>
                  </a:lnTo>
                  <a:lnTo>
                    <a:pt x="232" y="230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46" y="214"/>
                  </a:lnTo>
                  <a:lnTo>
                    <a:pt x="254" y="206"/>
                  </a:lnTo>
                  <a:lnTo>
                    <a:pt x="262" y="188"/>
                  </a:lnTo>
                  <a:lnTo>
                    <a:pt x="268" y="166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48" y="148"/>
                  </a:lnTo>
                  <a:lnTo>
                    <a:pt x="228" y="152"/>
                  </a:lnTo>
                  <a:lnTo>
                    <a:pt x="208" y="162"/>
                  </a:lnTo>
                  <a:lnTo>
                    <a:pt x="200" y="168"/>
                  </a:lnTo>
                  <a:lnTo>
                    <a:pt x="192" y="176"/>
                  </a:lnTo>
                  <a:lnTo>
                    <a:pt x="192" y="176"/>
                  </a:lnTo>
                  <a:close/>
                  <a:moveTo>
                    <a:pt x="36" y="146"/>
                  </a:moveTo>
                  <a:lnTo>
                    <a:pt x="36" y="146"/>
                  </a:lnTo>
                  <a:lnTo>
                    <a:pt x="36" y="166"/>
                  </a:lnTo>
                  <a:lnTo>
                    <a:pt x="42" y="188"/>
                  </a:lnTo>
                  <a:lnTo>
                    <a:pt x="50" y="206"/>
                  </a:lnTo>
                  <a:lnTo>
                    <a:pt x="58" y="21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72" y="230"/>
                  </a:lnTo>
                  <a:lnTo>
                    <a:pt x="82" y="236"/>
                  </a:lnTo>
                  <a:lnTo>
                    <a:pt x="100" y="246"/>
                  </a:lnTo>
                  <a:lnTo>
                    <a:pt x="120" y="252"/>
                  </a:lnTo>
                  <a:lnTo>
                    <a:pt x="142" y="252"/>
                  </a:lnTo>
                  <a:lnTo>
                    <a:pt x="142" y="252"/>
                  </a:lnTo>
                  <a:lnTo>
                    <a:pt x="140" y="232"/>
                  </a:lnTo>
                  <a:lnTo>
                    <a:pt x="136" y="212"/>
                  </a:lnTo>
                  <a:lnTo>
                    <a:pt x="126" y="192"/>
                  </a:lnTo>
                  <a:lnTo>
                    <a:pt x="120" y="184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04" y="168"/>
                  </a:lnTo>
                  <a:lnTo>
                    <a:pt x="96" y="162"/>
                  </a:lnTo>
                  <a:lnTo>
                    <a:pt x="76" y="152"/>
                  </a:lnTo>
                  <a:lnTo>
                    <a:pt x="56" y="148"/>
                  </a:lnTo>
                  <a:lnTo>
                    <a:pt x="36" y="146"/>
                  </a:lnTo>
                  <a:lnTo>
                    <a:pt x="36" y="146"/>
                  </a:lnTo>
                  <a:close/>
                </a:path>
              </a:pathLst>
            </a:custGeom>
            <a:solidFill>
              <a:srgbClr val="27AB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9" name="Google Shape;309;p31"/>
            <p:cNvCxnSpPr/>
            <p:nvPr/>
          </p:nvCxnSpPr>
          <p:spPr>
            <a:xfrm rot="10800000">
              <a:off x="3311002" y="5193593"/>
              <a:ext cx="1042500" cy="502800"/>
            </a:xfrm>
            <a:prstGeom prst="bentConnector3">
              <a:avLst>
                <a:gd name="adj1" fmla="val 10"/>
              </a:avLst>
            </a:prstGeom>
            <a:noFill/>
            <a:ln w="222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0" name="Google Shape;310;p31"/>
            <p:cNvSpPr/>
            <p:nvPr/>
          </p:nvSpPr>
          <p:spPr>
            <a:xfrm>
              <a:off x="1126402" y="5565593"/>
              <a:ext cx="3227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Other forms of private involvement can be envisaged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31"/>
          <p:cNvSpPr/>
          <p:nvPr/>
        </p:nvSpPr>
        <p:spPr>
          <a:xfrm>
            <a:off x="7543177" y="1485900"/>
            <a:ext cx="3095700" cy="933600"/>
          </a:xfrm>
          <a:prstGeom prst="rect">
            <a:avLst/>
          </a:prstGeom>
          <a:solidFill>
            <a:srgbClr val="F26A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Non-financially sustainable measures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/>
          <p:nvPr/>
        </p:nvSpPr>
        <p:spPr>
          <a:xfrm rot="10800000">
            <a:off x="7785652" y="2419505"/>
            <a:ext cx="238200" cy="272400"/>
          </a:xfrm>
          <a:prstGeom prst="triangle">
            <a:avLst>
              <a:gd name="adj" fmla="val 50000"/>
            </a:avLst>
          </a:prstGeom>
          <a:solidFill>
            <a:srgbClr val="F26A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1"/>
          <p:cNvSpPr/>
          <p:nvPr/>
        </p:nvSpPr>
        <p:spPr>
          <a:xfrm>
            <a:off x="8152775" y="2706845"/>
            <a:ext cx="3095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 not monetized in the market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1"/>
          <p:cNvSpPr/>
          <p:nvPr/>
        </p:nvSpPr>
        <p:spPr>
          <a:xfrm>
            <a:off x="7543175" y="3507003"/>
            <a:ext cx="2001628" cy="72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public administration shall cover capital expenditures and 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operational ones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7564021" y="4370867"/>
            <a:ext cx="1499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Loans can be only repaid with public resources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7543175" y="5421784"/>
            <a:ext cx="3095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cost of capital is lower than debt, long-term conditions are favorable and/or when no sufficient public resources are available in upfront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9270899" y="3061024"/>
            <a:ext cx="1484100" cy="12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rPr>
              <a:t>The public initiative</a:t>
            </a:r>
            <a:endParaRPr sz="1200" b="1" i="0" u="none" strike="noStrike" cap="none">
              <a:solidFill>
                <a:srgbClr val="852C5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9692233" y="3408545"/>
            <a:ext cx="641371" cy="568798"/>
          </a:xfrm>
          <a:custGeom>
            <a:avLst/>
            <a:gdLst/>
            <a:ahLst/>
            <a:cxnLst/>
            <a:rect l="l" t="t" r="r" b="b"/>
            <a:pathLst>
              <a:path w="364" h="320" extrusionOk="0">
                <a:moveTo>
                  <a:pt x="304" y="100"/>
                </a:moveTo>
                <a:lnTo>
                  <a:pt x="304" y="100"/>
                </a:lnTo>
                <a:lnTo>
                  <a:pt x="308" y="102"/>
                </a:lnTo>
                <a:lnTo>
                  <a:pt x="310" y="104"/>
                </a:lnTo>
                <a:lnTo>
                  <a:pt x="312" y="106"/>
                </a:lnTo>
                <a:lnTo>
                  <a:pt x="314" y="110"/>
                </a:lnTo>
                <a:lnTo>
                  <a:pt x="314" y="242"/>
                </a:lnTo>
                <a:lnTo>
                  <a:pt x="314" y="242"/>
                </a:lnTo>
                <a:lnTo>
                  <a:pt x="312" y="246"/>
                </a:lnTo>
                <a:lnTo>
                  <a:pt x="310" y="248"/>
                </a:lnTo>
                <a:lnTo>
                  <a:pt x="308" y="250"/>
                </a:lnTo>
                <a:lnTo>
                  <a:pt x="304" y="252"/>
                </a:lnTo>
                <a:lnTo>
                  <a:pt x="284" y="252"/>
                </a:lnTo>
                <a:lnTo>
                  <a:pt x="284" y="252"/>
                </a:lnTo>
                <a:lnTo>
                  <a:pt x="280" y="250"/>
                </a:lnTo>
                <a:lnTo>
                  <a:pt x="276" y="248"/>
                </a:lnTo>
                <a:lnTo>
                  <a:pt x="274" y="246"/>
                </a:lnTo>
                <a:lnTo>
                  <a:pt x="274" y="242"/>
                </a:lnTo>
                <a:lnTo>
                  <a:pt x="274" y="110"/>
                </a:lnTo>
                <a:lnTo>
                  <a:pt x="274" y="110"/>
                </a:lnTo>
                <a:lnTo>
                  <a:pt x="274" y="106"/>
                </a:lnTo>
                <a:lnTo>
                  <a:pt x="276" y="104"/>
                </a:lnTo>
                <a:lnTo>
                  <a:pt x="280" y="102"/>
                </a:lnTo>
                <a:lnTo>
                  <a:pt x="284" y="100"/>
                </a:lnTo>
                <a:lnTo>
                  <a:pt x="304" y="100"/>
                </a:lnTo>
                <a:close/>
                <a:moveTo>
                  <a:pt x="26" y="72"/>
                </a:moveTo>
                <a:lnTo>
                  <a:pt x="26" y="72"/>
                </a:lnTo>
                <a:lnTo>
                  <a:pt x="26" y="66"/>
                </a:lnTo>
                <a:lnTo>
                  <a:pt x="32" y="62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78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4" y="0"/>
                </a:lnTo>
                <a:lnTo>
                  <a:pt x="186" y="0"/>
                </a:lnTo>
                <a:lnTo>
                  <a:pt x="186" y="0"/>
                </a:lnTo>
                <a:lnTo>
                  <a:pt x="186" y="0"/>
                </a:lnTo>
                <a:lnTo>
                  <a:pt x="332" y="62"/>
                </a:lnTo>
                <a:lnTo>
                  <a:pt x="332" y="62"/>
                </a:lnTo>
                <a:lnTo>
                  <a:pt x="336" y="64"/>
                </a:lnTo>
                <a:lnTo>
                  <a:pt x="338" y="72"/>
                </a:lnTo>
                <a:lnTo>
                  <a:pt x="338" y="72"/>
                </a:lnTo>
                <a:lnTo>
                  <a:pt x="338" y="74"/>
                </a:lnTo>
                <a:lnTo>
                  <a:pt x="336" y="78"/>
                </a:lnTo>
                <a:lnTo>
                  <a:pt x="332" y="80"/>
                </a:lnTo>
                <a:lnTo>
                  <a:pt x="328" y="82"/>
                </a:lnTo>
                <a:lnTo>
                  <a:pt x="328" y="82"/>
                </a:lnTo>
                <a:lnTo>
                  <a:pt x="328" y="82"/>
                </a:lnTo>
                <a:lnTo>
                  <a:pt x="182" y="82"/>
                </a:lnTo>
                <a:lnTo>
                  <a:pt x="182" y="82"/>
                </a:lnTo>
                <a:lnTo>
                  <a:pt x="36" y="82"/>
                </a:lnTo>
                <a:lnTo>
                  <a:pt x="36" y="82"/>
                </a:lnTo>
                <a:lnTo>
                  <a:pt x="30" y="78"/>
                </a:lnTo>
                <a:lnTo>
                  <a:pt x="26" y="72"/>
                </a:lnTo>
                <a:lnTo>
                  <a:pt x="26" y="72"/>
                </a:lnTo>
                <a:close/>
                <a:moveTo>
                  <a:pt x="164" y="42"/>
                </a:moveTo>
                <a:lnTo>
                  <a:pt x="164" y="42"/>
                </a:lnTo>
                <a:lnTo>
                  <a:pt x="164" y="50"/>
                </a:lnTo>
                <a:lnTo>
                  <a:pt x="168" y="56"/>
                </a:lnTo>
                <a:lnTo>
                  <a:pt x="174" y="60"/>
                </a:lnTo>
                <a:lnTo>
                  <a:pt x="182" y="62"/>
                </a:lnTo>
                <a:lnTo>
                  <a:pt x="182" y="62"/>
                </a:lnTo>
                <a:lnTo>
                  <a:pt x="190" y="60"/>
                </a:lnTo>
                <a:lnTo>
                  <a:pt x="196" y="56"/>
                </a:lnTo>
                <a:lnTo>
                  <a:pt x="200" y="50"/>
                </a:lnTo>
                <a:lnTo>
                  <a:pt x="200" y="42"/>
                </a:lnTo>
                <a:lnTo>
                  <a:pt x="200" y="42"/>
                </a:lnTo>
                <a:lnTo>
                  <a:pt x="200" y="36"/>
                </a:lnTo>
                <a:lnTo>
                  <a:pt x="196" y="30"/>
                </a:lnTo>
                <a:lnTo>
                  <a:pt x="190" y="26"/>
                </a:lnTo>
                <a:lnTo>
                  <a:pt x="182" y="24"/>
                </a:lnTo>
                <a:lnTo>
                  <a:pt x="182" y="24"/>
                </a:lnTo>
                <a:lnTo>
                  <a:pt x="174" y="26"/>
                </a:lnTo>
                <a:lnTo>
                  <a:pt x="168" y="30"/>
                </a:lnTo>
                <a:lnTo>
                  <a:pt x="164" y="36"/>
                </a:lnTo>
                <a:lnTo>
                  <a:pt x="164" y="42"/>
                </a:lnTo>
                <a:lnTo>
                  <a:pt x="164" y="42"/>
                </a:lnTo>
                <a:close/>
                <a:moveTo>
                  <a:pt x="230" y="252"/>
                </a:moveTo>
                <a:lnTo>
                  <a:pt x="230" y="252"/>
                </a:lnTo>
                <a:lnTo>
                  <a:pt x="234" y="250"/>
                </a:lnTo>
                <a:lnTo>
                  <a:pt x="236" y="248"/>
                </a:lnTo>
                <a:lnTo>
                  <a:pt x="238" y="246"/>
                </a:lnTo>
                <a:lnTo>
                  <a:pt x="240" y="242"/>
                </a:lnTo>
                <a:lnTo>
                  <a:pt x="240" y="110"/>
                </a:lnTo>
                <a:lnTo>
                  <a:pt x="240" y="110"/>
                </a:lnTo>
                <a:lnTo>
                  <a:pt x="238" y="106"/>
                </a:lnTo>
                <a:lnTo>
                  <a:pt x="236" y="104"/>
                </a:lnTo>
                <a:lnTo>
                  <a:pt x="234" y="102"/>
                </a:lnTo>
                <a:lnTo>
                  <a:pt x="230" y="100"/>
                </a:lnTo>
                <a:lnTo>
                  <a:pt x="134" y="100"/>
                </a:lnTo>
                <a:lnTo>
                  <a:pt x="134" y="100"/>
                </a:lnTo>
                <a:lnTo>
                  <a:pt x="130" y="102"/>
                </a:lnTo>
                <a:lnTo>
                  <a:pt x="128" y="104"/>
                </a:lnTo>
                <a:lnTo>
                  <a:pt x="126" y="106"/>
                </a:lnTo>
                <a:lnTo>
                  <a:pt x="124" y="110"/>
                </a:lnTo>
                <a:lnTo>
                  <a:pt x="124" y="242"/>
                </a:lnTo>
                <a:lnTo>
                  <a:pt x="124" y="242"/>
                </a:lnTo>
                <a:lnTo>
                  <a:pt x="126" y="246"/>
                </a:lnTo>
                <a:lnTo>
                  <a:pt x="128" y="248"/>
                </a:lnTo>
                <a:lnTo>
                  <a:pt x="130" y="250"/>
                </a:lnTo>
                <a:lnTo>
                  <a:pt x="134" y="252"/>
                </a:lnTo>
                <a:lnTo>
                  <a:pt x="162" y="252"/>
                </a:lnTo>
                <a:lnTo>
                  <a:pt x="162" y="170"/>
                </a:lnTo>
                <a:lnTo>
                  <a:pt x="162" y="170"/>
                </a:lnTo>
                <a:lnTo>
                  <a:pt x="164" y="162"/>
                </a:lnTo>
                <a:lnTo>
                  <a:pt x="168" y="156"/>
                </a:lnTo>
                <a:lnTo>
                  <a:pt x="174" y="152"/>
                </a:lnTo>
                <a:lnTo>
                  <a:pt x="182" y="150"/>
                </a:lnTo>
                <a:lnTo>
                  <a:pt x="182" y="150"/>
                </a:lnTo>
                <a:lnTo>
                  <a:pt x="190" y="152"/>
                </a:lnTo>
                <a:lnTo>
                  <a:pt x="196" y="156"/>
                </a:lnTo>
                <a:lnTo>
                  <a:pt x="200" y="162"/>
                </a:lnTo>
                <a:lnTo>
                  <a:pt x="202" y="170"/>
                </a:lnTo>
                <a:lnTo>
                  <a:pt x="202" y="252"/>
                </a:lnTo>
                <a:lnTo>
                  <a:pt x="230" y="252"/>
                </a:lnTo>
                <a:close/>
                <a:moveTo>
                  <a:pt x="36" y="288"/>
                </a:moveTo>
                <a:lnTo>
                  <a:pt x="328" y="288"/>
                </a:lnTo>
                <a:lnTo>
                  <a:pt x="328" y="288"/>
                </a:lnTo>
                <a:lnTo>
                  <a:pt x="332" y="286"/>
                </a:lnTo>
                <a:lnTo>
                  <a:pt x="336" y="284"/>
                </a:lnTo>
                <a:lnTo>
                  <a:pt x="338" y="282"/>
                </a:lnTo>
                <a:lnTo>
                  <a:pt x="338" y="278"/>
                </a:lnTo>
                <a:lnTo>
                  <a:pt x="338" y="278"/>
                </a:lnTo>
                <a:lnTo>
                  <a:pt x="338" y="274"/>
                </a:lnTo>
                <a:lnTo>
                  <a:pt x="336" y="270"/>
                </a:lnTo>
                <a:lnTo>
                  <a:pt x="332" y="268"/>
                </a:lnTo>
                <a:lnTo>
                  <a:pt x="328" y="268"/>
                </a:lnTo>
                <a:lnTo>
                  <a:pt x="36" y="268"/>
                </a:lnTo>
                <a:lnTo>
                  <a:pt x="36" y="268"/>
                </a:lnTo>
                <a:lnTo>
                  <a:pt x="32" y="268"/>
                </a:lnTo>
                <a:lnTo>
                  <a:pt x="28" y="270"/>
                </a:lnTo>
                <a:lnTo>
                  <a:pt x="26" y="274"/>
                </a:lnTo>
                <a:lnTo>
                  <a:pt x="26" y="278"/>
                </a:lnTo>
                <a:lnTo>
                  <a:pt x="26" y="278"/>
                </a:lnTo>
                <a:lnTo>
                  <a:pt x="26" y="282"/>
                </a:lnTo>
                <a:lnTo>
                  <a:pt x="28" y="284"/>
                </a:lnTo>
                <a:lnTo>
                  <a:pt x="32" y="286"/>
                </a:lnTo>
                <a:lnTo>
                  <a:pt x="36" y="288"/>
                </a:lnTo>
                <a:lnTo>
                  <a:pt x="36" y="288"/>
                </a:lnTo>
                <a:close/>
                <a:moveTo>
                  <a:pt x="354" y="300"/>
                </a:moveTo>
                <a:lnTo>
                  <a:pt x="10" y="300"/>
                </a:lnTo>
                <a:lnTo>
                  <a:pt x="10" y="300"/>
                </a:lnTo>
                <a:lnTo>
                  <a:pt x="6" y="302"/>
                </a:lnTo>
                <a:lnTo>
                  <a:pt x="2" y="304"/>
                </a:lnTo>
                <a:lnTo>
                  <a:pt x="0" y="306"/>
                </a:lnTo>
                <a:lnTo>
                  <a:pt x="0" y="310"/>
                </a:lnTo>
                <a:lnTo>
                  <a:pt x="0" y="310"/>
                </a:lnTo>
                <a:lnTo>
                  <a:pt x="0" y="314"/>
                </a:lnTo>
                <a:lnTo>
                  <a:pt x="2" y="318"/>
                </a:lnTo>
                <a:lnTo>
                  <a:pt x="6" y="320"/>
                </a:lnTo>
                <a:lnTo>
                  <a:pt x="10" y="320"/>
                </a:lnTo>
                <a:lnTo>
                  <a:pt x="354" y="320"/>
                </a:lnTo>
                <a:lnTo>
                  <a:pt x="354" y="320"/>
                </a:lnTo>
                <a:lnTo>
                  <a:pt x="358" y="320"/>
                </a:lnTo>
                <a:lnTo>
                  <a:pt x="362" y="318"/>
                </a:lnTo>
                <a:lnTo>
                  <a:pt x="364" y="314"/>
                </a:lnTo>
                <a:lnTo>
                  <a:pt x="364" y="310"/>
                </a:lnTo>
                <a:lnTo>
                  <a:pt x="364" y="310"/>
                </a:lnTo>
                <a:lnTo>
                  <a:pt x="364" y="306"/>
                </a:lnTo>
                <a:lnTo>
                  <a:pt x="362" y="304"/>
                </a:lnTo>
                <a:lnTo>
                  <a:pt x="358" y="302"/>
                </a:lnTo>
                <a:lnTo>
                  <a:pt x="354" y="300"/>
                </a:lnTo>
                <a:lnTo>
                  <a:pt x="354" y="300"/>
                </a:lnTo>
                <a:close/>
                <a:moveTo>
                  <a:pt x="60" y="100"/>
                </a:moveTo>
                <a:lnTo>
                  <a:pt x="60" y="100"/>
                </a:lnTo>
                <a:lnTo>
                  <a:pt x="56" y="102"/>
                </a:lnTo>
                <a:lnTo>
                  <a:pt x="54" y="104"/>
                </a:lnTo>
                <a:lnTo>
                  <a:pt x="52" y="106"/>
                </a:lnTo>
                <a:lnTo>
                  <a:pt x="50" y="110"/>
                </a:lnTo>
                <a:lnTo>
                  <a:pt x="50" y="242"/>
                </a:lnTo>
                <a:lnTo>
                  <a:pt x="50" y="242"/>
                </a:lnTo>
                <a:lnTo>
                  <a:pt x="52" y="246"/>
                </a:lnTo>
                <a:lnTo>
                  <a:pt x="54" y="248"/>
                </a:lnTo>
                <a:lnTo>
                  <a:pt x="56" y="250"/>
                </a:lnTo>
                <a:lnTo>
                  <a:pt x="6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0"/>
                </a:lnTo>
                <a:lnTo>
                  <a:pt x="88" y="248"/>
                </a:lnTo>
                <a:lnTo>
                  <a:pt x="90" y="246"/>
                </a:lnTo>
                <a:lnTo>
                  <a:pt x="90" y="242"/>
                </a:lnTo>
                <a:lnTo>
                  <a:pt x="90" y="110"/>
                </a:lnTo>
                <a:lnTo>
                  <a:pt x="90" y="110"/>
                </a:lnTo>
                <a:lnTo>
                  <a:pt x="90" y="106"/>
                </a:lnTo>
                <a:lnTo>
                  <a:pt x="88" y="104"/>
                </a:lnTo>
                <a:lnTo>
                  <a:pt x="84" y="102"/>
                </a:lnTo>
                <a:lnTo>
                  <a:pt x="80" y="100"/>
                </a:lnTo>
                <a:lnTo>
                  <a:pt x="60" y="100"/>
                </a:lnTo>
                <a:close/>
              </a:path>
            </a:pathLst>
          </a:custGeom>
          <a:solidFill>
            <a:srgbClr val="852C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1"/>
          <p:cNvSpPr/>
          <p:nvPr/>
        </p:nvSpPr>
        <p:spPr>
          <a:xfrm>
            <a:off x="10552199" y="2590249"/>
            <a:ext cx="582074" cy="410429"/>
          </a:xfrm>
          <a:custGeom>
            <a:avLst/>
            <a:gdLst/>
            <a:ahLst/>
            <a:cxnLst/>
            <a:rect l="l" t="t" r="r" b="b"/>
            <a:pathLst>
              <a:path w="360" h="280" extrusionOk="0">
                <a:moveTo>
                  <a:pt x="356" y="2"/>
                </a:moveTo>
                <a:lnTo>
                  <a:pt x="356" y="2"/>
                </a:lnTo>
                <a:lnTo>
                  <a:pt x="352" y="0"/>
                </a:lnTo>
                <a:lnTo>
                  <a:pt x="348" y="0"/>
                </a:lnTo>
                <a:lnTo>
                  <a:pt x="180" y="38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0" y="232"/>
                </a:lnTo>
                <a:lnTo>
                  <a:pt x="0" y="232"/>
                </a:lnTo>
                <a:lnTo>
                  <a:pt x="2" y="238"/>
                </a:lnTo>
                <a:lnTo>
                  <a:pt x="8" y="242"/>
                </a:lnTo>
                <a:lnTo>
                  <a:pt x="178" y="280"/>
                </a:lnTo>
                <a:lnTo>
                  <a:pt x="178" y="280"/>
                </a:lnTo>
                <a:lnTo>
                  <a:pt x="180" y="280"/>
                </a:lnTo>
                <a:lnTo>
                  <a:pt x="180" y="280"/>
                </a:lnTo>
                <a:lnTo>
                  <a:pt x="182" y="280"/>
                </a:lnTo>
                <a:lnTo>
                  <a:pt x="352" y="242"/>
                </a:lnTo>
                <a:lnTo>
                  <a:pt x="352" y="242"/>
                </a:lnTo>
                <a:lnTo>
                  <a:pt x="358" y="238"/>
                </a:lnTo>
                <a:lnTo>
                  <a:pt x="360" y="232"/>
                </a:lnTo>
                <a:lnTo>
                  <a:pt x="360" y="8"/>
                </a:lnTo>
                <a:lnTo>
                  <a:pt x="360" y="8"/>
                </a:lnTo>
                <a:lnTo>
                  <a:pt x="360" y="4"/>
                </a:lnTo>
                <a:lnTo>
                  <a:pt x="356" y="2"/>
                </a:lnTo>
                <a:lnTo>
                  <a:pt x="356" y="2"/>
                </a:lnTo>
                <a:close/>
                <a:moveTo>
                  <a:pt x="170" y="258"/>
                </a:moveTo>
                <a:lnTo>
                  <a:pt x="20" y="224"/>
                </a:lnTo>
                <a:lnTo>
                  <a:pt x="20" y="22"/>
                </a:lnTo>
                <a:lnTo>
                  <a:pt x="170" y="56"/>
                </a:lnTo>
                <a:lnTo>
                  <a:pt x="170" y="258"/>
                </a:lnTo>
                <a:close/>
                <a:moveTo>
                  <a:pt x="200" y="54"/>
                </a:moveTo>
                <a:lnTo>
                  <a:pt x="326" y="24"/>
                </a:lnTo>
                <a:lnTo>
                  <a:pt x="326" y="24"/>
                </a:lnTo>
                <a:lnTo>
                  <a:pt x="330" y="24"/>
                </a:lnTo>
                <a:lnTo>
                  <a:pt x="334" y="26"/>
                </a:lnTo>
                <a:lnTo>
                  <a:pt x="336" y="28"/>
                </a:lnTo>
                <a:lnTo>
                  <a:pt x="338" y="32"/>
                </a:lnTo>
                <a:lnTo>
                  <a:pt x="338" y="32"/>
                </a:lnTo>
                <a:lnTo>
                  <a:pt x="338" y="36"/>
                </a:lnTo>
                <a:lnTo>
                  <a:pt x="336" y="40"/>
                </a:lnTo>
                <a:lnTo>
                  <a:pt x="334" y="42"/>
                </a:lnTo>
                <a:lnTo>
                  <a:pt x="330" y="44"/>
                </a:lnTo>
                <a:lnTo>
                  <a:pt x="204" y="72"/>
                </a:lnTo>
                <a:lnTo>
                  <a:pt x="204" y="72"/>
                </a:lnTo>
                <a:lnTo>
                  <a:pt x="202" y="74"/>
                </a:lnTo>
                <a:lnTo>
                  <a:pt x="202" y="74"/>
                </a:lnTo>
                <a:lnTo>
                  <a:pt x="196" y="72"/>
                </a:lnTo>
                <a:lnTo>
                  <a:pt x="192" y="66"/>
                </a:lnTo>
                <a:lnTo>
                  <a:pt x="192" y="66"/>
                </a:lnTo>
                <a:lnTo>
                  <a:pt x="192" y="62"/>
                </a:lnTo>
                <a:lnTo>
                  <a:pt x="194" y="58"/>
                </a:lnTo>
                <a:lnTo>
                  <a:pt x="196" y="56"/>
                </a:lnTo>
                <a:lnTo>
                  <a:pt x="200" y="54"/>
                </a:lnTo>
                <a:lnTo>
                  <a:pt x="200" y="54"/>
                </a:lnTo>
                <a:close/>
                <a:moveTo>
                  <a:pt x="200" y="90"/>
                </a:moveTo>
                <a:lnTo>
                  <a:pt x="262" y="74"/>
                </a:lnTo>
                <a:lnTo>
                  <a:pt x="262" y="74"/>
                </a:lnTo>
                <a:lnTo>
                  <a:pt x="266" y="74"/>
                </a:lnTo>
                <a:lnTo>
                  <a:pt x="270" y="76"/>
                </a:lnTo>
                <a:lnTo>
                  <a:pt x="274" y="78"/>
                </a:lnTo>
                <a:lnTo>
                  <a:pt x="274" y="82"/>
                </a:lnTo>
                <a:lnTo>
                  <a:pt x="274" y="82"/>
                </a:lnTo>
                <a:lnTo>
                  <a:pt x="274" y="86"/>
                </a:lnTo>
                <a:lnTo>
                  <a:pt x="274" y="90"/>
                </a:lnTo>
                <a:lnTo>
                  <a:pt x="270" y="92"/>
                </a:lnTo>
                <a:lnTo>
                  <a:pt x="268" y="94"/>
                </a:lnTo>
                <a:lnTo>
                  <a:pt x="204" y="108"/>
                </a:lnTo>
                <a:lnTo>
                  <a:pt x="204" y="108"/>
                </a:lnTo>
                <a:lnTo>
                  <a:pt x="202" y="108"/>
                </a:lnTo>
                <a:lnTo>
                  <a:pt x="202" y="108"/>
                </a:lnTo>
                <a:lnTo>
                  <a:pt x="196" y="106"/>
                </a:lnTo>
                <a:lnTo>
                  <a:pt x="192" y="102"/>
                </a:lnTo>
                <a:lnTo>
                  <a:pt x="192" y="102"/>
                </a:lnTo>
                <a:lnTo>
                  <a:pt x="192" y="98"/>
                </a:lnTo>
                <a:lnTo>
                  <a:pt x="194" y="94"/>
                </a:lnTo>
                <a:lnTo>
                  <a:pt x="196" y="90"/>
                </a:lnTo>
                <a:lnTo>
                  <a:pt x="200" y="90"/>
                </a:lnTo>
                <a:lnTo>
                  <a:pt x="200" y="90"/>
                </a:lnTo>
                <a:close/>
                <a:moveTo>
                  <a:pt x="340" y="168"/>
                </a:moveTo>
                <a:lnTo>
                  <a:pt x="340" y="168"/>
                </a:lnTo>
                <a:lnTo>
                  <a:pt x="340" y="172"/>
                </a:lnTo>
                <a:lnTo>
                  <a:pt x="336" y="174"/>
                </a:lnTo>
                <a:lnTo>
                  <a:pt x="336" y="174"/>
                </a:lnTo>
                <a:lnTo>
                  <a:pt x="332" y="176"/>
                </a:lnTo>
                <a:lnTo>
                  <a:pt x="332" y="176"/>
                </a:lnTo>
                <a:lnTo>
                  <a:pt x="330" y="174"/>
                </a:lnTo>
                <a:lnTo>
                  <a:pt x="326" y="172"/>
                </a:lnTo>
                <a:lnTo>
                  <a:pt x="316" y="162"/>
                </a:lnTo>
                <a:lnTo>
                  <a:pt x="288" y="190"/>
                </a:lnTo>
                <a:lnTo>
                  <a:pt x="288" y="190"/>
                </a:lnTo>
                <a:lnTo>
                  <a:pt x="284" y="192"/>
                </a:lnTo>
                <a:lnTo>
                  <a:pt x="278" y="192"/>
                </a:lnTo>
                <a:lnTo>
                  <a:pt x="246" y="178"/>
                </a:lnTo>
                <a:lnTo>
                  <a:pt x="210" y="242"/>
                </a:lnTo>
                <a:lnTo>
                  <a:pt x="210" y="242"/>
                </a:lnTo>
                <a:lnTo>
                  <a:pt x="206" y="246"/>
                </a:lnTo>
                <a:lnTo>
                  <a:pt x="200" y="248"/>
                </a:lnTo>
                <a:lnTo>
                  <a:pt x="200" y="248"/>
                </a:lnTo>
                <a:lnTo>
                  <a:pt x="196" y="246"/>
                </a:lnTo>
                <a:lnTo>
                  <a:pt x="196" y="246"/>
                </a:lnTo>
                <a:lnTo>
                  <a:pt x="194" y="244"/>
                </a:lnTo>
                <a:lnTo>
                  <a:pt x="192" y="240"/>
                </a:lnTo>
                <a:lnTo>
                  <a:pt x="192" y="236"/>
                </a:lnTo>
                <a:lnTo>
                  <a:pt x="192" y="234"/>
                </a:lnTo>
                <a:lnTo>
                  <a:pt x="232" y="160"/>
                </a:lnTo>
                <a:lnTo>
                  <a:pt x="232" y="160"/>
                </a:lnTo>
                <a:lnTo>
                  <a:pt x="234" y="156"/>
                </a:lnTo>
                <a:lnTo>
                  <a:pt x="238" y="154"/>
                </a:lnTo>
                <a:lnTo>
                  <a:pt x="242" y="154"/>
                </a:lnTo>
                <a:lnTo>
                  <a:pt x="246" y="154"/>
                </a:lnTo>
                <a:lnTo>
                  <a:pt x="280" y="170"/>
                </a:lnTo>
                <a:lnTo>
                  <a:pt x="302" y="148"/>
                </a:lnTo>
                <a:lnTo>
                  <a:pt x="292" y="138"/>
                </a:lnTo>
                <a:lnTo>
                  <a:pt x="292" y="138"/>
                </a:lnTo>
                <a:lnTo>
                  <a:pt x="290" y="134"/>
                </a:lnTo>
                <a:lnTo>
                  <a:pt x="290" y="128"/>
                </a:lnTo>
                <a:lnTo>
                  <a:pt x="290" y="128"/>
                </a:lnTo>
                <a:lnTo>
                  <a:pt x="292" y="126"/>
                </a:lnTo>
                <a:lnTo>
                  <a:pt x="298" y="124"/>
                </a:lnTo>
                <a:lnTo>
                  <a:pt x="298" y="124"/>
                </a:lnTo>
                <a:lnTo>
                  <a:pt x="332" y="124"/>
                </a:lnTo>
                <a:lnTo>
                  <a:pt x="332" y="124"/>
                </a:lnTo>
                <a:lnTo>
                  <a:pt x="336" y="124"/>
                </a:lnTo>
                <a:lnTo>
                  <a:pt x="338" y="126"/>
                </a:lnTo>
                <a:lnTo>
                  <a:pt x="340" y="128"/>
                </a:lnTo>
                <a:lnTo>
                  <a:pt x="340" y="132"/>
                </a:lnTo>
                <a:lnTo>
                  <a:pt x="340" y="168"/>
                </a:lnTo>
                <a:close/>
                <a:moveTo>
                  <a:pt x="138" y="88"/>
                </a:moveTo>
                <a:lnTo>
                  <a:pt x="138" y="88"/>
                </a:lnTo>
                <a:lnTo>
                  <a:pt x="136" y="88"/>
                </a:lnTo>
                <a:lnTo>
                  <a:pt x="46" y="68"/>
                </a:lnTo>
                <a:lnTo>
                  <a:pt x="46" y="68"/>
                </a:lnTo>
                <a:lnTo>
                  <a:pt x="42" y="66"/>
                </a:lnTo>
                <a:lnTo>
                  <a:pt x="40" y="62"/>
                </a:lnTo>
                <a:lnTo>
                  <a:pt x="38" y="60"/>
                </a:lnTo>
                <a:lnTo>
                  <a:pt x="38" y="56"/>
                </a:lnTo>
                <a:lnTo>
                  <a:pt x="38" y="56"/>
                </a:lnTo>
                <a:lnTo>
                  <a:pt x="40" y="52"/>
                </a:lnTo>
                <a:lnTo>
                  <a:pt x="42" y="50"/>
                </a:lnTo>
                <a:lnTo>
                  <a:pt x="46" y="48"/>
                </a:lnTo>
                <a:lnTo>
                  <a:pt x="50" y="48"/>
                </a:lnTo>
                <a:lnTo>
                  <a:pt x="140" y="68"/>
                </a:lnTo>
                <a:lnTo>
                  <a:pt x="140" y="68"/>
                </a:lnTo>
                <a:lnTo>
                  <a:pt x="144" y="70"/>
                </a:lnTo>
                <a:lnTo>
                  <a:pt x="146" y="72"/>
                </a:lnTo>
                <a:lnTo>
                  <a:pt x="148" y="76"/>
                </a:lnTo>
                <a:lnTo>
                  <a:pt x="148" y="80"/>
                </a:lnTo>
                <a:lnTo>
                  <a:pt x="148" y="80"/>
                </a:lnTo>
                <a:lnTo>
                  <a:pt x="144" y="86"/>
                </a:lnTo>
                <a:lnTo>
                  <a:pt x="138" y="88"/>
                </a:lnTo>
                <a:lnTo>
                  <a:pt x="138" y="88"/>
                </a:lnTo>
                <a:close/>
                <a:moveTo>
                  <a:pt x="78" y="172"/>
                </a:moveTo>
                <a:lnTo>
                  <a:pt x="78" y="126"/>
                </a:lnTo>
                <a:lnTo>
                  <a:pt x="78" y="126"/>
                </a:lnTo>
                <a:lnTo>
                  <a:pt x="70" y="126"/>
                </a:lnTo>
                <a:lnTo>
                  <a:pt x="62" y="128"/>
                </a:lnTo>
                <a:lnTo>
                  <a:pt x="56" y="132"/>
                </a:lnTo>
                <a:lnTo>
                  <a:pt x="50" y="136"/>
                </a:lnTo>
                <a:lnTo>
                  <a:pt x="44" y="142"/>
                </a:lnTo>
                <a:lnTo>
                  <a:pt x="42" y="150"/>
                </a:lnTo>
                <a:lnTo>
                  <a:pt x="40" y="158"/>
                </a:lnTo>
                <a:lnTo>
                  <a:pt x="38" y="168"/>
                </a:lnTo>
                <a:lnTo>
                  <a:pt x="38" y="168"/>
                </a:lnTo>
                <a:lnTo>
                  <a:pt x="40" y="176"/>
                </a:lnTo>
                <a:lnTo>
                  <a:pt x="42" y="186"/>
                </a:lnTo>
                <a:lnTo>
                  <a:pt x="44" y="194"/>
                </a:lnTo>
                <a:lnTo>
                  <a:pt x="50" y="202"/>
                </a:lnTo>
                <a:lnTo>
                  <a:pt x="56" y="208"/>
                </a:lnTo>
                <a:lnTo>
                  <a:pt x="62" y="212"/>
                </a:lnTo>
                <a:lnTo>
                  <a:pt x="70" y="216"/>
                </a:lnTo>
                <a:lnTo>
                  <a:pt x="78" y="218"/>
                </a:lnTo>
                <a:lnTo>
                  <a:pt x="78" y="218"/>
                </a:lnTo>
                <a:lnTo>
                  <a:pt x="84" y="218"/>
                </a:lnTo>
                <a:lnTo>
                  <a:pt x="92" y="216"/>
                </a:lnTo>
                <a:lnTo>
                  <a:pt x="98" y="212"/>
                </a:lnTo>
                <a:lnTo>
                  <a:pt x="104" y="208"/>
                </a:lnTo>
                <a:lnTo>
                  <a:pt x="110" y="202"/>
                </a:lnTo>
                <a:lnTo>
                  <a:pt x="114" y="194"/>
                </a:lnTo>
                <a:lnTo>
                  <a:pt x="116" y="186"/>
                </a:lnTo>
                <a:lnTo>
                  <a:pt x="116" y="176"/>
                </a:lnTo>
                <a:lnTo>
                  <a:pt x="78" y="172"/>
                </a:lnTo>
                <a:close/>
                <a:moveTo>
                  <a:pt x="128" y="166"/>
                </a:moveTo>
                <a:lnTo>
                  <a:pt x="128" y="166"/>
                </a:lnTo>
                <a:lnTo>
                  <a:pt x="126" y="156"/>
                </a:lnTo>
                <a:lnTo>
                  <a:pt x="124" y="146"/>
                </a:lnTo>
                <a:lnTo>
                  <a:pt x="122" y="138"/>
                </a:lnTo>
                <a:lnTo>
                  <a:pt x="116" y="132"/>
                </a:lnTo>
                <a:lnTo>
                  <a:pt x="110" y="126"/>
                </a:lnTo>
                <a:lnTo>
                  <a:pt x="104" y="120"/>
                </a:lnTo>
                <a:lnTo>
                  <a:pt x="96" y="116"/>
                </a:lnTo>
                <a:lnTo>
                  <a:pt x="88" y="114"/>
                </a:lnTo>
                <a:lnTo>
                  <a:pt x="88" y="160"/>
                </a:lnTo>
                <a:lnTo>
                  <a:pt x="128" y="166"/>
                </a:lnTo>
                <a:close/>
              </a:path>
            </a:pathLst>
          </a:custGeom>
          <a:solidFill>
            <a:srgbClr val="852C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31"/>
          <p:cNvGrpSpPr/>
          <p:nvPr/>
        </p:nvGrpSpPr>
        <p:grpSpPr>
          <a:xfrm>
            <a:off x="8577568" y="4164261"/>
            <a:ext cx="1484100" cy="1227600"/>
            <a:chOff x="9212122" y="4014754"/>
            <a:chExt cx="1484100" cy="1227600"/>
          </a:xfrm>
        </p:grpSpPr>
        <p:sp>
          <p:nvSpPr>
            <p:cNvPr id="321" name="Google Shape;321;p31"/>
            <p:cNvSpPr txBox="1"/>
            <p:nvPr/>
          </p:nvSpPr>
          <p:spPr>
            <a:xfrm>
              <a:off x="9212122" y="4014754"/>
              <a:ext cx="1484100" cy="12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852C57"/>
                  </a:solidFill>
                  <a:latin typeface="Calibri"/>
                  <a:ea typeface="Calibri"/>
                  <a:cs typeface="Calibri"/>
                  <a:sym typeface="Calibri"/>
                </a:rPr>
                <a:t>The loan conditions</a:t>
              </a:r>
              <a:endParaRPr sz="1200" b="1" i="0" u="none" strike="noStrike" cap="none">
                <a:solidFill>
                  <a:srgbClr val="852C57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9605212" y="4641724"/>
              <a:ext cx="642175" cy="346520"/>
            </a:xfrm>
            <a:custGeom>
              <a:avLst/>
              <a:gdLst/>
              <a:ahLst/>
              <a:cxnLst/>
              <a:rect l="l" t="t" r="r" b="b"/>
              <a:pathLst>
                <a:path w="404" h="218" extrusionOk="0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rgbClr val="852C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31"/>
          <p:cNvSpPr/>
          <p:nvPr/>
        </p:nvSpPr>
        <p:spPr>
          <a:xfrm>
            <a:off x="10638800" y="5335693"/>
            <a:ext cx="582245" cy="609971"/>
          </a:xfrm>
          <a:custGeom>
            <a:avLst/>
            <a:gdLst/>
            <a:ahLst/>
            <a:cxnLst/>
            <a:rect l="l" t="t" r="r" b="b"/>
            <a:pathLst>
              <a:path w="695" h="727" extrusionOk="0">
                <a:moveTo>
                  <a:pt x="117" y="578"/>
                </a:moveTo>
                <a:lnTo>
                  <a:pt x="199" y="578"/>
                </a:lnTo>
                <a:lnTo>
                  <a:pt x="199" y="545"/>
                </a:lnTo>
                <a:lnTo>
                  <a:pt x="117" y="545"/>
                </a:lnTo>
                <a:lnTo>
                  <a:pt x="117" y="578"/>
                </a:lnTo>
                <a:close/>
                <a:moveTo>
                  <a:pt x="199" y="424"/>
                </a:moveTo>
                <a:lnTo>
                  <a:pt x="211" y="412"/>
                </a:lnTo>
                <a:lnTo>
                  <a:pt x="117" y="412"/>
                </a:lnTo>
                <a:lnTo>
                  <a:pt x="117" y="446"/>
                </a:lnTo>
                <a:lnTo>
                  <a:pt x="199" y="446"/>
                </a:lnTo>
                <a:lnTo>
                  <a:pt x="199" y="424"/>
                </a:lnTo>
                <a:close/>
                <a:moveTo>
                  <a:pt x="343" y="280"/>
                </a:moveTo>
                <a:lnTo>
                  <a:pt x="117" y="280"/>
                </a:lnTo>
                <a:lnTo>
                  <a:pt x="117" y="314"/>
                </a:lnTo>
                <a:lnTo>
                  <a:pt x="309" y="314"/>
                </a:lnTo>
                <a:lnTo>
                  <a:pt x="343" y="280"/>
                </a:lnTo>
                <a:close/>
                <a:moveTo>
                  <a:pt x="199" y="478"/>
                </a:moveTo>
                <a:lnTo>
                  <a:pt x="117" y="478"/>
                </a:lnTo>
                <a:lnTo>
                  <a:pt x="117" y="512"/>
                </a:lnTo>
                <a:lnTo>
                  <a:pt x="199" y="512"/>
                </a:lnTo>
                <a:lnTo>
                  <a:pt x="199" y="478"/>
                </a:lnTo>
                <a:close/>
                <a:moveTo>
                  <a:pt x="563" y="545"/>
                </a:moveTo>
                <a:lnTo>
                  <a:pt x="414" y="545"/>
                </a:lnTo>
                <a:lnTo>
                  <a:pt x="414" y="694"/>
                </a:lnTo>
                <a:lnTo>
                  <a:pt x="34" y="694"/>
                </a:lnTo>
                <a:lnTo>
                  <a:pt x="34" y="33"/>
                </a:lnTo>
                <a:lnTo>
                  <a:pt x="563" y="33"/>
                </a:lnTo>
                <a:lnTo>
                  <a:pt x="563" y="61"/>
                </a:lnTo>
                <a:lnTo>
                  <a:pt x="563" y="61"/>
                </a:lnTo>
                <a:lnTo>
                  <a:pt x="570" y="55"/>
                </a:lnTo>
                <a:lnTo>
                  <a:pt x="578" y="51"/>
                </a:lnTo>
                <a:lnTo>
                  <a:pt x="587" y="46"/>
                </a:lnTo>
                <a:lnTo>
                  <a:pt x="595" y="43"/>
                </a:lnTo>
                <a:lnTo>
                  <a:pt x="595" y="0"/>
                </a:lnTo>
                <a:lnTo>
                  <a:pt x="0" y="0"/>
                </a:lnTo>
                <a:lnTo>
                  <a:pt x="0" y="727"/>
                </a:lnTo>
                <a:lnTo>
                  <a:pt x="430" y="727"/>
                </a:lnTo>
                <a:lnTo>
                  <a:pt x="595" y="561"/>
                </a:lnTo>
                <a:lnTo>
                  <a:pt x="595" y="335"/>
                </a:lnTo>
                <a:lnTo>
                  <a:pt x="563" y="368"/>
                </a:lnTo>
                <a:lnTo>
                  <a:pt x="563" y="545"/>
                </a:lnTo>
                <a:close/>
                <a:moveTo>
                  <a:pt x="409" y="214"/>
                </a:moveTo>
                <a:lnTo>
                  <a:pt x="117" y="214"/>
                </a:lnTo>
                <a:lnTo>
                  <a:pt x="117" y="248"/>
                </a:lnTo>
                <a:lnTo>
                  <a:pt x="375" y="248"/>
                </a:lnTo>
                <a:lnTo>
                  <a:pt x="409" y="214"/>
                </a:lnTo>
                <a:close/>
                <a:moveTo>
                  <a:pt x="117" y="346"/>
                </a:moveTo>
                <a:lnTo>
                  <a:pt x="117" y="380"/>
                </a:lnTo>
                <a:lnTo>
                  <a:pt x="243" y="380"/>
                </a:lnTo>
                <a:lnTo>
                  <a:pt x="277" y="346"/>
                </a:lnTo>
                <a:lnTo>
                  <a:pt x="117" y="346"/>
                </a:lnTo>
                <a:close/>
                <a:moveTo>
                  <a:pt x="475" y="148"/>
                </a:moveTo>
                <a:lnTo>
                  <a:pt x="183" y="148"/>
                </a:lnTo>
                <a:lnTo>
                  <a:pt x="183" y="182"/>
                </a:lnTo>
                <a:lnTo>
                  <a:pt x="441" y="182"/>
                </a:lnTo>
                <a:lnTo>
                  <a:pt x="475" y="148"/>
                </a:lnTo>
                <a:close/>
                <a:moveTo>
                  <a:pt x="232" y="545"/>
                </a:moveTo>
                <a:lnTo>
                  <a:pt x="327" y="545"/>
                </a:lnTo>
                <a:lnTo>
                  <a:pt x="331" y="541"/>
                </a:lnTo>
                <a:lnTo>
                  <a:pt x="236" y="446"/>
                </a:lnTo>
                <a:lnTo>
                  <a:pt x="232" y="450"/>
                </a:lnTo>
                <a:lnTo>
                  <a:pt x="232" y="545"/>
                </a:lnTo>
                <a:close/>
                <a:moveTo>
                  <a:pt x="265" y="417"/>
                </a:moveTo>
                <a:lnTo>
                  <a:pt x="361" y="512"/>
                </a:lnTo>
                <a:lnTo>
                  <a:pt x="629" y="244"/>
                </a:lnTo>
                <a:lnTo>
                  <a:pt x="533" y="148"/>
                </a:lnTo>
                <a:lnTo>
                  <a:pt x="265" y="417"/>
                </a:lnTo>
                <a:close/>
                <a:moveTo>
                  <a:pt x="685" y="140"/>
                </a:moveTo>
                <a:lnTo>
                  <a:pt x="637" y="93"/>
                </a:lnTo>
                <a:lnTo>
                  <a:pt x="637" y="93"/>
                </a:lnTo>
                <a:lnTo>
                  <a:pt x="631" y="88"/>
                </a:lnTo>
                <a:lnTo>
                  <a:pt x="626" y="84"/>
                </a:lnTo>
                <a:lnTo>
                  <a:pt x="619" y="83"/>
                </a:lnTo>
                <a:lnTo>
                  <a:pt x="613" y="82"/>
                </a:lnTo>
                <a:lnTo>
                  <a:pt x="607" y="83"/>
                </a:lnTo>
                <a:lnTo>
                  <a:pt x="600" y="84"/>
                </a:lnTo>
                <a:lnTo>
                  <a:pt x="595" y="88"/>
                </a:lnTo>
                <a:lnTo>
                  <a:pt x="589" y="93"/>
                </a:lnTo>
                <a:lnTo>
                  <a:pt x="563" y="119"/>
                </a:lnTo>
                <a:lnTo>
                  <a:pt x="658" y="214"/>
                </a:lnTo>
                <a:lnTo>
                  <a:pt x="685" y="188"/>
                </a:lnTo>
                <a:lnTo>
                  <a:pt x="685" y="188"/>
                </a:lnTo>
                <a:lnTo>
                  <a:pt x="689" y="183"/>
                </a:lnTo>
                <a:lnTo>
                  <a:pt x="692" y="177"/>
                </a:lnTo>
                <a:lnTo>
                  <a:pt x="694" y="170"/>
                </a:lnTo>
                <a:lnTo>
                  <a:pt x="695" y="164"/>
                </a:lnTo>
                <a:lnTo>
                  <a:pt x="694" y="158"/>
                </a:lnTo>
                <a:lnTo>
                  <a:pt x="692" y="152"/>
                </a:lnTo>
                <a:lnTo>
                  <a:pt x="689" y="146"/>
                </a:lnTo>
                <a:lnTo>
                  <a:pt x="685" y="140"/>
                </a:lnTo>
                <a:lnTo>
                  <a:pt x="685" y="140"/>
                </a:lnTo>
                <a:close/>
              </a:path>
            </a:pathLst>
          </a:custGeom>
          <a:solidFill>
            <a:srgbClr val="852C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31"/>
          <p:cNvCxnSpPr/>
          <p:nvPr/>
        </p:nvCxnSpPr>
        <p:spPr>
          <a:xfrm rot="-5400000" flipH="1">
            <a:off x="981900" y="3070537"/>
            <a:ext cx="448200" cy="438900"/>
          </a:xfrm>
          <a:prstGeom prst="bentConnector3">
            <a:avLst>
              <a:gd name="adj1" fmla="val 10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31"/>
          <p:cNvCxnSpPr/>
          <p:nvPr/>
        </p:nvCxnSpPr>
        <p:spPr>
          <a:xfrm rot="5400000">
            <a:off x="9642124" y="4460337"/>
            <a:ext cx="509700" cy="438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1"/>
          <p:cNvCxnSpPr/>
          <p:nvPr/>
        </p:nvCxnSpPr>
        <p:spPr>
          <a:xfrm rot="-5400000" flipH="1">
            <a:off x="1527800" y="4429587"/>
            <a:ext cx="448200" cy="438900"/>
          </a:xfrm>
          <a:prstGeom prst="bentConnector3">
            <a:avLst>
              <a:gd name="adj1" fmla="val 10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31"/>
          <p:cNvCxnSpPr/>
          <p:nvPr/>
        </p:nvCxnSpPr>
        <p:spPr>
          <a:xfrm rot="5400000">
            <a:off x="10352924" y="3101287"/>
            <a:ext cx="509700" cy="4389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8" name="Google Shape;328;p31"/>
          <p:cNvCxnSpPr/>
          <p:nvPr/>
        </p:nvCxnSpPr>
        <p:spPr>
          <a:xfrm rot="10800000" flipH="1">
            <a:off x="7557902" y="5219518"/>
            <a:ext cx="1042500" cy="502800"/>
          </a:xfrm>
          <a:prstGeom prst="bentConnector3">
            <a:avLst>
              <a:gd name="adj1" fmla="val 10"/>
            </a:avLst>
          </a:prstGeom>
          <a:noFill/>
          <a:ln w="222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9" name="Google Shape;329;p31"/>
          <p:cNvSpPr/>
          <p:nvPr/>
        </p:nvSpPr>
        <p:spPr>
          <a:xfrm>
            <a:off x="6832900" y="2550675"/>
            <a:ext cx="319500" cy="60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6A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"/>
          <p:cNvSpPr/>
          <p:nvPr/>
        </p:nvSpPr>
        <p:spPr>
          <a:xfrm rot="10796772">
            <a:off x="4937800" y="2550819"/>
            <a:ext cx="319500" cy="60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8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"/>
          <p:cNvSpPr/>
          <p:nvPr/>
        </p:nvSpPr>
        <p:spPr>
          <a:xfrm rot="10796772">
            <a:off x="4937800" y="4362481"/>
            <a:ext cx="319500" cy="60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58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31"/>
          <p:cNvPicPr preferRelativeResize="0"/>
          <p:nvPr/>
        </p:nvPicPr>
        <p:blipFill rotWithShape="1">
          <a:blip r:embed="rId4">
            <a:alphaModFix/>
          </a:blip>
          <a:srcRect l="25534"/>
          <a:stretch/>
        </p:blipFill>
        <p:spPr>
          <a:xfrm>
            <a:off x="5487975" y="3888300"/>
            <a:ext cx="1334636" cy="10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 txBox="1"/>
          <p:nvPr/>
        </p:nvSpPr>
        <p:spPr>
          <a:xfrm>
            <a:off x="5206637" y="4921400"/>
            <a:ext cx="195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Private </a:t>
            </a: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1"/>
          <p:cNvPicPr preferRelativeResize="0"/>
          <p:nvPr/>
        </p:nvPicPr>
        <p:blipFill rotWithShape="1">
          <a:blip r:embed="rId5">
            <a:alphaModFix/>
          </a:blip>
          <a:srcRect l="15754"/>
          <a:stretch/>
        </p:blipFill>
        <p:spPr>
          <a:xfrm>
            <a:off x="5487975" y="1908619"/>
            <a:ext cx="946412" cy="11572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/>
        </p:nvSpPr>
        <p:spPr>
          <a:xfrm>
            <a:off x="5206637" y="2971134"/>
            <a:ext cx="1788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resources</a:t>
            </a:r>
            <a:endParaRPr sz="1800" b="1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56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/>
          <p:nvPr/>
        </p:nvSpPr>
        <p:spPr>
          <a:xfrm>
            <a:off x="0" y="1589625"/>
            <a:ext cx="12192000" cy="3048000"/>
          </a:xfrm>
          <a:prstGeom prst="rect">
            <a:avLst/>
          </a:prstGeom>
          <a:solidFill>
            <a:srgbClr val="42719B"/>
          </a:solidFill>
          <a:ln>
            <a:noFill/>
          </a:ln>
        </p:spPr>
        <p:txBody>
          <a:bodyPr spcFirstLastPara="1" wrap="square" lIns="118870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Schemes to support Air Quality Plans in our cities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12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/>
          <p:nvPr/>
        </p:nvSpPr>
        <p:spPr>
          <a:xfrm>
            <a:off x="6654300" y="4283525"/>
            <a:ext cx="5252100" cy="118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3"/>
          <p:cNvSpPr txBox="1"/>
          <p:nvPr/>
        </p:nvSpPr>
        <p:spPr>
          <a:xfrm>
            <a:off x="534849" y="305574"/>
            <a:ext cx="107697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Schemes to support Air Quality Plans</a:t>
            </a:r>
            <a:endParaRPr sz="320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i="1">
                <a:solidFill>
                  <a:srgbClr val="3584C4"/>
                </a:solidFill>
                <a:latin typeface="Calibri"/>
                <a:ea typeface="Calibri"/>
                <a:cs typeface="Calibri"/>
                <a:sym typeface="Calibri"/>
              </a:rPr>
              <a:t>Transport pollution-reduction measures</a:t>
            </a:r>
            <a:endParaRPr sz="3200">
              <a:solidFill>
                <a:srgbClr val="3584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6654297" y="1399067"/>
            <a:ext cx="45282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Opportunities to structure the “LEZ” financially sustainable</a:t>
            </a:r>
            <a:endParaRPr sz="14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8324318" y="2915265"/>
            <a:ext cx="724200" cy="4893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Transp.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3"/>
          <p:cNvSpPr/>
          <p:nvPr/>
        </p:nvSpPr>
        <p:spPr>
          <a:xfrm>
            <a:off x="6903628" y="2442079"/>
            <a:ext cx="9321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Road users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33"/>
          <p:cNvCxnSpPr>
            <a:endCxn id="350" idx="0"/>
          </p:cNvCxnSpPr>
          <p:nvPr/>
        </p:nvCxnSpPr>
        <p:spPr>
          <a:xfrm>
            <a:off x="7835618" y="2558865"/>
            <a:ext cx="850800" cy="356400"/>
          </a:xfrm>
          <a:prstGeom prst="bentConnector2">
            <a:avLst/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3" name="Google Shape;353;p33"/>
          <p:cNvSpPr/>
          <p:nvPr/>
        </p:nvSpPr>
        <p:spPr>
          <a:xfrm>
            <a:off x="6903628" y="2838596"/>
            <a:ext cx="9321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Taxpayers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3"/>
          <p:cNvSpPr/>
          <p:nvPr/>
        </p:nvSpPr>
        <p:spPr>
          <a:xfrm>
            <a:off x="6903628" y="3141948"/>
            <a:ext cx="9321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Lenders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33"/>
          <p:cNvCxnSpPr>
            <a:stCxn id="353" idx="3"/>
            <a:endCxn id="350" idx="1"/>
          </p:cNvCxnSpPr>
          <p:nvPr/>
        </p:nvCxnSpPr>
        <p:spPr>
          <a:xfrm>
            <a:off x="7835728" y="2969846"/>
            <a:ext cx="488700" cy="1902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6" name="Google Shape;356;p33"/>
          <p:cNvCxnSpPr>
            <a:stCxn id="354" idx="3"/>
            <a:endCxn id="350" idx="1"/>
          </p:cNvCxnSpPr>
          <p:nvPr/>
        </p:nvCxnSpPr>
        <p:spPr>
          <a:xfrm rot="10800000" flipH="1">
            <a:off x="7835728" y="3159798"/>
            <a:ext cx="488700" cy="113400"/>
          </a:xfrm>
          <a:prstGeom prst="bentConnector3">
            <a:avLst>
              <a:gd name="adj1" fmla="val 50014"/>
            </a:avLst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7" name="Google Shape;357;p33"/>
          <p:cNvSpPr/>
          <p:nvPr/>
        </p:nvSpPr>
        <p:spPr>
          <a:xfrm>
            <a:off x="7835783" y="3629408"/>
            <a:ext cx="7104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3"/>
          <p:cNvSpPr/>
          <p:nvPr/>
        </p:nvSpPr>
        <p:spPr>
          <a:xfrm>
            <a:off x="8855239" y="3629408"/>
            <a:ext cx="710400" cy="2625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O&amp;M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33"/>
          <p:cNvCxnSpPr>
            <a:stCxn id="350" idx="2"/>
            <a:endCxn id="357" idx="0"/>
          </p:cNvCxnSpPr>
          <p:nvPr/>
        </p:nvCxnSpPr>
        <p:spPr>
          <a:xfrm rot="5400000">
            <a:off x="8326418" y="3269265"/>
            <a:ext cx="224700" cy="495300"/>
          </a:xfrm>
          <a:prstGeom prst="bentConnector3">
            <a:avLst>
              <a:gd name="adj1" fmla="val 50032"/>
            </a:avLst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33"/>
          <p:cNvCxnSpPr>
            <a:stCxn id="350" idx="2"/>
            <a:endCxn id="358" idx="0"/>
          </p:cNvCxnSpPr>
          <p:nvPr/>
        </p:nvCxnSpPr>
        <p:spPr>
          <a:xfrm rot="-5400000" flipH="1">
            <a:off x="8836118" y="3254865"/>
            <a:ext cx="224700" cy="524100"/>
          </a:xfrm>
          <a:prstGeom prst="bentConnector3">
            <a:avLst>
              <a:gd name="adj1" fmla="val 50032"/>
            </a:avLst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1" name="Google Shape;361;p33"/>
          <p:cNvSpPr/>
          <p:nvPr/>
        </p:nvSpPr>
        <p:spPr>
          <a:xfrm>
            <a:off x="9874638" y="2423054"/>
            <a:ext cx="969600" cy="4893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 renewal incentives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8034034" y="2387710"/>
            <a:ext cx="914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9136916" y="2952236"/>
            <a:ext cx="914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surplus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33"/>
          <p:cNvCxnSpPr>
            <a:stCxn id="350" idx="3"/>
            <a:endCxn id="361" idx="1"/>
          </p:cNvCxnSpPr>
          <p:nvPr/>
        </p:nvCxnSpPr>
        <p:spPr>
          <a:xfrm rot="10800000" flipH="1">
            <a:off x="9048518" y="2667615"/>
            <a:ext cx="826200" cy="492300"/>
          </a:xfrm>
          <a:prstGeom prst="bentConnector3">
            <a:avLst>
              <a:gd name="adj1" fmla="val 79606"/>
            </a:avLst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5" name="Google Shape;365;p33"/>
          <p:cNvSpPr/>
          <p:nvPr/>
        </p:nvSpPr>
        <p:spPr>
          <a:xfrm>
            <a:off x="9874638" y="3202895"/>
            <a:ext cx="969600" cy="489300"/>
          </a:xfrm>
          <a:prstGeom prst="rect">
            <a:avLst/>
          </a:prstGeom>
          <a:solidFill>
            <a:srgbClr val="852C57"/>
          </a:solidFill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Transport investments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33"/>
          <p:cNvCxnSpPr>
            <a:stCxn id="350" idx="3"/>
            <a:endCxn id="365" idx="1"/>
          </p:cNvCxnSpPr>
          <p:nvPr/>
        </p:nvCxnSpPr>
        <p:spPr>
          <a:xfrm>
            <a:off x="9048518" y="3159915"/>
            <a:ext cx="826200" cy="287700"/>
          </a:xfrm>
          <a:prstGeom prst="bentConnector3">
            <a:avLst>
              <a:gd name="adj1" fmla="val 80702"/>
            </a:avLst>
          </a:prstGeom>
          <a:noFill/>
          <a:ln w="9525" cap="flat" cmpd="sng">
            <a:solidFill>
              <a:srgbClr val="852C57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7" name="Google Shape;367;p33"/>
          <p:cNvSpPr txBox="1"/>
          <p:nvPr/>
        </p:nvSpPr>
        <p:spPr>
          <a:xfrm>
            <a:off x="6654300" y="1687775"/>
            <a:ext cx="52521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Experiences from other cities show how different approaches can be applied to reduce emissions and, at the same time, raise capital for urban investments.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3"/>
          <p:cNvSpPr txBox="1"/>
          <p:nvPr/>
        </p:nvSpPr>
        <p:spPr>
          <a:xfrm>
            <a:off x="6635772" y="2118835"/>
            <a:ext cx="41013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Generalised case of pollution-charge scheme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3"/>
          <p:cNvSpPr/>
          <p:nvPr/>
        </p:nvSpPr>
        <p:spPr>
          <a:xfrm>
            <a:off x="10835663" y="3179233"/>
            <a:ext cx="1204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 infra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 maint.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3"/>
          <p:cNvSpPr txBox="1"/>
          <p:nvPr/>
        </p:nvSpPr>
        <p:spPr>
          <a:xfrm>
            <a:off x="6775200" y="4309775"/>
            <a:ext cx="50103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ensures the collection of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capital that can be invested in other measures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the scheme may not reach the environmental objectives, as users may prefer to pay the charge rather than changing their vehicles/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 err="1">
                <a:latin typeface="Calibri"/>
                <a:ea typeface="Calibri"/>
                <a:cs typeface="Calibri"/>
                <a:sym typeface="Calibri"/>
              </a:rPr>
              <a:t>Ecopass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was designed in Milan with this approach. It has then been amended towards a non-economic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incentivising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measure.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Alternative scheme: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possibility of considering intermediate sustainability solutions (i.e. externalities).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534855" y="4566731"/>
            <a:ext cx="5844600" cy="1549500"/>
          </a:xfrm>
          <a:prstGeom prst="rect">
            <a:avLst/>
          </a:prstGeom>
          <a:solidFill>
            <a:srgbClr val="42719B"/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Necessary conditions</a:t>
            </a:r>
            <a:endParaRPr sz="14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clear definition of the objective: financial sustainability oriented vs. environmental objective oriented</a:t>
            </a:r>
            <a:endParaRPr sz="12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regulations allowing imposing charges and penalizing non-compliance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low commuter </a:t>
            </a:r>
            <a:r>
              <a:rPr lang="en-US" sz="1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en-US" sz="120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car density</a:t>
            </a:r>
            <a:endParaRPr sz="12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zone sufficiently large to avoid pushing traffic in adjacent areas</a:t>
            </a:r>
            <a:endParaRPr sz="12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⠂"/>
            </a:pPr>
            <a:r>
              <a:rPr lang="en-US" sz="120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local public transport sufficiently developed within the restricted areas and in connection with the surrounding areas</a:t>
            </a:r>
            <a:endParaRPr sz="120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33"/>
          <p:cNvGrpSpPr/>
          <p:nvPr/>
        </p:nvGrpSpPr>
        <p:grpSpPr>
          <a:xfrm rot="-1384826">
            <a:off x="593288" y="4357936"/>
            <a:ext cx="328371" cy="430252"/>
            <a:chOff x="520625" y="4508943"/>
            <a:chExt cx="415926" cy="479425"/>
          </a:xfrm>
        </p:grpSpPr>
        <p:sp>
          <p:nvSpPr>
            <p:cNvPr id="373" name="Google Shape;373;p33"/>
            <p:cNvSpPr/>
            <p:nvPr/>
          </p:nvSpPr>
          <p:spPr>
            <a:xfrm>
              <a:off x="707950" y="4508943"/>
              <a:ext cx="42863" cy="41275"/>
            </a:xfrm>
            <a:custGeom>
              <a:avLst/>
              <a:gdLst/>
              <a:ahLst/>
              <a:cxnLst/>
              <a:rect l="l" t="t" r="r" b="b"/>
              <a:pathLst>
                <a:path w="80" h="78" extrusionOk="0">
                  <a:moveTo>
                    <a:pt x="80" y="78"/>
                  </a:moveTo>
                  <a:lnTo>
                    <a:pt x="80" y="12"/>
                  </a:lnTo>
                  <a:lnTo>
                    <a:pt x="80" y="12"/>
                  </a:lnTo>
                  <a:lnTo>
                    <a:pt x="80" y="8"/>
                  </a:lnTo>
                  <a:lnTo>
                    <a:pt x="76" y="4"/>
                  </a:lnTo>
                  <a:lnTo>
                    <a:pt x="73" y="2"/>
                  </a:lnTo>
                  <a:lnTo>
                    <a:pt x="6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1" y="76"/>
                  </a:lnTo>
                  <a:lnTo>
                    <a:pt x="40" y="75"/>
                  </a:lnTo>
                  <a:lnTo>
                    <a:pt x="61" y="76"/>
                  </a:lnTo>
                  <a:lnTo>
                    <a:pt x="80" y="78"/>
                  </a:lnTo>
                  <a:lnTo>
                    <a:pt x="80" y="7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520625" y="4556568"/>
              <a:ext cx="415926" cy="369888"/>
            </a:xfrm>
            <a:custGeom>
              <a:avLst/>
              <a:gdLst/>
              <a:ahLst/>
              <a:cxnLst/>
              <a:rect l="l" t="t" r="r" b="b"/>
              <a:pathLst>
                <a:path w="786" h="698" extrusionOk="0">
                  <a:moveTo>
                    <a:pt x="620" y="254"/>
                  </a:moveTo>
                  <a:lnTo>
                    <a:pt x="620" y="254"/>
                  </a:lnTo>
                  <a:lnTo>
                    <a:pt x="619" y="223"/>
                  </a:lnTo>
                  <a:lnTo>
                    <a:pt x="615" y="194"/>
                  </a:lnTo>
                  <a:lnTo>
                    <a:pt x="609" y="168"/>
                  </a:lnTo>
                  <a:lnTo>
                    <a:pt x="600" y="143"/>
                  </a:lnTo>
                  <a:lnTo>
                    <a:pt x="591" y="121"/>
                  </a:lnTo>
                  <a:lnTo>
                    <a:pt x="579" y="100"/>
                  </a:lnTo>
                  <a:lnTo>
                    <a:pt x="564" y="81"/>
                  </a:lnTo>
                  <a:lnTo>
                    <a:pt x="549" y="64"/>
                  </a:lnTo>
                  <a:lnTo>
                    <a:pt x="533" y="50"/>
                  </a:lnTo>
                  <a:lnTo>
                    <a:pt x="515" y="37"/>
                  </a:lnTo>
                  <a:lnTo>
                    <a:pt x="496" y="26"/>
                  </a:lnTo>
                  <a:lnTo>
                    <a:pt x="476" y="16"/>
                  </a:lnTo>
                  <a:lnTo>
                    <a:pt x="456" y="10"/>
                  </a:lnTo>
                  <a:lnTo>
                    <a:pt x="435" y="5"/>
                  </a:lnTo>
                  <a:lnTo>
                    <a:pt x="415" y="2"/>
                  </a:lnTo>
                  <a:lnTo>
                    <a:pt x="393" y="0"/>
                  </a:lnTo>
                  <a:lnTo>
                    <a:pt x="373" y="2"/>
                  </a:lnTo>
                  <a:lnTo>
                    <a:pt x="351" y="5"/>
                  </a:lnTo>
                  <a:lnTo>
                    <a:pt x="331" y="10"/>
                  </a:lnTo>
                  <a:lnTo>
                    <a:pt x="310" y="16"/>
                  </a:lnTo>
                  <a:lnTo>
                    <a:pt x="291" y="26"/>
                  </a:lnTo>
                  <a:lnTo>
                    <a:pt x="272" y="37"/>
                  </a:lnTo>
                  <a:lnTo>
                    <a:pt x="255" y="50"/>
                  </a:lnTo>
                  <a:lnTo>
                    <a:pt x="238" y="64"/>
                  </a:lnTo>
                  <a:lnTo>
                    <a:pt x="222" y="81"/>
                  </a:lnTo>
                  <a:lnTo>
                    <a:pt x="209" y="100"/>
                  </a:lnTo>
                  <a:lnTo>
                    <a:pt x="197" y="121"/>
                  </a:lnTo>
                  <a:lnTo>
                    <a:pt x="186" y="143"/>
                  </a:lnTo>
                  <a:lnTo>
                    <a:pt x="179" y="168"/>
                  </a:lnTo>
                  <a:lnTo>
                    <a:pt x="173" y="194"/>
                  </a:lnTo>
                  <a:lnTo>
                    <a:pt x="168" y="223"/>
                  </a:lnTo>
                  <a:lnTo>
                    <a:pt x="167" y="254"/>
                  </a:lnTo>
                  <a:lnTo>
                    <a:pt x="167" y="254"/>
                  </a:lnTo>
                  <a:lnTo>
                    <a:pt x="167" y="276"/>
                  </a:lnTo>
                  <a:lnTo>
                    <a:pt x="165" y="299"/>
                  </a:lnTo>
                  <a:lnTo>
                    <a:pt x="163" y="320"/>
                  </a:lnTo>
                  <a:lnTo>
                    <a:pt x="159" y="342"/>
                  </a:lnTo>
                  <a:lnTo>
                    <a:pt x="156" y="362"/>
                  </a:lnTo>
                  <a:lnTo>
                    <a:pt x="152" y="384"/>
                  </a:lnTo>
                  <a:lnTo>
                    <a:pt x="141" y="424"/>
                  </a:lnTo>
                  <a:lnTo>
                    <a:pt x="128" y="462"/>
                  </a:lnTo>
                  <a:lnTo>
                    <a:pt x="115" y="499"/>
                  </a:lnTo>
                  <a:lnTo>
                    <a:pt x="99" y="533"/>
                  </a:lnTo>
                  <a:lnTo>
                    <a:pt x="84" y="565"/>
                  </a:lnTo>
                  <a:lnTo>
                    <a:pt x="68" y="594"/>
                  </a:lnTo>
                  <a:lnTo>
                    <a:pt x="53" y="619"/>
                  </a:lnTo>
                  <a:lnTo>
                    <a:pt x="39" y="642"/>
                  </a:lnTo>
                  <a:lnTo>
                    <a:pt x="27" y="661"/>
                  </a:lnTo>
                  <a:lnTo>
                    <a:pt x="8" y="688"/>
                  </a:lnTo>
                  <a:lnTo>
                    <a:pt x="0" y="698"/>
                  </a:lnTo>
                  <a:lnTo>
                    <a:pt x="386" y="698"/>
                  </a:lnTo>
                  <a:lnTo>
                    <a:pt x="400" y="698"/>
                  </a:lnTo>
                  <a:lnTo>
                    <a:pt x="786" y="698"/>
                  </a:lnTo>
                  <a:lnTo>
                    <a:pt x="786" y="698"/>
                  </a:lnTo>
                  <a:lnTo>
                    <a:pt x="779" y="688"/>
                  </a:lnTo>
                  <a:lnTo>
                    <a:pt x="761" y="661"/>
                  </a:lnTo>
                  <a:lnTo>
                    <a:pt x="747" y="642"/>
                  </a:lnTo>
                  <a:lnTo>
                    <a:pt x="734" y="619"/>
                  </a:lnTo>
                  <a:lnTo>
                    <a:pt x="719" y="594"/>
                  </a:lnTo>
                  <a:lnTo>
                    <a:pt x="703" y="565"/>
                  </a:lnTo>
                  <a:lnTo>
                    <a:pt x="687" y="533"/>
                  </a:lnTo>
                  <a:lnTo>
                    <a:pt x="673" y="499"/>
                  </a:lnTo>
                  <a:lnTo>
                    <a:pt x="658" y="462"/>
                  </a:lnTo>
                  <a:lnTo>
                    <a:pt x="646" y="424"/>
                  </a:lnTo>
                  <a:lnTo>
                    <a:pt x="635" y="384"/>
                  </a:lnTo>
                  <a:lnTo>
                    <a:pt x="631" y="362"/>
                  </a:lnTo>
                  <a:lnTo>
                    <a:pt x="627" y="342"/>
                  </a:lnTo>
                  <a:lnTo>
                    <a:pt x="625" y="320"/>
                  </a:lnTo>
                  <a:lnTo>
                    <a:pt x="622" y="299"/>
                  </a:lnTo>
                  <a:lnTo>
                    <a:pt x="621" y="276"/>
                  </a:lnTo>
                  <a:lnTo>
                    <a:pt x="620" y="254"/>
                  </a:lnTo>
                  <a:lnTo>
                    <a:pt x="620" y="254"/>
                  </a:lnTo>
                  <a:close/>
                  <a:moveTo>
                    <a:pt x="393" y="70"/>
                  </a:moveTo>
                  <a:lnTo>
                    <a:pt x="393" y="70"/>
                  </a:lnTo>
                  <a:lnTo>
                    <a:pt x="380" y="71"/>
                  </a:lnTo>
                  <a:lnTo>
                    <a:pt x="366" y="73"/>
                  </a:lnTo>
                  <a:lnTo>
                    <a:pt x="352" y="76"/>
                  </a:lnTo>
                  <a:lnTo>
                    <a:pt x="339" y="81"/>
                  </a:lnTo>
                  <a:lnTo>
                    <a:pt x="327" y="87"/>
                  </a:lnTo>
                  <a:lnTo>
                    <a:pt x="315" y="94"/>
                  </a:lnTo>
                  <a:lnTo>
                    <a:pt x="303" y="103"/>
                  </a:lnTo>
                  <a:lnTo>
                    <a:pt x="292" y="112"/>
                  </a:lnTo>
                  <a:lnTo>
                    <a:pt x="281" y="123"/>
                  </a:lnTo>
                  <a:lnTo>
                    <a:pt x="273" y="136"/>
                  </a:lnTo>
                  <a:lnTo>
                    <a:pt x="264" y="151"/>
                  </a:lnTo>
                  <a:lnTo>
                    <a:pt x="257" y="166"/>
                  </a:lnTo>
                  <a:lnTo>
                    <a:pt x="252" y="183"/>
                  </a:lnTo>
                  <a:lnTo>
                    <a:pt x="247" y="201"/>
                  </a:lnTo>
                  <a:lnTo>
                    <a:pt x="245" y="222"/>
                  </a:lnTo>
                  <a:lnTo>
                    <a:pt x="244" y="243"/>
                  </a:lnTo>
                  <a:lnTo>
                    <a:pt x="244" y="243"/>
                  </a:lnTo>
                  <a:lnTo>
                    <a:pt x="244" y="247"/>
                  </a:lnTo>
                  <a:lnTo>
                    <a:pt x="243" y="250"/>
                  </a:lnTo>
                  <a:lnTo>
                    <a:pt x="239" y="256"/>
                  </a:lnTo>
                  <a:lnTo>
                    <a:pt x="233" y="260"/>
                  </a:lnTo>
                  <a:lnTo>
                    <a:pt x="229" y="261"/>
                  </a:lnTo>
                  <a:lnTo>
                    <a:pt x="226" y="261"/>
                  </a:lnTo>
                  <a:lnTo>
                    <a:pt x="226" y="261"/>
                  </a:lnTo>
                  <a:lnTo>
                    <a:pt x="221" y="261"/>
                  </a:lnTo>
                  <a:lnTo>
                    <a:pt x="217" y="260"/>
                  </a:lnTo>
                  <a:lnTo>
                    <a:pt x="211" y="256"/>
                  </a:lnTo>
                  <a:lnTo>
                    <a:pt x="208" y="250"/>
                  </a:lnTo>
                  <a:lnTo>
                    <a:pt x="206" y="247"/>
                  </a:lnTo>
                  <a:lnTo>
                    <a:pt x="206" y="243"/>
                  </a:lnTo>
                  <a:lnTo>
                    <a:pt x="206" y="243"/>
                  </a:lnTo>
                  <a:lnTo>
                    <a:pt x="208" y="217"/>
                  </a:lnTo>
                  <a:lnTo>
                    <a:pt x="210" y="193"/>
                  </a:lnTo>
                  <a:lnTo>
                    <a:pt x="216" y="170"/>
                  </a:lnTo>
                  <a:lnTo>
                    <a:pt x="223" y="149"/>
                  </a:lnTo>
                  <a:lnTo>
                    <a:pt x="232" y="130"/>
                  </a:lnTo>
                  <a:lnTo>
                    <a:pt x="241" y="112"/>
                  </a:lnTo>
                  <a:lnTo>
                    <a:pt x="253" y="97"/>
                  </a:lnTo>
                  <a:lnTo>
                    <a:pt x="265" y="83"/>
                  </a:lnTo>
                  <a:lnTo>
                    <a:pt x="280" y="71"/>
                  </a:lnTo>
                  <a:lnTo>
                    <a:pt x="294" y="61"/>
                  </a:lnTo>
                  <a:lnTo>
                    <a:pt x="310" y="52"/>
                  </a:lnTo>
                  <a:lnTo>
                    <a:pt x="326" y="45"/>
                  </a:lnTo>
                  <a:lnTo>
                    <a:pt x="343" y="39"/>
                  </a:lnTo>
                  <a:lnTo>
                    <a:pt x="359" y="35"/>
                  </a:lnTo>
                  <a:lnTo>
                    <a:pt x="376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7" y="33"/>
                  </a:lnTo>
                  <a:lnTo>
                    <a:pt x="400" y="34"/>
                  </a:lnTo>
                  <a:lnTo>
                    <a:pt x="406" y="38"/>
                  </a:lnTo>
                  <a:lnTo>
                    <a:pt x="410" y="44"/>
                  </a:lnTo>
                  <a:lnTo>
                    <a:pt x="411" y="47"/>
                  </a:lnTo>
                  <a:lnTo>
                    <a:pt x="412" y="51"/>
                  </a:lnTo>
                  <a:lnTo>
                    <a:pt x="412" y="51"/>
                  </a:lnTo>
                  <a:lnTo>
                    <a:pt x="411" y="56"/>
                  </a:lnTo>
                  <a:lnTo>
                    <a:pt x="410" y="59"/>
                  </a:lnTo>
                  <a:lnTo>
                    <a:pt x="406" y="65"/>
                  </a:lnTo>
                  <a:lnTo>
                    <a:pt x="400" y="69"/>
                  </a:lnTo>
                  <a:lnTo>
                    <a:pt x="397" y="70"/>
                  </a:lnTo>
                  <a:lnTo>
                    <a:pt x="393" y="70"/>
                  </a:lnTo>
                  <a:lnTo>
                    <a:pt x="393" y="7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682550" y="4940743"/>
              <a:ext cx="93663" cy="47625"/>
            </a:xfrm>
            <a:custGeom>
              <a:avLst/>
              <a:gdLst/>
              <a:ahLst/>
              <a:cxnLst/>
              <a:rect l="l" t="t" r="r" b="b"/>
              <a:pathLst>
                <a:path w="178" h="89" extrusionOk="0">
                  <a:moveTo>
                    <a:pt x="89" y="89"/>
                  </a:moveTo>
                  <a:lnTo>
                    <a:pt x="89" y="89"/>
                  </a:lnTo>
                  <a:lnTo>
                    <a:pt x="99" y="88"/>
                  </a:lnTo>
                  <a:lnTo>
                    <a:pt x="107" y="87"/>
                  </a:lnTo>
                  <a:lnTo>
                    <a:pt x="116" y="86"/>
                  </a:lnTo>
                  <a:lnTo>
                    <a:pt x="124" y="82"/>
                  </a:lnTo>
                  <a:lnTo>
                    <a:pt x="133" y="79"/>
                  </a:lnTo>
                  <a:lnTo>
                    <a:pt x="140" y="74"/>
                  </a:lnTo>
                  <a:lnTo>
                    <a:pt x="146" y="69"/>
                  </a:lnTo>
                  <a:lnTo>
                    <a:pt x="153" y="63"/>
                  </a:lnTo>
                  <a:lnTo>
                    <a:pt x="158" y="57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71" y="35"/>
                  </a:lnTo>
                  <a:lnTo>
                    <a:pt x="175" y="27"/>
                  </a:lnTo>
                  <a:lnTo>
                    <a:pt x="177" y="18"/>
                  </a:lnTo>
                  <a:lnTo>
                    <a:pt x="178" y="10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2" y="18"/>
                  </a:lnTo>
                  <a:lnTo>
                    <a:pt x="5" y="27"/>
                  </a:lnTo>
                  <a:lnTo>
                    <a:pt x="7" y="35"/>
                  </a:lnTo>
                  <a:lnTo>
                    <a:pt x="11" y="42"/>
                  </a:lnTo>
                  <a:lnTo>
                    <a:pt x="16" y="50"/>
                  </a:lnTo>
                  <a:lnTo>
                    <a:pt x="21" y="57"/>
                  </a:lnTo>
                  <a:lnTo>
                    <a:pt x="27" y="63"/>
                  </a:lnTo>
                  <a:lnTo>
                    <a:pt x="33" y="69"/>
                  </a:lnTo>
                  <a:lnTo>
                    <a:pt x="40" y="74"/>
                  </a:lnTo>
                  <a:lnTo>
                    <a:pt x="47" y="79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7"/>
                  </a:lnTo>
                  <a:lnTo>
                    <a:pt x="81" y="88"/>
                  </a:lnTo>
                  <a:lnTo>
                    <a:pt x="89" y="89"/>
                  </a:lnTo>
                  <a:lnTo>
                    <a:pt x="89" y="89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6" name="Google Shape;3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25" y="4679200"/>
            <a:ext cx="356400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3"/>
          <p:cNvPicPr preferRelativeResize="0"/>
          <p:nvPr/>
        </p:nvPicPr>
        <p:blipFill rotWithShape="1">
          <a:blip r:embed="rId4">
            <a:alphaModFix/>
          </a:blip>
          <a:srcRect l="-38785" t="-77556" r="-38803"/>
          <a:stretch/>
        </p:blipFill>
        <p:spPr>
          <a:xfrm>
            <a:off x="6785865" y="4029107"/>
            <a:ext cx="445250" cy="63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0500" y="5546826"/>
            <a:ext cx="524100" cy="5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3"/>
          <p:cNvSpPr txBox="1"/>
          <p:nvPr/>
        </p:nvSpPr>
        <p:spPr>
          <a:xfrm>
            <a:off x="6678765" y="3958851"/>
            <a:ext cx="51513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Examples: State of Colorado Special Fuel Tax and EV fee; TfL C-charge, T-charge; State of Oregon’s OReGO Program VKT fee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3926638" y="3959657"/>
            <a:ext cx="2220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revenue generating</a:t>
            </a:r>
            <a:endParaRPr b="1"/>
          </a:p>
        </p:txBody>
      </p:sp>
      <p:sp>
        <p:nvSpPr>
          <p:cNvPr id="381" name="Google Shape;381;p33"/>
          <p:cNvSpPr/>
          <p:nvPr/>
        </p:nvSpPr>
        <p:spPr>
          <a:xfrm>
            <a:off x="2312120" y="2064856"/>
            <a:ext cx="15396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Residents and area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3"/>
          <p:cNvSpPr/>
          <p:nvPr/>
        </p:nvSpPr>
        <p:spPr>
          <a:xfrm>
            <a:off x="2312120" y="2560380"/>
            <a:ext cx="15408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Vehicles prohibited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2312120" y="3055905"/>
            <a:ext cx="15396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Control modes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3"/>
          <p:cNvSpPr/>
          <p:nvPr/>
        </p:nvSpPr>
        <p:spPr>
          <a:xfrm>
            <a:off x="2311042" y="3551429"/>
            <a:ext cx="1540800" cy="36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Fines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3"/>
          <p:cNvSpPr/>
          <p:nvPr/>
        </p:nvSpPr>
        <p:spPr>
          <a:xfrm>
            <a:off x="2311042" y="4045046"/>
            <a:ext cx="1540800" cy="36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3874363" y="3464118"/>
            <a:ext cx="22200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€ 80</a:t>
            </a:r>
            <a:endParaRPr b="1"/>
          </a:p>
        </p:txBody>
      </p:sp>
      <p:sp>
        <p:nvSpPr>
          <p:cNvPr id="387" name="Google Shape;387;p33"/>
          <p:cNvSpPr txBox="1"/>
          <p:nvPr/>
        </p:nvSpPr>
        <p:spPr>
          <a:xfrm>
            <a:off x="3874385" y="2968604"/>
            <a:ext cx="41013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systems in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186 entry points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3874374" y="2473089"/>
            <a:ext cx="41013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unleaded Euro 0 and diesel Euro 0,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 2, 3 and progressively, for subsequent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2030, all diesel vehicles</a:t>
            </a:r>
            <a:endParaRPr b="1" dirty="0"/>
          </a:p>
        </p:txBody>
      </p:sp>
      <p:sp>
        <p:nvSpPr>
          <p:cNvPr id="389" name="Google Shape;389;p33"/>
          <p:cNvSpPr txBox="1"/>
          <p:nvPr/>
        </p:nvSpPr>
        <p:spPr>
          <a:xfrm>
            <a:off x="3874375" y="1977550"/>
            <a:ext cx="41814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128,29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kmq of area and 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1,4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residents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33"/>
          <p:cNvPicPr preferRelativeResize="0"/>
          <p:nvPr/>
        </p:nvPicPr>
        <p:blipFill rotWithShape="1">
          <a:blip r:embed="rId6">
            <a:alphaModFix/>
          </a:blip>
          <a:srcRect l="23666" t="19334" r="31956" b="10661"/>
          <a:stretch/>
        </p:blipFill>
        <p:spPr>
          <a:xfrm>
            <a:off x="314275" y="2230688"/>
            <a:ext cx="1974250" cy="165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3"/>
          <p:cNvSpPr txBox="1"/>
          <p:nvPr/>
        </p:nvSpPr>
        <p:spPr>
          <a:xfrm>
            <a:off x="644950" y="1510450"/>
            <a:ext cx="57345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Milan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Emission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Zone 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1" y="6296334"/>
            <a:ext cx="1225170" cy="5040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02" y="6296334"/>
            <a:ext cx="804255" cy="504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6" y="6296334"/>
            <a:ext cx="1148001" cy="504000"/>
          </a:xfrm>
          <a:prstGeom prst="rect">
            <a:avLst/>
          </a:prstGeom>
        </p:spPr>
      </p:pic>
      <p:sp>
        <p:nvSpPr>
          <p:cNvPr id="60" name="Google Shape;172;p27"/>
          <p:cNvSpPr txBox="1">
            <a:spLocks/>
          </p:cNvSpPr>
          <p:nvPr/>
        </p:nvSpPr>
        <p:spPr>
          <a:xfrm>
            <a:off x="9326921" y="6675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3992</Words>
  <Application>Microsoft Office PowerPoint</Application>
  <PresentationFormat>Widescreen</PresentationFormat>
  <Paragraphs>628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Office Theme</vt:lpstr>
      <vt:lpstr>Office Theme</vt:lpstr>
      <vt:lpstr>Financing the implementation of  Air quality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the implementation of air quality plans</dc:title>
  <dc:creator>S.Moroni AMAT</dc:creator>
  <cp:lastModifiedBy>Alessandra Florio</cp:lastModifiedBy>
  <cp:revision>31</cp:revision>
  <cp:lastPrinted>2018-10-05T10:49:28Z</cp:lastPrinted>
  <dcterms:modified xsi:type="dcterms:W3CDTF">2018-10-08T09:07:46Z</dcterms:modified>
</cp:coreProperties>
</file>