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410" r:id="rId2"/>
    <p:sldId id="412" r:id="rId3"/>
    <p:sldId id="414" r:id="rId4"/>
    <p:sldId id="260" r:id="rId5"/>
    <p:sldId id="262" r:id="rId6"/>
    <p:sldId id="444" r:id="rId7"/>
    <p:sldId id="417" r:id="rId8"/>
    <p:sldId id="454" r:id="rId9"/>
    <p:sldId id="427" r:id="rId10"/>
    <p:sldId id="420" r:id="rId11"/>
    <p:sldId id="451" r:id="rId12"/>
    <p:sldId id="426" r:id="rId13"/>
    <p:sldId id="435" r:id="rId14"/>
    <p:sldId id="448" r:id="rId15"/>
    <p:sldId id="428" r:id="rId16"/>
    <p:sldId id="413" r:id="rId17"/>
  </p:sldIdLst>
  <p:sldSz cx="9144000" cy="5143500" type="screen16x9"/>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441">
          <p15:clr>
            <a:srgbClr val="A4A3A4"/>
          </p15:clr>
        </p15:guide>
        <p15:guide id="3" orient="horz" pos="2232">
          <p15:clr>
            <a:srgbClr val="A4A3A4"/>
          </p15:clr>
        </p15:guide>
        <p15:guide id="4" pos="2880">
          <p15:clr>
            <a:srgbClr val="A4A3A4"/>
          </p15:clr>
        </p15:guide>
        <p15:guide id="5" pos="113">
          <p15:clr>
            <a:srgbClr val="A4A3A4"/>
          </p15:clr>
        </p15:guide>
        <p15:guide id="6" pos="3243">
          <p15:clr>
            <a:srgbClr val="A4A3A4"/>
          </p15:clr>
        </p15:guide>
        <p15:guide id="7" pos="5647">
          <p15:clr>
            <a:srgbClr val="A4A3A4"/>
          </p15:clr>
        </p15:guide>
        <p15:guide id="8" pos="492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initials="S" lastIdx="1" clrIdx="0">
    <p:extLst>
      <p:ext uri="{19B8F6BF-5375-455C-9EA6-DF929625EA0E}">
        <p15:presenceInfo xmlns:p15="http://schemas.microsoft.com/office/powerpoint/2012/main" userId="Silv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92A"/>
    <a:srgbClr val="8CC96C"/>
    <a:srgbClr val="1C7DC3"/>
    <a:srgbClr val="FFFFFF"/>
    <a:srgbClr val="E3FA06"/>
    <a:srgbClr val="F9A763"/>
    <a:srgbClr val="006DC0"/>
    <a:srgbClr val="FFFFCC"/>
    <a:srgbClr val="CEE102"/>
    <a:srgbClr val="A4B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1713" autoAdjust="0"/>
  </p:normalViewPr>
  <p:slideViewPr>
    <p:cSldViewPr showGuides="1">
      <p:cViewPr varScale="1">
        <p:scale>
          <a:sx n="83" d="100"/>
          <a:sy n="83" d="100"/>
        </p:scale>
        <p:origin x="270" y="60"/>
      </p:cViewPr>
      <p:guideLst>
        <p:guide orient="horz" pos="1620"/>
        <p:guide orient="horz" pos="441"/>
        <p:guide orient="horz" pos="2232"/>
        <p:guide pos="2880"/>
        <p:guide pos="113"/>
        <p:guide pos="3243"/>
        <p:guide pos="5647"/>
        <p:guide pos="4921"/>
      </p:guideLst>
    </p:cSldViewPr>
  </p:slideViewPr>
  <p:notesTextViewPr>
    <p:cViewPr>
      <p:scale>
        <a:sx n="1" d="1"/>
        <a:sy n="1" d="1"/>
      </p:scale>
      <p:origin x="0" y="0"/>
    </p:cViewPr>
  </p:notesTextViewPr>
  <p:sorterViewPr>
    <p:cViewPr>
      <p:scale>
        <a:sx n="100" d="100"/>
        <a:sy n="100" d="100"/>
      </p:scale>
      <p:origin x="0" y="-3571"/>
    </p:cViewPr>
  </p:sorterViewPr>
  <p:notesViewPr>
    <p:cSldViewPr showGuides="1">
      <p:cViewPr varScale="1">
        <p:scale>
          <a:sx n="85" d="100"/>
          <a:sy n="85" d="100"/>
        </p:scale>
        <p:origin x="-3834" y="-96"/>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4752" tIns="47376" rIns="94752" bIns="47376" rtlCol="0"/>
          <a:lstStyle>
            <a:lvl1pPr algn="l">
              <a:defRPr sz="1100"/>
            </a:lvl1pPr>
          </a:lstStyle>
          <a:p>
            <a:endParaRPr lang="en-US"/>
          </a:p>
        </p:txBody>
      </p:sp>
      <p:sp>
        <p:nvSpPr>
          <p:cNvPr id="3" name="Date Placeholder 2"/>
          <p:cNvSpPr>
            <a:spLocks noGrp="1"/>
          </p:cNvSpPr>
          <p:nvPr>
            <p:ph type="dt" sz="quarter" idx="1"/>
          </p:nvPr>
        </p:nvSpPr>
        <p:spPr>
          <a:xfrm>
            <a:off x="4021298" y="4"/>
            <a:ext cx="3076363" cy="511731"/>
          </a:xfrm>
          <a:prstGeom prst="rect">
            <a:avLst/>
          </a:prstGeom>
        </p:spPr>
        <p:txBody>
          <a:bodyPr vert="horz" lIns="94752" tIns="47376" rIns="94752" bIns="47376" rtlCol="0"/>
          <a:lstStyle>
            <a:lvl1pPr algn="r">
              <a:defRPr sz="1100"/>
            </a:lvl1pPr>
          </a:lstStyle>
          <a:p>
            <a:fld id="{F3E8BF0C-178A-4E8A-8C32-063FBB5EB88A}" type="datetimeFigureOut">
              <a:rPr lang="en-US" smtClean="0"/>
              <a:t>10/10/2018</a:t>
            </a:fld>
            <a:endParaRPr lang="en-US"/>
          </a:p>
        </p:txBody>
      </p:sp>
      <p:sp>
        <p:nvSpPr>
          <p:cNvPr id="4" name="Footer Placeholder 3"/>
          <p:cNvSpPr>
            <a:spLocks noGrp="1"/>
          </p:cNvSpPr>
          <p:nvPr>
            <p:ph type="ftr" sz="quarter" idx="2"/>
          </p:nvPr>
        </p:nvSpPr>
        <p:spPr>
          <a:xfrm>
            <a:off x="3" y="9721110"/>
            <a:ext cx="3076363" cy="511731"/>
          </a:xfrm>
          <a:prstGeom prst="rect">
            <a:avLst/>
          </a:prstGeom>
        </p:spPr>
        <p:txBody>
          <a:bodyPr vert="horz" lIns="94752" tIns="47376" rIns="94752" bIns="47376" rtlCol="0" anchor="b"/>
          <a:lstStyle>
            <a:lvl1pPr algn="l">
              <a:defRPr sz="1100"/>
            </a:lvl1pPr>
          </a:lstStyle>
          <a:p>
            <a:endParaRPr lang="en-US"/>
          </a:p>
        </p:txBody>
      </p:sp>
      <p:sp>
        <p:nvSpPr>
          <p:cNvPr id="5" name="Slide Number Placeholder 4"/>
          <p:cNvSpPr>
            <a:spLocks noGrp="1"/>
          </p:cNvSpPr>
          <p:nvPr>
            <p:ph type="sldNum" sz="quarter" idx="3"/>
          </p:nvPr>
        </p:nvSpPr>
        <p:spPr>
          <a:xfrm>
            <a:off x="4021298" y="9721110"/>
            <a:ext cx="3076363" cy="511731"/>
          </a:xfrm>
          <a:prstGeom prst="rect">
            <a:avLst/>
          </a:prstGeom>
        </p:spPr>
        <p:txBody>
          <a:bodyPr vert="horz" lIns="94752" tIns="47376" rIns="94752" bIns="47376" rtlCol="0" anchor="b"/>
          <a:lstStyle>
            <a:lvl1pPr algn="r">
              <a:defRPr sz="1100"/>
            </a:lvl1pPr>
          </a:lstStyle>
          <a:p>
            <a:fld id="{BCDAA50D-23BC-4F9A-B86D-5AABC3CB1C88}" type="slidenum">
              <a:rPr lang="en-US" smtClean="0"/>
              <a:t>‹N›</a:t>
            </a:fld>
            <a:endParaRPr lang="en-US"/>
          </a:p>
        </p:txBody>
      </p:sp>
    </p:spTree>
    <p:extLst>
      <p:ext uri="{BB962C8B-B14F-4D97-AF65-F5344CB8AC3E}">
        <p14:creationId xmlns:p14="http://schemas.microsoft.com/office/powerpoint/2010/main" val="1766669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1"/>
            <a:ext cx="3076363" cy="513508"/>
          </a:xfrm>
          <a:prstGeom prst="rect">
            <a:avLst/>
          </a:prstGeom>
        </p:spPr>
        <p:txBody>
          <a:bodyPr vert="horz" lIns="94752" tIns="47376" rIns="94752" bIns="47376" rtlCol="0"/>
          <a:lstStyle>
            <a:lvl1pPr algn="l">
              <a:defRPr sz="1100"/>
            </a:lvl1pPr>
          </a:lstStyle>
          <a:p>
            <a:endParaRPr lang="it-IT"/>
          </a:p>
        </p:txBody>
      </p:sp>
      <p:sp>
        <p:nvSpPr>
          <p:cNvPr id="3" name="Segnaposto data 2"/>
          <p:cNvSpPr>
            <a:spLocks noGrp="1"/>
          </p:cNvSpPr>
          <p:nvPr>
            <p:ph type="dt" idx="1"/>
          </p:nvPr>
        </p:nvSpPr>
        <p:spPr>
          <a:xfrm>
            <a:off x="4021298" y="1"/>
            <a:ext cx="3076363" cy="513508"/>
          </a:xfrm>
          <a:prstGeom prst="rect">
            <a:avLst/>
          </a:prstGeom>
        </p:spPr>
        <p:txBody>
          <a:bodyPr vert="horz" lIns="94752" tIns="47376" rIns="94752" bIns="47376" rtlCol="0"/>
          <a:lstStyle>
            <a:lvl1pPr algn="r">
              <a:defRPr sz="1100"/>
            </a:lvl1pPr>
          </a:lstStyle>
          <a:p>
            <a:fld id="{CF720BCD-C179-43A0-94E3-8F4FBA715EA9}" type="datetimeFigureOut">
              <a:rPr lang="it-IT" smtClean="0"/>
              <a:t>10/10/2018</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52" tIns="47376" rIns="94752" bIns="47376" rtlCol="0" anchor="ctr"/>
          <a:lstStyle/>
          <a:p>
            <a:endParaRPr lang="it-IT"/>
          </a:p>
        </p:txBody>
      </p:sp>
      <p:sp>
        <p:nvSpPr>
          <p:cNvPr id="5" name="Segnaposto note 4"/>
          <p:cNvSpPr>
            <a:spLocks noGrp="1"/>
          </p:cNvSpPr>
          <p:nvPr>
            <p:ph type="body" sz="quarter" idx="3"/>
          </p:nvPr>
        </p:nvSpPr>
        <p:spPr>
          <a:xfrm>
            <a:off x="709931" y="4925411"/>
            <a:ext cx="5679440" cy="4029879"/>
          </a:xfrm>
          <a:prstGeom prst="rect">
            <a:avLst/>
          </a:prstGeom>
        </p:spPr>
        <p:txBody>
          <a:bodyPr vert="horz" lIns="94752" tIns="47376" rIns="94752" bIns="47376"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3" y="9721110"/>
            <a:ext cx="3076363" cy="513507"/>
          </a:xfrm>
          <a:prstGeom prst="rect">
            <a:avLst/>
          </a:prstGeom>
        </p:spPr>
        <p:txBody>
          <a:bodyPr vert="horz" lIns="94752" tIns="47376" rIns="94752" bIns="47376" rtlCol="0" anchor="b"/>
          <a:lstStyle>
            <a:lvl1pPr algn="l">
              <a:defRPr sz="1100"/>
            </a:lvl1pPr>
          </a:lstStyle>
          <a:p>
            <a:endParaRPr lang="it-IT"/>
          </a:p>
        </p:txBody>
      </p:sp>
      <p:sp>
        <p:nvSpPr>
          <p:cNvPr id="7" name="Segnaposto numero diapositiva 6"/>
          <p:cNvSpPr>
            <a:spLocks noGrp="1"/>
          </p:cNvSpPr>
          <p:nvPr>
            <p:ph type="sldNum" sz="quarter" idx="5"/>
          </p:nvPr>
        </p:nvSpPr>
        <p:spPr>
          <a:xfrm>
            <a:off x="4021298" y="9721110"/>
            <a:ext cx="3076363" cy="513507"/>
          </a:xfrm>
          <a:prstGeom prst="rect">
            <a:avLst/>
          </a:prstGeom>
        </p:spPr>
        <p:txBody>
          <a:bodyPr vert="horz" lIns="94752" tIns="47376" rIns="94752" bIns="47376" rtlCol="0" anchor="b"/>
          <a:lstStyle>
            <a:lvl1pPr algn="r">
              <a:defRPr sz="1100"/>
            </a:lvl1pPr>
          </a:lstStyle>
          <a:p>
            <a:fld id="{6C0380B9-B9FB-41B9-9547-5736C22F977D}" type="slidenum">
              <a:rPr lang="it-IT" smtClean="0"/>
              <a:t>‹N›</a:t>
            </a:fld>
            <a:endParaRPr lang="it-IT"/>
          </a:p>
        </p:txBody>
      </p:sp>
    </p:spTree>
    <p:extLst>
      <p:ext uri="{BB962C8B-B14F-4D97-AF65-F5344CB8AC3E}">
        <p14:creationId xmlns:p14="http://schemas.microsoft.com/office/powerpoint/2010/main" val="200342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a:t>
            </a:fld>
            <a:endParaRPr lang="it-IT"/>
          </a:p>
        </p:txBody>
      </p:sp>
    </p:spTree>
    <p:extLst>
      <p:ext uri="{BB962C8B-B14F-4D97-AF65-F5344CB8AC3E}">
        <p14:creationId xmlns:p14="http://schemas.microsoft.com/office/powerpoint/2010/main" val="79907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16</a:t>
            </a:fld>
            <a:endParaRPr lang="it-IT"/>
          </a:p>
        </p:txBody>
      </p:sp>
    </p:spTree>
    <p:extLst>
      <p:ext uri="{BB962C8B-B14F-4D97-AF65-F5344CB8AC3E}">
        <p14:creationId xmlns:p14="http://schemas.microsoft.com/office/powerpoint/2010/main" val="339174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0380B9-B9FB-41B9-9547-5736C22F977D}" type="slidenum">
              <a:rPr lang="it-IT" smtClean="0"/>
              <a:pPr/>
              <a:t>2</a:t>
            </a:fld>
            <a:endParaRPr lang="it-IT"/>
          </a:p>
        </p:txBody>
      </p:sp>
    </p:spTree>
    <p:extLst>
      <p:ext uri="{BB962C8B-B14F-4D97-AF65-F5344CB8AC3E}">
        <p14:creationId xmlns:p14="http://schemas.microsoft.com/office/powerpoint/2010/main" val="190397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Improving the targeting of existing funding instruments on air quality, as well as for providing technical assistance for cities to access such funding instruments. As a positive example, the Croatian Environmental Protection and Energy Efficiency Fund (EPEEF) provides co-financing to cities for developing air quality plans and air quality projects, as well as for measures implementation. Likewise, in Poland, the National Fund for Environmental Protection and Water Management funds air quality projects, using resources coming, among other things, from penalties raised on pollutants. </a:t>
            </a:r>
          </a:p>
          <a:p>
            <a:r>
              <a:rPr lang="en-US" dirty="0"/>
              <a:t> </a:t>
            </a:r>
          </a:p>
          <a:p>
            <a:r>
              <a:rPr lang="en-US" dirty="0"/>
              <a:t>o Having funding bodies play a more active role in making funding opportunities easier to access for cities, as well as in facilitating the dissemination and the uptake of air quality–related project results in EU and national policy making. Promoting better accessibility and dissemination by managing authorities of funding opportunities that are targeted at air quality could help regions and authorities raise awareness on opportunities available and </a:t>
            </a:r>
            <a:r>
              <a:rPr lang="en-US" dirty="0" err="1"/>
              <a:t>realise</a:t>
            </a:r>
            <a:r>
              <a:rPr lang="en-US" dirty="0"/>
              <a:t> the tangible effects of applying for such funds. </a:t>
            </a:r>
          </a:p>
          <a:p>
            <a:r>
              <a:rPr lang="en-US" dirty="0"/>
              <a:t> </a:t>
            </a:r>
          </a:p>
          <a:p>
            <a:r>
              <a:rPr lang="en-US" dirty="0"/>
              <a:t> How to implement the action?  </a:t>
            </a:r>
          </a:p>
          <a:p>
            <a:r>
              <a:rPr lang="en-US" dirty="0"/>
              <a:t>1. Defining funding needs for the sustainable design/implementation of Cities Air Quality Plans, and assessing sources of funding, and options for their integration.    2. Developing a pilot business model based on the City Air Quality Plans designed based on the Code of Good Practice developed under Action N°2 above. Present results on pilot business model at events and by online dissemination. 3. Drafting recommendations for improving the targeting of existing funding instruments on air quality, as well as their integration, based on the results of the pilot, as well as for having funding bodies make funding opportunities easier to </a:t>
            </a:r>
          </a:p>
          <a:p>
            <a:endParaRPr lang="en-US" dirty="0"/>
          </a:p>
          <a:p>
            <a:r>
              <a:rPr lang="en-US" dirty="0"/>
              <a:t> </a:t>
            </a:r>
          </a:p>
          <a:p>
            <a:r>
              <a:rPr lang="en-US" dirty="0"/>
              <a:t> </a:t>
            </a:r>
          </a:p>
          <a:p>
            <a:r>
              <a:rPr lang="en-US" dirty="0"/>
              <a:t> </a:t>
            </a:r>
          </a:p>
          <a:p>
            <a:r>
              <a:rPr lang="en-US" dirty="0"/>
              <a:t> </a:t>
            </a:r>
          </a:p>
          <a:p>
            <a:r>
              <a:rPr lang="en-US" dirty="0"/>
              <a:t>15 </a:t>
            </a:r>
          </a:p>
          <a:p>
            <a:r>
              <a:rPr lang="en-US" dirty="0"/>
              <a:t>access for cities, and be more active in facilitating the dissemination and the uptake of air quality–related project results in EU and national policy making. 4. Sharing draft recommendations with stakeholders through internet-based public consultation and/or Partnership event and finalization of recommendations.  </a:t>
            </a:r>
          </a:p>
          <a:p>
            <a:endParaRPr lang="en-US"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pPr/>
              <a:t>3</a:t>
            </a:fld>
            <a:endParaRPr lang="it-IT"/>
          </a:p>
        </p:txBody>
      </p:sp>
    </p:spTree>
    <p:extLst>
      <p:ext uri="{BB962C8B-B14F-4D97-AF65-F5344CB8AC3E}">
        <p14:creationId xmlns:p14="http://schemas.microsoft.com/office/powerpoint/2010/main" val="406990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38abf7306_1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38abf7306_1_11: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438abf7306_1_11: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9" name="Google Shape;28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Improving the targeting of existing funding instruments on air quality, as well as for providing technical assistance for cities to access such funding instruments. As a positive example, the Croatian Environmental Protection and Energy Efficiency Fund (EPEEF) provides co-financing to cities for developing air quality plans and air quality projects, as well as for measures implementation. Likewise, in Poland, the National Fund for Environmental Protection and Water Management funds air quality projects, using resources coming, among other things, from penalties raised on pollutants. </a:t>
            </a:r>
          </a:p>
          <a:p>
            <a:r>
              <a:rPr lang="en-US" dirty="0"/>
              <a:t> </a:t>
            </a:r>
          </a:p>
          <a:p>
            <a:r>
              <a:rPr lang="en-US" dirty="0"/>
              <a:t>o Having funding bodies play a more active role in making funding opportunities easier to access for cities, as well as in facilitating the dissemination and the uptake of air quality–related project results in EU and national policy making. Promoting better accessibility and dissemination by managing authorities of funding opportunities that are targeted at air quality could help regions and authorities raise awareness on opportunities available and </a:t>
            </a:r>
            <a:r>
              <a:rPr lang="en-US" dirty="0" err="1"/>
              <a:t>realise</a:t>
            </a:r>
            <a:r>
              <a:rPr lang="en-US" dirty="0"/>
              <a:t> the tangible effects of applying for such funds. </a:t>
            </a:r>
          </a:p>
          <a:p>
            <a:r>
              <a:rPr lang="en-US" dirty="0"/>
              <a:t> </a:t>
            </a:r>
          </a:p>
          <a:p>
            <a:r>
              <a:rPr lang="en-US" dirty="0"/>
              <a:t> How to implement the action?  </a:t>
            </a:r>
          </a:p>
          <a:p>
            <a:r>
              <a:rPr lang="en-US" dirty="0"/>
              <a:t>1. Defining funding needs for the sustainable design/implementation of Cities Air Quality Plans, and assessing sources of funding, and options for their integration.    2. Developing a pilot business model based on the City Air Quality Plans designed based on the Code of Good Practice developed under Action N°2 above. Present results on pilot business model at events and by online dissemination. 3. Drafting recommendations for improving the targeting of existing funding instruments on air quality, as well as their integration, based on the results of the pilot, as well as for having funding bodies make funding opportunities easier to </a:t>
            </a:r>
          </a:p>
          <a:p>
            <a:endParaRPr lang="en-US" dirty="0"/>
          </a:p>
          <a:p>
            <a:r>
              <a:rPr lang="en-US" dirty="0"/>
              <a:t> </a:t>
            </a:r>
          </a:p>
          <a:p>
            <a:r>
              <a:rPr lang="en-US" dirty="0"/>
              <a:t> </a:t>
            </a:r>
          </a:p>
          <a:p>
            <a:r>
              <a:rPr lang="en-US" dirty="0"/>
              <a:t> </a:t>
            </a:r>
          </a:p>
          <a:p>
            <a:r>
              <a:rPr lang="en-US" dirty="0"/>
              <a:t> </a:t>
            </a:r>
          </a:p>
          <a:p>
            <a:r>
              <a:rPr lang="en-US" dirty="0"/>
              <a:t>15 </a:t>
            </a:r>
          </a:p>
          <a:p>
            <a:r>
              <a:rPr lang="en-US" dirty="0"/>
              <a:t>access for cities, and be more active in facilitating the dissemination and the uptake of air quality–related project results in EU and national policy making. 4. Sharing draft recommendations with stakeholders through internet-based public consultation and/or Partnership event and finalization of recommendations.  </a:t>
            </a:r>
          </a:p>
          <a:p>
            <a:endParaRPr lang="en-US"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pPr/>
              <a:t>6</a:t>
            </a:fld>
            <a:endParaRPr lang="it-IT"/>
          </a:p>
        </p:txBody>
      </p:sp>
    </p:spTree>
    <p:extLst>
      <p:ext uri="{BB962C8B-B14F-4D97-AF65-F5344CB8AC3E}">
        <p14:creationId xmlns:p14="http://schemas.microsoft.com/office/powerpoint/2010/main" val="269808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948A3C8-7DC8-4E15-A28A-CFE5B51B863F}"/>
              </a:ext>
            </a:extLst>
          </p:cNvPr>
          <p:cNvSpPr txBox="1">
            <a:spLocks noGrp="1" noChangeArrowheads="1"/>
          </p:cNvSpPr>
          <p:nvPr/>
        </p:nvSpPr>
        <p:spPr bwMode="auto">
          <a:xfrm>
            <a:off x="3849688" y="9429751"/>
            <a:ext cx="2946399"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5671" rIns="91341" bIns="45671"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42B7EAA-37B6-4696-B213-1D68778C438B}" type="slidenum">
              <a:rPr lang="it-IT" altLang="it-IT" b="0"/>
              <a:pPr algn="r" eaLnBrk="1" hangingPunct="1">
                <a:spcBef>
                  <a:spcPct val="0"/>
                </a:spcBef>
              </a:pPr>
              <a:t>7</a:t>
            </a:fld>
            <a:endParaRPr lang="it-IT" altLang="it-IT" b="0"/>
          </a:p>
        </p:txBody>
      </p:sp>
      <p:sp>
        <p:nvSpPr>
          <p:cNvPr id="76803" name="Rectangle 2">
            <a:extLst>
              <a:ext uri="{FF2B5EF4-FFF2-40B4-BE49-F238E27FC236}">
                <a16:creationId xmlns:a16="http://schemas.microsoft.com/office/drawing/2014/main" id="{F4F4AEF7-72DD-453D-80EC-EBA39880B24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C3727695-5718-42A4-A60A-49BE67DE9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
        <p:nvSpPr>
          <p:cNvPr id="5" name="Segnaposto piè di pagina 4">
            <a:extLst>
              <a:ext uri="{FF2B5EF4-FFF2-40B4-BE49-F238E27FC236}">
                <a16:creationId xmlns:a16="http://schemas.microsoft.com/office/drawing/2014/main" id="{AF0D0C21-38FF-417A-AD1F-89EECAF437EC}"/>
              </a:ext>
            </a:extLst>
          </p:cNvPr>
          <p:cNvSpPr>
            <a:spLocks noGrp="1"/>
          </p:cNvSpPr>
          <p:nvPr>
            <p:ph type="ftr" sz="quarter" idx="4"/>
          </p:nvPr>
        </p:nvSpPr>
        <p:spPr/>
        <p:txBody>
          <a:bodyPr/>
          <a:lstStyle/>
          <a:p>
            <a:pPr>
              <a:defRPr/>
            </a:pPr>
            <a:r>
              <a:rPr lang="it-IT"/>
              <a:t>140540011_00</a:t>
            </a:r>
          </a:p>
        </p:txBody>
      </p:sp>
    </p:spTree>
    <p:extLst>
      <p:ext uri="{BB962C8B-B14F-4D97-AF65-F5344CB8AC3E}">
        <p14:creationId xmlns:p14="http://schemas.microsoft.com/office/powerpoint/2010/main" val="199735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work of the Partnership has allowed identifying issues of concern for many cities relating to the development and implementation of Cities Air Quality Action Plans. Notably, it has been found: </a:t>
            </a:r>
          </a:p>
          <a:p>
            <a:pPr marL="236882" indent="-236882">
              <a:buAutoNum type="arabicPeriod"/>
            </a:pPr>
            <a:r>
              <a:rPr lang="en-US" dirty="0"/>
              <a:t>That access to knowledge and experiences (e.g. on process optimization, pitfalls, stakeholder interactions, governance, monitoring, etc.) from front-runners cities having already designed and implemented AQAPs is often crucial to avoid inefficiencies, and that such knowledge should be improved. </a:t>
            </a:r>
          </a:p>
          <a:p>
            <a:endParaRPr lang="it-IT" dirty="0"/>
          </a:p>
          <a:p>
            <a:r>
              <a:rPr lang="en-US" dirty="0"/>
              <a:t>2. Knowledge of best practices in the selection, design, funding, and implementation of air quality measures is essential to facilitate the choice of the relatively most effective measures for the AQAPs, and that such knowledge should be improved. </a:t>
            </a:r>
          </a:p>
          <a:p>
            <a:pPr marL="236882" indent="-236882">
              <a:buAutoNum type="arabicPeriod"/>
            </a:pPr>
            <a:endParaRPr lang="en-US" dirty="0"/>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8</a:t>
            </a:fld>
            <a:endParaRPr lang="it-IT"/>
          </a:p>
        </p:txBody>
      </p:sp>
    </p:spTree>
    <p:extLst>
      <p:ext uri="{BB962C8B-B14F-4D97-AF65-F5344CB8AC3E}">
        <p14:creationId xmlns:p14="http://schemas.microsoft.com/office/powerpoint/2010/main" val="130961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100" dirty="0"/>
          </a:p>
          <a:p>
            <a:r>
              <a:rPr lang="en-US" sz="1100" dirty="0"/>
              <a:t>2. Knowledge of best practices in the selection, design, funding, and implementation of air quality measures is essential to facilitate the choice of the relatively most effective measures for the AQAPs, and that such knowledge should be improved. </a:t>
            </a:r>
          </a:p>
          <a:p>
            <a:endParaRPr lang="it-IT" dirty="0"/>
          </a:p>
        </p:txBody>
      </p:sp>
      <p:sp>
        <p:nvSpPr>
          <p:cNvPr id="4" name="Segnaposto numero diapositiva 3"/>
          <p:cNvSpPr>
            <a:spLocks noGrp="1"/>
          </p:cNvSpPr>
          <p:nvPr>
            <p:ph type="sldNum" sz="quarter" idx="10"/>
          </p:nvPr>
        </p:nvSpPr>
        <p:spPr/>
        <p:txBody>
          <a:bodyPr/>
          <a:lstStyle/>
          <a:p>
            <a:fld id="{6C0380B9-B9FB-41B9-9547-5736C22F977D}" type="slidenum">
              <a:rPr lang="it-IT" smtClean="0"/>
              <a:t>12</a:t>
            </a:fld>
            <a:endParaRPr lang="it-IT"/>
          </a:p>
        </p:txBody>
      </p:sp>
    </p:spTree>
    <p:extLst>
      <p:ext uri="{BB962C8B-B14F-4D97-AF65-F5344CB8AC3E}">
        <p14:creationId xmlns:p14="http://schemas.microsoft.com/office/powerpoint/2010/main" val="8616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646"/>
            <a:ext cx="8229600" cy="857250"/>
          </a:xfrm>
        </p:spPr>
        <p:txBody>
          <a:bodyPr/>
          <a:lstStyle>
            <a:lvl1pPr>
              <a:defRPr>
                <a:solidFill>
                  <a:schemeClr val="bg1"/>
                </a:solidFill>
              </a:defRPr>
            </a:lvl1pPr>
          </a:lstStyle>
          <a:p>
            <a:r>
              <a:rPr lang="it-IT"/>
              <a:t>Fare clic per modificare lo stile del titolo</a:t>
            </a:r>
            <a:endParaRPr lang="nl-NL"/>
          </a:p>
        </p:txBody>
      </p:sp>
      <p:sp>
        <p:nvSpPr>
          <p:cNvPr id="5" name="Subtitle 2"/>
          <p:cNvSpPr>
            <a:spLocks noGrp="1"/>
          </p:cNvSpPr>
          <p:nvPr>
            <p:ph type="subTitle" idx="1"/>
          </p:nvPr>
        </p:nvSpPr>
        <p:spPr>
          <a:xfrm>
            <a:off x="2159732" y="2914650"/>
            <a:ext cx="4824536" cy="1314450"/>
          </a:xfrm>
          <a:solidFill>
            <a:schemeClr val="bg1"/>
          </a:solidFill>
        </p:spPr>
        <p:txBody>
          <a:bodyPr>
            <a:normAutofit/>
          </a:bodyPr>
          <a:lstStyle>
            <a:lvl1pPr marL="0" indent="0" algn="ctr">
              <a:buNone/>
              <a:defRPr sz="2000">
                <a:solidFill>
                  <a:srgbClr val="1C7D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nl-NL" dirty="0"/>
          </a:p>
        </p:txBody>
      </p:sp>
      <p:pic>
        <p:nvPicPr>
          <p:cNvPr id="8"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82060" y="354264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8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pic>
        <p:nvPicPr>
          <p:cNvPr id="4"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087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39519" y="1257884"/>
            <a:ext cx="4464967" cy="2627734"/>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spTree>
    <p:extLst>
      <p:ext uri="{BB962C8B-B14F-4D97-AF65-F5344CB8AC3E}">
        <p14:creationId xmlns:p14="http://schemas.microsoft.com/office/powerpoint/2010/main" val="228215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rgbClr val="8CC9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288" y="842963"/>
            <a:ext cx="4248150" cy="37449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932363" y="842963"/>
            <a:ext cx="3887787" cy="37449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4595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1592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15319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96412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4C0CA2B0-85BC-4059-9C86-5B487B8CFF5F}" type="slidenum">
              <a:rPr lang="nl-NL" smtClean="0"/>
              <a:t>‹N›</a:t>
            </a:fld>
            <a:endParaRPr lang="nl-NL"/>
          </a:p>
        </p:txBody>
      </p:sp>
      <p:sp>
        <p:nvSpPr>
          <p:cNvPr id="8" name="Shape 9"/>
          <p:cNvSpPr/>
          <p:nvPr userDrawn="1"/>
        </p:nvSpPr>
        <p:spPr>
          <a:xfrm flipH="1">
            <a:off x="1620000" y="3690"/>
            <a:ext cx="75240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7" name="Shape 10"/>
          <p:cNvSpPr/>
          <p:nvPr userDrawn="1"/>
        </p:nvSpPr>
        <p:spPr>
          <a:xfrm flipH="1">
            <a:off x="1979712" y="-3723"/>
            <a:ext cx="7164288"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3132608" y="1956694"/>
            <a:ext cx="5831880" cy="1102519"/>
          </a:xfrm>
        </p:spPr>
        <p:txBody>
          <a:bodyPr/>
          <a:lstStyle>
            <a:lvl1pPr algn="r">
              <a:defRPr>
                <a:solidFill>
                  <a:srgbClr val="F1592A"/>
                </a:solidFill>
              </a:defRPr>
            </a:lvl1pPr>
          </a:lstStyle>
          <a:p>
            <a:r>
              <a:rPr lang="it-IT"/>
              <a:t>Fare clic per modificare lo stile del titolo</a:t>
            </a:r>
            <a:endParaRPr lang="nl-NL" dirty="0"/>
          </a:p>
        </p:txBody>
      </p:sp>
      <p:sp>
        <p:nvSpPr>
          <p:cNvPr id="3" name="Subtitle 2"/>
          <p:cNvSpPr>
            <a:spLocks noGrp="1"/>
          </p:cNvSpPr>
          <p:nvPr>
            <p:ph type="subTitle" idx="1"/>
          </p:nvPr>
        </p:nvSpPr>
        <p:spPr>
          <a:xfrm>
            <a:off x="4139952" y="3273524"/>
            <a:ext cx="4824536" cy="1314450"/>
          </a:xfrm>
        </p:spPr>
        <p:txBody>
          <a:bodyPr>
            <a:normAutofit/>
          </a:bodyPr>
          <a:lstStyle>
            <a:lvl1pPr marL="0" indent="0" algn="r">
              <a:buNone/>
              <a:defRPr sz="2000">
                <a:solidFill>
                  <a:srgbClr val="8CC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nl-NL" dirty="0"/>
          </a:p>
        </p:txBody>
      </p:sp>
      <p:pic>
        <p:nvPicPr>
          <p:cNvPr id="10"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6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0CA2B0-85BC-4059-9C86-5B487B8CFF5F}" type="slidenum">
              <a:rPr lang="nl-NL" smtClean="0"/>
              <a:t>‹N›</a:t>
            </a:fld>
            <a:endParaRPr lang="nl-NL"/>
          </a:p>
        </p:txBody>
      </p:sp>
      <p:sp>
        <p:nvSpPr>
          <p:cNvPr id="16" name="Shape 9"/>
          <p:cNvSpPr/>
          <p:nvPr userDrawn="1"/>
        </p:nvSpPr>
        <p:spPr>
          <a:xfrm flipH="1">
            <a:off x="-7200" y="3690"/>
            <a:ext cx="915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7" name="Shape 10"/>
          <p:cNvSpPr/>
          <p:nvPr userDrawn="1"/>
        </p:nvSpPr>
        <p:spPr>
          <a:xfrm flipH="1">
            <a:off x="353415" y="-3723"/>
            <a:ext cx="8790585"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468313" y="664096"/>
            <a:ext cx="8496300" cy="683518"/>
          </a:xfrm>
        </p:spPr>
        <p:txBody>
          <a:bodyPr/>
          <a:lstStyle>
            <a:lvl1pPr algn="r">
              <a:defRPr>
                <a:solidFill>
                  <a:srgbClr val="F1592A"/>
                </a:solidFill>
              </a:defRPr>
            </a:lvl1pPr>
          </a:lstStyle>
          <a:p>
            <a:r>
              <a:rPr lang="it-IT"/>
              <a:t>Fare clic per modificare lo stile del titolo</a:t>
            </a:r>
            <a:endParaRPr lang="nl-NL" dirty="0"/>
          </a:p>
        </p:txBody>
      </p:sp>
      <p:sp>
        <p:nvSpPr>
          <p:cNvPr id="9" name="Content Placeholder 8"/>
          <p:cNvSpPr>
            <a:spLocks noGrp="1"/>
          </p:cNvSpPr>
          <p:nvPr>
            <p:ph sz="quarter" idx="15"/>
          </p:nvPr>
        </p:nvSpPr>
        <p:spPr>
          <a:xfrm>
            <a:off x="1907705" y="1600200"/>
            <a:ext cx="7056908" cy="1943100"/>
          </a:xfrm>
        </p:spPr>
        <p:txBody>
          <a:bodyPr/>
          <a:lstStyle>
            <a:lvl1pPr marL="0" indent="0">
              <a:buNone/>
              <a:defRPr>
                <a:solidFill>
                  <a:srgbClr val="1C7DC3"/>
                </a:solidFill>
              </a:defRPr>
            </a:lvl1pPr>
            <a:lvl2pPr marL="457200" indent="0">
              <a:buNone/>
              <a:defRPr>
                <a:solidFill>
                  <a:srgbClr val="1C7DC3"/>
                </a:solidFill>
              </a:defRPr>
            </a:lvl2pPr>
            <a:lvl3pPr marL="914400" indent="0">
              <a:buNone/>
              <a:defRPr>
                <a:solidFill>
                  <a:srgbClr val="1C7DC3"/>
                </a:solidFill>
              </a:defRPr>
            </a:lvl3pPr>
            <a:lvl4pPr marL="1371600" indent="0">
              <a:buNone/>
              <a:defRPr>
                <a:solidFill>
                  <a:srgbClr val="1C7DC3"/>
                </a:solidFill>
              </a:defRPr>
            </a:lvl4pPr>
            <a:lvl5pPr marL="1828800" indent="0">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pic>
        <p:nvPicPr>
          <p:cNvPr id="8"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2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3" name="Shape 9"/>
          <p:cNvSpPr/>
          <p:nvPr userDrawn="1"/>
        </p:nvSpPr>
        <p:spPr>
          <a:xfrm flipH="1">
            <a:off x="-1357200" y="3690"/>
            <a:ext cx="1050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996960" y="-3723"/>
            <a:ext cx="10140959"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title"/>
          </p:nvPr>
        </p:nvSpPr>
        <p:spPr>
          <a:xfrm>
            <a:off x="468313" y="699542"/>
            <a:ext cx="8496175" cy="857250"/>
          </a:xfrm>
        </p:spPr>
        <p:txBody>
          <a:bodyPr/>
          <a:lstStyle>
            <a:lvl1pPr algn="r">
              <a:defRPr>
                <a:solidFill>
                  <a:srgbClr val="F1592A"/>
                </a:solidFill>
              </a:defRPr>
            </a:lvl1pPr>
          </a:lstStyle>
          <a:p>
            <a:r>
              <a:rPr lang="it-IT"/>
              <a:t>Fare clic per modificare lo stile del titolo</a:t>
            </a:r>
            <a:endParaRPr lang="nl-NL" dirty="0"/>
          </a:p>
        </p:txBody>
      </p:sp>
      <p:sp>
        <p:nvSpPr>
          <p:cNvPr id="3" name="Content Placeholder 2"/>
          <p:cNvSpPr>
            <a:spLocks noGrp="1"/>
          </p:cNvSpPr>
          <p:nvPr>
            <p:ph idx="1"/>
          </p:nvPr>
        </p:nvSpPr>
        <p:spPr>
          <a:xfrm>
            <a:off x="468313" y="1693714"/>
            <a:ext cx="8496175" cy="3326308"/>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pic>
        <p:nvPicPr>
          <p:cNvPr id="7"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4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CA2B0-85BC-4059-9C86-5B487B8CFF5F}" type="slidenum">
              <a:rPr lang="nl-NL" smtClean="0"/>
              <a:t>‹N›</a:t>
            </a:fld>
            <a:endParaRPr lang="nl-NL"/>
          </a:p>
        </p:txBody>
      </p:sp>
      <p:sp>
        <p:nvSpPr>
          <p:cNvPr id="14" name="Shape 9"/>
          <p:cNvSpPr/>
          <p:nvPr userDrawn="1"/>
        </p:nvSpPr>
        <p:spPr>
          <a:xfrm flipH="1">
            <a:off x="3351600" y="3690"/>
            <a:ext cx="57924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Shape 10"/>
          <p:cNvSpPr/>
          <p:nvPr userDrawn="1"/>
        </p:nvSpPr>
        <p:spPr>
          <a:xfrm flipH="1">
            <a:off x="3710332" y="-3723"/>
            <a:ext cx="543366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8" name="Title 1"/>
          <p:cNvSpPr>
            <a:spLocks noGrp="1"/>
          </p:cNvSpPr>
          <p:nvPr>
            <p:ph type="title"/>
          </p:nvPr>
        </p:nvSpPr>
        <p:spPr>
          <a:xfrm>
            <a:off x="4932040" y="714525"/>
            <a:ext cx="4032573" cy="857250"/>
          </a:xfrm>
        </p:spPr>
        <p:txBody>
          <a:bodyPr>
            <a:noAutofit/>
          </a:bodyPr>
          <a:lstStyle>
            <a:lvl1pPr algn="r">
              <a:defRPr sz="3000">
                <a:solidFill>
                  <a:srgbClr val="F1592A"/>
                </a:solidFill>
              </a:defRPr>
            </a:lvl1pPr>
          </a:lstStyle>
          <a:p>
            <a:r>
              <a:rPr lang="it-IT"/>
              <a:t>Fare clic per modificare lo stile del titolo</a:t>
            </a:r>
            <a:endParaRPr lang="nl-NL" dirty="0"/>
          </a:p>
        </p:txBody>
      </p:sp>
      <p:sp>
        <p:nvSpPr>
          <p:cNvPr id="9" name="Content Placeholder 2"/>
          <p:cNvSpPr>
            <a:spLocks noGrp="1"/>
          </p:cNvSpPr>
          <p:nvPr>
            <p:ph idx="1"/>
          </p:nvPr>
        </p:nvSpPr>
        <p:spPr>
          <a:xfrm>
            <a:off x="4932040" y="1846064"/>
            <a:ext cx="4032573" cy="3394472"/>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pic>
        <p:nvPicPr>
          <p:cNvPr id="10"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0CA2B0-85BC-4059-9C86-5B487B8CFF5F}" type="slidenum">
              <a:rPr lang="nl-NL" smtClean="0"/>
              <a:t>‹N›</a:t>
            </a:fld>
            <a:endParaRPr lang="nl-NL"/>
          </a:p>
        </p:txBody>
      </p:sp>
      <p:sp>
        <p:nvSpPr>
          <p:cNvPr id="6"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8"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10" name="Text Placeholder 9"/>
          <p:cNvSpPr>
            <a:spLocks noGrp="1"/>
          </p:cNvSpPr>
          <p:nvPr>
            <p:ph type="body" sz="quarter" idx="13"/>
          </p:nvPr>
        </p:nvSpPr>
        <p:spPr>
          <a:xfrm>
            <a:off x="1822862" y="1424604"/>
            <a:ext cx="5472459" cy="2520925"/>
          </a:xfrm>
        </p:spPr>
        <p:txBody>
          <a:bodyPr/>
          <a:lstStyle>
            <a:lvl1pPr marL="0" indent="0" algn="ctr">
              <a:buFontTx/>
              <a:buNone/>
              <a:defRPr>
                <a:solidFill>
                  <a:srgbClr val="F1592A"/>
                </a:solidFill>
              </a:defRPr>
            </a:lvl1pPr>
            <a:lvl2pPr marL="457200" indent="0" algn="ctr">
              <a:buFontTx/>
              <a:buNone/>
              <a:defRPr>
                <a:solidFill>
                  <a:srgbClr val="F1592A"/>
                </a:solidFill>
              </a:defRPr>
            </a:lvl2pPr>
            <a:lvl3pPr marL="914400" indent="0" algn="ctr">
              <a:buFontTx/>
              <a:buNone/>
              <a:defRPr>
                <a:solidFill>
                  <a:srgbClr val="F1592A"/>
                </a:solidFill>
              </a:defRPr>
            </a:lvl3pPr>
            <a:lvl4pPr marL="1371600" indent="0" algn="ctr">
              <a:buFontTx/>
              <a:buNone/>
              <a:defRPr>
                <a:solidFill>
                  <a:srgbClr val="F1592A"/>
                </a:solidFill>
              </a:defRPr>
            </a:lvl4pPr>
            <a:lvl5pPr marL="1828800" indent="0" algn="ctr">
              <a:buFontTx/>
              <a:buNone/>
              <a:defRPr>
                <a:solidFill>
                  <a:srgbClr val="F1592A"/>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a:p>
        </p:txBody>
      </p:sp>
    </p:spTree>
    <p:extLst>
      <p:ext uri="{BB962C8B-B14F-4D97-AF65-F5344CB8AC3E}">
        <p14:creationId xmlns:p14="http://schemas.microsoft.com/office/powerpoint/2010/main" val="1176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Shape 9"/>
          <p:cNvSpPr/>
          <p:nvPr userDrawn="1"/>
        </p:nvSpPr>
        <p:spPr>
          <a:xfrm flipH="1">
            <a:off x="1331640" y="3690"/>
            <a:ext cx="781236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1815472" y="-3723"/>
            <a:ext cx="732852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9" name="Title 1"/>
          <p:cNvSpPr>
            <a:spLocks noGrp="1"/>
          </p:cNvSpPr>
          <p:nvPr>
            <p:ph type="title"/>
          </p:nvPr>
        </p:nvSpPr>
        <p:spPr>
          <a:xfrm>
            <a:off x="2564185" y="699542"/>
            <a:ext cx="6400303" cy="857250"/>
          </a:xfrm>
        </p:spPr>
        <p:txBody>
          <a:bodyPr/>
          <a:lstStyle>
            <a:lvl1pPr algn="r">
              <a:defRPr>
                <a:solidFill>
                  <a:srgbClr val="F1592A"/>
                </a:solidFill>
              </a:defRPr>
            </a:lvl1pPr>
          </a:lstStyle>
          <a:p>
            <a:r>
              <a:rPr lang="it-IT"/>
              <a:t>Fare clic per modificare lo stile del titolo</a:t>
            </a:r>
            <a:endParaRPr lang="nl-NL" dirty="0"/>
          </a:p>
        </p:txBody>
      </p:sp>
      <p:sp>
        <p:nvSpPr>
          <p:cNvPr id="21" name="Content Placeholder 2"/>
          <p:cNvSpPr>
            <a:spLocks noGrp="1"/>
          </p:cNvSpPr>
          <p:nvPr>
            <p:ph idx="13"/>
          </p:nvPr>
        </p:nvSpPr>
        <p:spPr>
          <a:xfrm>
            <a:off x="4716349" y="1595662"/>
            <a:ext cx="2088232" cy="2526929"/>
          </a:xfrm>
        </p:spPr>
        <p:txBody>
          <a:bodyPr>
            <a:noAutofit/>
          </a:bodyPr>
          <a:lstStyle>
            <a:lvl1pPr marL="0" indent="0" algn="ctr">
              <a:buNone/>
              <a:defRPr sz="2000">
                <a:solidFill>
                  <a:srgbClr val="1C7DC3"/>
                </a:solidFill>
              </a:defRPr>
            </a:lvl1pPr>
            <a:lvl2pPr marL="457200" indent="0" algn="ctr">
              <a:buNone/>
              <a:defRPr sz="2000">
                <a:solidFill>
                  <a:srgbClr val="1C7DC3"/>
                </a:solidFill>
              </a:defRPr>
            </a:lvl2pPr>
            <a:lvl3pPr marL="914400" indent="0" algn="ctr">
              <a:buNone/>
              <a:defRPr sz="2000">
                <a:solidFill>
                  <a:srgbClr val="1C7DC3"/>
                </a:solidFill>
              </a:defRPr>
            </a:lvl3pPr>
            <a:lvl4pPr marL="1371600" indent="0" algn="ctr">
              <a:buNone/>
              <a:defRPr sz="2000">
                <a:solidFill>
                  <a:srgbClr val="1C7DC3"/>
                </a:solidFill>
              </a:defRPr>
            </a:lvl4pPr>
            <a:lvl5pPr marL="1828800" indent="0" algn="ctr">
              <a:buNone/>
              <a:defRPr sz="2000">
                <a:solidFill>
                  <a:srgbClr val="1C7DC3"/>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sp>
        <p:nvSpPr>
          <p:cNvPr id="26" name="Text Placeholder 23"/>
          <p:cNvSpPr>
            <a:spLocks noGrp="1"/>
          </p:cNvSpPr>
          <p:nvPr>
            <p:ph type="body" sz="quarter" idx="15"/>
          </p:nvPr>
        </p:nvSpPr>
        <p:spPr>
          <a:xfrm>
            <a:off x="2556545"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it-IT"/>
              <a:t>Modifica gli stili del testo dello schema</a:t>
            </a:r>
          </a:p>
        </p:txBody>
      </p:sp>
      <p:sp>
        <p:nvSpPr>
          <p:cNvPr id="27" name="Text Placeholder 23"/>
          <p:cNvSpPr>
            <a:spLocks noGrp="1"/>
          </p:cNvSpPr>
          <p:nvPr>
            <p:ph type="body" sz="quarter" idx="16"/>
          </p:nvPr>
        </p:nvSpPr>
        <p:spPr>
          <a:xfrm>
            <a:off x="6948264"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it-IT"/>
              <a:t>Modifica gli stili del testo dello schema</a:t>
            </a:r>
          </a:p>
        </p:txBody>
      </p:sp>
      <p:pic>
        <p:nvPicPr>
          <p:cNvPr id="9" name="Picture 2" descr="F:\PROPOSALS &amp; CONTRACTS\Contract\Research Contract\BR32036 Urban Agenda\FWC management\Communication\2. Visuals\2. Partnerships\AirQuality\UA air-quality (without city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7517" y="48574"/>
            <a:ext cx="137988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2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‹N›</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7" name="Text Placeholder 6"/>
          <p:cNvSpPr>
            <a:spLocks noGrp="1"/>
          </p:cNvSpPr>
          <p:nvPr>
            <p:ph type="body" sz="quarter" idx="11"/>
          </p:nvPr>
        </p:nvSpPr>
        <p:spPr>
          <a:xfrm>
            <a:off x="1907704" y="1425575"/>
            <a:ext cx="5256584" cy="2658343"/>
          </a:xfrm>
        </p:spPr>
        <p:txBody>
          <a:bodyPr/>
          <a:lstStyle>
            <a:lvl1pPr marL="0" indent="0" algn="ctr">
              <a:buNone/>
              <a:defRPr>
                <a:solidFill>
                  <a:srgbClr val="8CC96C"/>
                </a:solidFill>
              </a:defRPr>
            </a:lvl1pPr>
            <a:lvl2pPr marL="457200" indent="0" algn="ctr">
              <a:buNone/>
              <a:defRPr>
                <a:solidFill>
                  <a:srgbClr val="8CC96C"/>
                </a:solidFill>
              </a:defRPr>
            </a:lvl2pPr>
            <a:lvl3pPr marL="914400" indent="0" algn="ctr">
              <a:buNone/>
              <a:defRPr>
                <a:solidFill>
                  <a:srgbClr val="8CC96C"/>
                </a:solidFill>
              </a:defRPr>
            </a:lvl3pPr>
            <a:lvl4pPr marL="1371600" indent="0" algn="ctr">
              <a:buNone/>
              <a:defRPr>
                <a:solidFill>
                  <a:srgbClr val="8CC96C"/>
                </a:solidFill>
              </a:defRPr>
            </a:lvl4pPr>
            <a:lvl5pPr marL="1828800" indent="0" algn="ctr">
              <a:buNone/>
              <a:defRPr>
                <a:solidFill>
                  <a:srgbClr val="8CC96C"/>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2223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‹N›</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7" name="Text Placeholder 6"/>
          <p:cNvSpPr>
            <a:spLocks noGrp="1"/>
          </p:cNvSpPr>
          <p:nvPr>
            <p:ph type="body" sz="quarter" idx="11"/>
          </p:nvPr>
        </p:nvSpPr>
        <p:spPr>
          <a:xfrm>
            <a:off x="2052638" y="1563688"/>
            <a:ext cx="5039642" cy="23042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97930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7DC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endParaRPr lang="nl-NL"/>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nl-NL"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0CA2B0-85BC-4059-9C86-5B487B8CFF5F}" type="slidenum">
              <a:rPr lang="nl-NL" smtClean="0"/>
              <a:pPr/>
              <a:t>‹N›</a:t>
            </a:fld>
            <a:endParaRPr lang="nl-NL"/>
          </a:p>
        </p:txBody>
      </p:sp>
    </p:spTree>
    <p:extLst>
      <p:ext uri="{BB962C8B-B14F-4D97-AF65-F5344CB8AC3E}">
        <p14:creationId xmlns:p14="http://schemas.microsoft.com/office/powerpoint/2010/main" val="117787247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50" r:id="rId4"/>
    <p:sldLayoutId id="2147483655" r:id="rId5"/>
    <p:sldLayoutId id="2147483654" r:id="rId6"/>
    <p:sldLayoutId id="2147483657" r:id="rId7"/>
    <p:sldLayoutId id="2147483662" r:id="rId8"/>
    <p:sldLayoutId id="2147483663" r:id="rId9"/>
    <p:sldLayoutId id="2147483666" r:id="rId10"/>
    <p:sldLayoutId id="2147483660" r:id="rId11"/>
    <p:sldLayoutId id="2147483664" r:id="rId12"/>
    <p:sldLayoutId id="2147483665" r:id="rId13"/>
    <p:sldLayoutId id="2147483667" r:id="rId14"/>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3.emf"/><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7.sv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emf"/><Relationship Id="rId5" Type="http://schemas.openxmlformats.org/officeDocument/2006/relationships/image" Target="../media/image25.svg"/><Relationship Id="rId10"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5458" y="274517"/>
            <a:ext cx="6294059" cy="2592288"/>
          </a:xfrm>
        </p:spPr>
        <p:txBody>
          <a:bodyPr>
            <a:noAutofit/>
          </a:bodyPr>
          <a:lstStyle/>
          <a:p>
            <a:br>
              <a:rPr lang="en-US" sz="3600" dirty="0">
                <a:latin typeface="+mn-lt"/>
              </a:rPr>
            </a:br>
            <a:r>
              <a:rPr lang="en-US" sz="2000" dirty="0">
                <a:solidFill>
                  <a:schemeClr val="bg1"/>
                </a:solidFill>
                <a:latin typeface="+mn-lt"/>
              </a:rPr>
              <a:t>-</a:t>
            </a:r>
            <a:br>
              <a:rPr lang="en-US" sz="3600" dirty="0">
                <a:latin typeface="+mn-lt"/>
              </a:rPr>
            </a:br>
            <a:r>
              <a:rPr lang="en-US" sz="3600" cap="all" dirty="0">
                <a:effectLst>
                  <a:outerShdw blurRad="38100" dist="38100" dir="2700000" algn="tl">
                    <a:srgbClr val="000000">
                      <a:alpha val="43137"/>
                    </a:srgbClr>
                  </a:outerShdw>
                </a:effectLst>
                <a:latin typeface="+mn-lt"/>
              </a:rPr>
              <a:t>Better targeted funding </a:t>
            </a:r>
            <a:br>
              <a:rPr lang="en-US" sz="3600" cap="all" dirty="0">
                <a:effectLst>
                  <a:outerShdw blurRad="38100" dist="38100" dir="2700000" algn="tl">
                    <a:srgbClr val="000000">
                      <a:alpha val="43137"/>
                    </a:srgbClr>
                  </a:outerShdw>
                </a:effectLst>
                <a:latin typeface="+mn-lt"/>
              </a:rPr>
            </a:br>
            <a:r>
              <a:rPr lang="en-US" sz="3600" cap="all" dirty="0">
                <a:effectLst>
                  <a:outerShdw blurRad="38100" dist="38100" dir="2700000" algn="tl">
                    <a:srgbClr val="000000">
                      <a:alpha val="43137"/>
                    </a:srgbClr>
                  </a:outerShdw>
                </a:effectLst>
                <a:latin typeface="+mn-lt"/>
              </a:rPr>
              <a:t>for air quality</a:t>
            </a:r>
            <a:endParaRPr lang="nl-NL" sz="3600" dirty="0">
              <a:effectLst>
                <a:outerShdw blurRad="38100" dist="38100" dir="2700000" algn="tl">
                  <a:srgbClr val="000000">
                    <a:alpha val="43137"/>
                  </a:srgbClr>
                </a:outerShdw>
              </a:effectLst>
              <a:latin typeface="+mn-lt"/>
            </a:endParaRPr>
          </a:p>
        </p:txBody>
      </p:sp>
      <p:sp>
        <p:nvSpPr>
          <p:cNvPr id="4" name="Title 1">
            <a:extLst>
              <a:ext uri="{FF2B5EF4-FFF2-40B4-BE49-F238E27FC236}">
                <a16:creationId xmlns:a16="http://schemas.microsoft.com/office/drawing/2014/main" id="{EB04A161-DD0B-45CB-89CA-E0FB29CE16D7}"/>
              </a:ext>
            </a:extLst>
          </p:cNvPr>
          <p:cNvSpPr txBox="1">
            <a:spLocks/>
          </p:cNvSpPr>
          <p:nvPr/>
        </p:nvSpPr>
        <p:spPr>
          <a:xfrm>
            <a:off x="179512" y="267494"/>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latin typeface="+mn-lt"/>
              </a:rPr>
              <a:t>Partnership</a:t>
            </a:r>
          </a:p>
          <a:p>
            <a:pPr algn="l"/>
            <a:r>
              <a:rPr lang="en-US" sz="2000" b="0" dirty="0">
                <a:solidFill>
                  <a:schemeClr val="bg1"/>
                </a:solidFill>
                <a:latin typeface="+mn-lt"/>
              </a:rPr>
              <a:t>Air Quality</a:t>
            </a:r>
          </a:p>
          <a:p>
            <a:pPr algn="l"/>
            <a:endParaRPr lang="en-US" sz="2000" b="0" u="sng" dirty="0">
              <a:solidFill>
                <a:schemeClr val="bg1"/>
              </a:solidFill>
              <a:latin typeface="+mn-lt"/>
            </a:endParaRPr>
          </a:p>
          <a:p>
            <a:pPr algn="l"/>
            <a:r>
              <a:rPr lang="en-US" sz="2000" dirty="0">
                <a:solidFill>
                  <a:schemeClr val="bg1"/>
                </a:solidFill>
                <a:latin typeface="+mn-lt"/>
              </a:rPr>
              <a:t>ACTION PLAN</a:t>
            </a:r>
            <a:br>
              <a:rPr lang="en-US" sz="2000" dirty="0">
                <a:solidFill>
                  <a:schemeClr val="bg1"/>
                </a:solidFill>
                <a:latin typeface="+mn-lt"/>
              </a:rPr>
            </a:br>
            <a:endParaRPr lang="en-US" sz="2000" dirty="0">
              <a:solidFill>
                <a:schemeClr val="bg1"/>
              </a:solidFill>
              <a:latin typeface="+mn-lt"/>
            </a:endParaRPr>
          </a:p>
          <a:p>
            <a:pPr algn="l"/>
            <a:r>
              <a:rPr lang="en-GB" sz="2000" b="0" dirty="0">
                <a:solidFill>
                  <a:schemeClr val="bg1"/>
                </a:solidFill>
                <a:latin typeface="+mn-lt"/>
              </a:rPr>
              <a:t>Better Funding</a:t>
            </a:r>
          </a:p>
          <a:p>
            <a:pPr algn="l"/>
            <a:br>
              <a:rPr lang="en-US" sz="2400" dirty="0">
                <a:solidFill>
                  <a:schemeClr val="bg1"/>
                </a:solidFill>
              </a:rPr>
            </a:br>
            <a:endParaRPr lang="nl-NL" sz="2400" dirty="0">
              <a:solidFill>
                <a:schemeClr val="bg1"/>
              </a:solidFill>
            </a:endParaRPr>
          </a:p>
        </p:txBody>
      </p:sp>
      <p:pic>
        <p:nvPicPr>
          <p:cNvPr id="7" name="Picture 7" descr="base-01.png">
            <a:extLst>
              <a:ext uri="{FF2B5EF4-FFF2-40B4-BE49-F238E27FC236}">
                <a16:creationId xmlns:a16="http://schemas.microsoft.com/office/drawing/2014/main" id="{AE694BC8-7A7A-436B-A8AC-5FE1AF48C74A}"/>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30" descr="Logo AMAT.eps">
            <a:extLst>
              <a:ext uri="{FF2B5EF4-FFF2-40B4-BE49-F238E27FC236}">
                <a16:creationId xmlns:a16="http://schemas.microsoft.com/office/drawing/2014/main" id="{9FAA1330-0A54-4F13-A6A9-AB4BB70A06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5" name="Segnaposto numero diapositiva 4">
            <a:extLst>
              <a:ext uri="{FF2B5EF4-FFF2-40B4-BE49-F238E27FC236}">
                <a16:creationId xmlns:a16="http://schemas.microsoft.com/office/drawing/2014/main" id="{7F2797C8-CE4C-4A65-A248-B8453FD23E03}"/>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a:t>
            </a:fld>
            <a:endParaRPr lang="nl-NL" dirty="0"/>
          </a:p>
        </p:txBody>
      </p:sp>
      <p:sp>
        <p:nvSpPr>
          <p:cNvPr id="3" name="Rettangolo 2">
            <a:extLst>
              <a:ext uri="{FF2B5EF4-FFF2-40B4-BE49-F238E27FC236}">
                <a16:creationId xmlns:a16="http://schemas.microsoft.com/office/drawing/2014/main" id="{E0FD378C-D488-430A-AAB5-3FDD85D125D2}"/>
              </a:ext>
            </a:extLst>
          </p:cNvPr>
          <p:cNvSpPr/>
          <p:nvPr/>
        </p:nvSpPr>
        <p:spPr>
          <a:xfrm>
            <a:off x="5233682" y="2988989"/>
            <a:ext cx="3801041" cy="461665"/>
          </a:xfrm>
          <a:prstGeom prst="rect">
            <a:avLst/>
          </a:prstGeom>
        </p:spPr>
        <p:txBody>
          <a:bodyPr wrap="none">
            <a:spAutoFit/>
          </a:bodyPr>
          <a:lstStyle/>
          <a:p>
            <a:r>
              <a:rPr lang="en-US" sz="2400" b="1" dirty="0">
                <a:solidFill>
                  <a:srgbClr val="8CC96C"/>
                </a:solidFill>
                <a:cs typeface="Arial" panose="020B0604020202020204" pitchFamily="34" charset="0"/>
              </a:rPr>
              <a:t>Action Leader: City of Milan </a:t>
            </a:r>
            <a:endParaRPr lang="it-IT" sz="2400" b="1" dirty="0">
              <a:cs typeface="Arial" panose="020B0604020202020204" pitchFamily="34" charset="0"/>
            </a:endParaRPr>
          </a:p>
        </p:txBody>
      </p:sp>
      <p:sp>
        <p:nvSpPr>
          <p:cNvPr id="9" name="CasellaDiTesto 8">
            <a:extLst>
              <a:ext uri="{FF2B5EF4-FFF2-40B4-BE49-F238E27FC236}">
                <a16:creationId xmlns:a16="http://schemas.microsoft.com/office/drawing/2014/main" id="{B7250C9A-C5AC-49E1-BD15-5AE38AA99A4D}"/>
              </a:ext>
            </a:extLst>
          </p:cNvPr>
          <p:cNvSpPr txBox="1"/>
          <p:nvPr/>
        </p:nvSpPr>
        <p:spPr>
          <a:xfrm>
            <a:off x="6444208" y="3365303"/>
            <a:ext cx="2361683" cy="1538883"/>
          </a:xfrm>
          <a:prstGeom prst="rect">
            <a:avLst/>
          </a:prstGeom>
          <a:noFill/>
        </p:spPr>
        <p:txBody>
          <a:bodyPr wrap="square" rtlCol="0">
            <a:spAutoFit/>
          </a:bodyPr>
          <a:lstStyle/>
          <a:p>
            <a:r>
              <a:rPr lang="it-IT" b="1" dirty="0">
                <a:solidFill>
                  <a:srgbClr val="F1592A"/>
                </a:solidFill>
              </a:rPr>
              <a:t>	  	</a:t>
            </a:r>
          </a:p>
          <a:p>
            <a:r>
              <a:rPr lang="it-IT" b="1" dirty="0">
                <a:solidFill>
                  <a:srgbClr val="F1592A"/>
                </a:solidFill>
              </a:rPr>
              <a:t>		              </a:t>
            </a:r>
            <a:r>
              <a:rPr lang="it-IT" sz="2000" b="1" dirty="0">
                <a:solidFill>
                  <a:srgbClr val="006DC0"/>
                </a:solidFill>
              </a:rPr>
              <a:t>Silvia Moroni</a:t>
            </a:r>
          </a:p>
          <a:p>
            <a:r>
              <a:rPr lang="it-IT" sz="2000" dirty="0">
                <a:solidFill>
                  <a:srgbClr val="006DC0"/>
                </a:solidFill>
              </a:rPr>
              <a:t>AMAT - City of Milan</a:t>
            </a:r>
          </a:p>
          <a:p>
            <a:endParaRPr lang="it-IT" dirty="0"/>
          </a:p>
        </p:txBody>
      </p:sp>
    </p:spTree>
    <p:extLst>
      <p:ext uri="{BB962C8B-B14F-4D97-AF65-F5344CB8AC3E}">
        <p14:creationId xmlns:p14="http://schemas.microsoft.com/office/powerpoint/2010/main" val="272667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4A161-DD0B-45CB-89CA-E0FB29CE16D7}"/>
              </a:ext>
            </a:extLst>
          </p:cNvPr>
          <p:cNvSpPr txBox="1">
            <a:spLocks/>
          </p:cNvSpPr>
          <p:nvPr/>
        </p:nvSpPr>
        <p:spPr>
          <a:xfrm>
            <a:off x="264159" y="-20538"/>
            <a:ext cx="2736304" cy="309634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rPr>
              <a:t>Partnership</a:t>
            </a:r>
          </a:p>
          <a:p>
            <a:pPr algn="l"/>
            <a:r>
              <a:rPr lang="en-US" sz="2000" b="0" dirty="0">
                <a:solidFill>
                  <a:schemeClr val="bg1"/>
                </a:solidFill>
              </a:rPr>
              <a:t>Air Quality</a:t>
            </a:r>
          </a:p>
          <a:p>
            <a:pPr algn="l"/>
            <a:endParaRPr lang="en-US" sz="2000" b="0" u="sng" dirty="0">
              <a:solidFill>
                <a:schemeClr val="bg1"/>
              </a:solidFill>
            </a:endParaRPr>
          </a:p>
          <a:p>
            <a:pPr algn="l"/>
            <a:br>
              <a:rPr lang="en-US" sz="2400" dirty="0">
                <a:solidFill>
                  <a:schemeClr val="bg1"/>
                </a:solidFill>
              </a:rPr>
            </a:br>
            <a:endParaRPr lang="nl-NL" sz="2400" dirty="0">
              <a:solidFill>
                <a:schemeClr val="bg1"/>
              </a:solidFill>
            </a:endParaRPr>
          </a:p>
        </p:txBody>
      </p:sp>
      <p:pic>
        <p:nvPicPr>
          <p:cNvPr id="5" name="Immagine 4">
            <a:extLst>
              <a:ext uri="{FF2B5EF4-FFF2-40B4-BE49-F238E27FC236}">
                <a16:creationId xmlns:a16="http://schemas.microsoft.com/office/drawing/2014/main" id="{1DAEE1E4-55FA-433E-90D1-719D8CEA232B}"/>
              </a:ext>
            </a:extLst>
          </p:cNvPr>
          <p:cNvPicPr>
            <a:picLocks noChangeAspect="1"/>
          </p:cNvPicPr>
          <p:nvPr/>
        </p:nvPicPr>
        <p:blipFill rotWithShape="1">
          <a:blip r:embed="rId2"/>
          <a:srcRect l="1" r="4261" b="-39"/>
          <a:stretch/>
        </p:blipFill>
        <p:spPr>
          <a:xfrm>
            <a:off x="345736" y="1491630"/>
            <a:ext cx="936104" cy="972108"/>
          </a:xfrm>
          <a:prstGeom prst="rect">
            <a:avLst/>
          </a:prstGeom>
        </p:spPr>
      </p:pic>
      <p:pic>
        <p:nvPicPr>
          <p:cNvPr id="8" name="Picture 7" descr="base-01.png">
            <a:extLst>
              <a:ext uri="{FF2B5EF4-FFF2-40B4-BE49-F238E27FC236}">
                <a16:creationId xmlns:a16="http://schemas.microsoft.com/office/drawing/2014/main" id="{5DAF8427-CC45-4CF5-AAFA-22B5AF4C2EBB}"/>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0" descr="Logo AMAT.eps">
            <a:extLst>
              <a:ext uri="{FF2B5EF4-FFF2-40B4-BE49-F238E27FC236}">
                <a16:creationId xmlns:a16="http://schemas.microsoft.com/office/drawing/2014/main" id="{AFAAA792-35EB-4C74-A5FB-9CB714020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659234"/>
            <a:ext cx="936104" cy="371593"/>
          </a:xfrm>
          <a:prstGeom prst="rect">
            <a:avLst/>
          </a:prstGeom>
          <a:solidFill>
            <a:schemeClr val="bg1"/>
          </a:solidFill>
          <a:ln>
            <a:noFill/>
          </a:ln>
          <a:extLst/>
        </p:spPr>
      </p:pic>
      <p:sp>
        <p:nvSpPr>
          <p:cNvPr id="10" name="Title 1">
            <a:extLst>
              <a:ext uri="{FF2B5EF4-FFF2-40B4-BE49-F238E27FC236}">
                <a16:creationId xmlns:a16="http://schemas.microsoft.com/office/drawing/2014/main" id="{909C23FC-6CA9-4461-AE7C-CF47428BD315}"/>
              </a:ext>
            </a:extLst>
          </p:cNvPr>
          <p:cNvSpPr txBox="1">
            <a:spLocks/>
          </p:cNvSpPr>
          <p:nvPr/>
        </p:nvSpPr>
        <p:spPr>
          <a:xfrm>
            <a:off x="-12693" y="3231525"/>
            <a:ext cx="2736304" cy="1073777"/>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400" dirty="0">
                <a:solidFill>
                  <a:schemeClr val="bg1"/>
                </a:solidFill>
              </a:rPr>
              <a:t>Actions </a:t>
            </a:r>
          </a:p>
          <a:p>
            <a:pPr algn="l"/>
            <a:r>
              <a:rPr lang="en-US" sz="2400" dirty="0">
                <a:solidFill>
                  <a:schemeClr val="bg1"/>
                </a:solidFill>
              </a:rPr>
              <a:t>on </a:t>
            </a:r>
          </a:p>
          <a:p>
            <a:pPr algn="l"/>
            <a:r>
              <a:rPr lang="en-US" sz="2400" dirty="0">
                <a:solidFill>
                  <a:schemeClr val="bg1"/>
                </a:solidFill>
              </a:rPr>
              <a:t>Air Quality Plans</a:t>
            </a:r>
          </a:p>
          <a:p>
            <a:pPr algn="l"/>
            <a:endParaRPr lang="en-US" sz="2000" b="0" u="sng" dirty="0">
              <a:solidFill>
                <a:schemeClr val="bg1"/>
              </a:solidFill>
            </a:endParaRPr>
          </a:p>
          <a:p>
            <a:pPr algn="l"/>
            <a:br>
              <a:rPr lang="en-US" sz="2400" dirty="0">
                <a:solidFill>
                  <a:schemeClr val="bg1"/>
                </a:solidFill>
              </a:rPr>
            </a:br>
            <a:endParaRPr lang="nl-NL" sz="2400" dirty="0">
              <a:solidFill>
                <a:schemeClr val="bg1"/>
              </a:solidFill>
            </a:endParaRPr>
          </a:p>
        </p:txBody>
      </p:sp>
      <p:sp>
        <p:nvSpPr>
          <p:cNvPr id="13" name="Content Placeholder 2">
            <a:extLst>
              <a:ext uri="{FF2B5EF4-FFF2-40B4-BE49-F238E27FC236}">
                <a16:creationId xmlns:a16="http://schemas.microsoft.com/office/drawing/2014/main" id="{167D6CAC-7375-4E12-8D6F-1CB5A80BDACA}"/>
              </a:ext>
            </a:extLst>
          </p:cNvPr>
          <p:cNvSpPr txBox="1">
            <a:spLocks/>
          </p:cNvSpPr>
          <p:nvPr/>
        </p:nvSpPr>
        <p:spPr>
          <a:xfrm>
            <a:off x="3629132" y="35718"/>
            <a:ext cx="5544616" cy="5072064"/>
          </a:xfrm>
          <a:prstGeom prst="rect">
            <a:avLst/>
          </a:prstGeom>
        </p:spPr>
        <p:txBody>
          <a:bodyPr vert="horz" lIns="91440" tIns="45720" rIns="91440" bIns="45720" rtlCol="0">
            <a:normAutofit fontScale="55000" lnSpcReduction="20000"/>
          </a:bodyPr>
          <a:lstStyle>
            <a:lvl1pPr marL="0" indent="0" algn="r" defTabSz="914400" rtl="0" eaLnBrk="1" latinLnBrk="0" hangingPunct="1">
              <a:spcBef>
                <a:spcPct val="20000"/>
              </a:spcBef>
              <a:buFont typeface="Arial" panose="020B0604020202020204" pitchFamily="34" charset="0"/>
              <a:buNone/>
              <a:defRPr sz="2000" kern="1200">
                <a:solidFill>
                  <a:srgbClr val="8CC96C"/>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it-IT" sz="5500" b="1" dirty="0">
                <a:solidFill>
                  <a:srgbClr val="F1592A"/>
                </a:solidFill>
              </a:rPr>
              <a:t>ACTION PLAN</a:t>
            </a:r>
          </a:p>
          <a:p>
            <a:pPr algn="l"/>
            <a:endParaRPr lang="it-IT" sz="2200" b="1" dirty="0">
              <a:solidFill>
                <a:srgbClr val="006DC0"/>
              </a:solidFill>
            </a:endParaRPr>
          </a:p>
          <a:p>
            <a:pPr marL="457200" indent="-457200" algn="l">
              <a:buAutoNum type="arabicPeriod"/>
            </a:pPr>
            <a:r>
              <a:rPr lang="en-US" sz="3800" b="1" dirty="0"/>
              <a:t>BETTER REGULATION AND IMPLEMENTATION</a:t>
            </a:r>
          </a:p>
          <a:p>
            <a:pPr algn="l">
              <a:lnSpc>
                <a:spcPct val="120000"/>
              </a:lnSpc>
            </a:pPr>
            <a:r>
              <a:rPr lang="en-US" sz="2500" b="1" dirty="0">
                <a:solidFill>
                  <a:srgbClr val="006DC0"/>
                </a:solidFill>
              </a:rPr>
              <a:t>ACTION 1</a:t>
            </a:r>
            <a:r>
              <a:rPr lang="en-US" sz="2500" dirty="0">
                <a:solidFill>
                  <a:srgbClr val="006DC0"/>
                </a:solidFill>
              </a:rPr>
              <a:t>: </a:t>
            </a:r>
            <a:r>
              <a:rPr lang="en-US" sz="2500" cap="all" dirty="0">
                <a:solidFill>
                  <a:srgbClr val="006DC0"/>
                </a:solidFill>
              </a:rPr>
              <a:t>Identification of </a:t>
            </a:r>
            <a:r>
              <a:rPr lang="en-US" sz="2500" u="sng" cap="all" dirty="0">
                <a:solidFill>
                  <a:srgbClr val="006DC0"/>
                </a:solidFill>
              </a:rPr>
              <a:t>Gaps in Regulation and Implementation</a:t>
            </a:r>
            <a:r>
              <a:rPr lang="en-US" sz="2500" cap="all" dirty="0">
                <a:solidFill>
                  <a:srgbClr val="006DC0"/>
                </a:solidFill>
              </a:rPr>
              <a:t> on Air Pollutant Emission Sources </a:t>
            </a:r>
          </a:p>
          <a:p>
            <a:pPr algn="l"/>
            <a:endParaRPr lang="en-US" sz="2500" cap="all" dirty="0">
              <a:solidFill>
                <a:srgbClr val="006DC0"/>
              </a:solidFill>
            </a:endParaRPr>
          </a:p>
          <a:p>
            <a:pPr algn="l"/>
            <a:r>
              <a:rPr lang="en-US" sz="2500" b="1" dirty="0">
                <a:solidFill>
                  <a:srgbClr val="006DC0"/>
                </a:solidFill>
              </a:rPr>
              <a:t>ACTION 2 </a:t>
            </a:r>
            <a:r>
              <a:rPr lang="en-US" sz="2500" dirty="0">
                <a:solidFill>
                  <a:srgbClr val="006DC0"/>
                </a:solidFill>
              </a:rPr>
              <a:t>- </a:t>
            </a:r>
            <a:r>
              <a:rPr lang="en-US" sz="2500" cap="all" dirty="0">
                <a:solidFill>
                  <a:srgbClr val="006DC0"/>
                </a:solidFill>
              </a:rPr>
              <a:t>Better Air Quality </a:t>
            </a:r>
            <a:r>
              <a:rPr lang="en-US" sz="2500" u="sng" cap="all" dirty="0">
                <a:solidFill>
                  <a:srgbClr val="006DC0"/>
                </a:solidFill>
              </a:rPr>
              <a:t>Planning</a:t>
            </a:r>
            <a:r>
              <a:rPr lang="en-US" sz="2500" cap="all" dirty="0">
                <a:solidFill>
                  <a:srgbClr val="006DC0"/>
                </a:solidFill>
              </a:rPr>
              <a:t> </a:t>
            </a:r>
            <a:r>
              <a:rPr lang="en-US" sz="2500" dirty="0">
                <a:solidFill>
                  <a:srgbClr val="006DC0"/>
                </a:solidFill>
              </a:rPr>
              <a:t>(Governance)</a:t>
            </a:r>
          </a:p>
          <a:p>
            <a:pPr algn="l"/>
            <a:endParaRPr lang="en-US" sz="2900" dirty="0">
              <a:solidFill>
                <a:srgbClr val="006DC0"/>
              </a:solidFill>
            </a:endParaRPr>
          </a:p>
          <a:p>
            <a:pPr algn="l"/>
            <a:r>
              <a:rPr lang="en-US" sz="3800" b="1" dirty="0"/>
              <a:t>2. BETTER FUNDING</a:t>
            </a:r>
            <a:endParaRPr lang="en-US" sz="3800" dirty="0"/>
          </a:p>
          <a:p>
            <a:pPr algn="l">
              <a:spcBef>
                <a:spcPts val="500"/>
              </a:spcBef>
            </a:pPr>
            <a:r>
              <a:rPr lang="en-US" sz="2500" b="1" dirty="0">
                <a:solidFill>
                  <a:srgbClr val="006DC0"/>
                </a:solidFill>
              </a:rPr>
              <a:t>ACTION 3 </a:t>
            </a:r>
            <a:r>
              <a:rPr lang="en-US" sz="2500" dirty="0">
                <a:solidFill>
                  <a:srgbClr val="006DC0"/>
                </a:solidFill>
              </a:rPr>
              <a:t>- </a:t>
            </a:r>
            <a:r>
              <a:rPr lang="en-US" sz="2500" cap="all" dirty="0">
                <a:solidFill>
                  <a:srgbClr val="006DC0"/>
                </a:solidFill>
              </a:rPr>
              <a:t>Better Targeted </a:t>
            </a:r>
            <a:r>
              <a:rPr lang="en-US" sz="2500" u="sng" cap="all" dirty="0">
                <a:solidFill>
                  <a:srgbClr val="006DC0"/>
                </a:solidFill>
              </a:rPr>
              <a:t>Funding</a:t>
            </a:r>
            <a:r>
              <a:rPr lang="en-US" sz="2500" cap="all" dirty="0">
                <a:solidFill>
                  <a:srgbClr val="006DC0"/>
                </a:solidFill>
              </a:rPr>
              <a:t> for Air Quality</a:t>
            </a:r>
          </a:p>
          <a:p>
            <a:pPr algn="l"/>
            <a:endParaRPr lang="en-US" sz="3800" dirty="0">
              <a:solidFill>
                <a:srgbClr val="006DC0"/>
              </a:solidFill>
            </a:endParaRPr>
          </a:p>
          <a:p>
            <a:pPr algn="l"/>
            <a:r>
              <a:rPr lang="en-US" sz="3800" b="1" dirty="0"/>
              <a:t>3. BETTER KNOWLEDGE</a:t>
            </a:r>
            <a:endParaRPr lang="en-US" sz="3800" dirty="0"/>
          </a:p>
          <a:p>
            <a:pPr algn="l">
              <a:lnSpc>
                <a:spcPct val="120000"/>
              </a:lnSpc>
            </a:pPr>
            <a:r>
              <a:rPr lang="en-US" sz="2500" b="1" dirty="0">
                <a:solidFill>
                  <a:srgbClr val="006DC0"/>
                </a:solidFill>
              </a:rPr>
              <a:t>ACTION 4 </a:t>
            </a:r>
            <a:r>
              <a:rPr lang="en-US" sz="2500" dirty="0">
                <a:solidFill>
                  <a:srgbClr val="006DC0"/>
                </a:solidFill>
              </a:rPr>
              <a:t>- BETTER FOCUS ON THE </a:t>
            </a:r>
            <a:r>
              <a:rPr lang="en-US" sz="2500" u="sng" dirty="0">
                <a:solidFill>
                  <a:srgbClr val="006DC0"/>
                </a:solidFill>
              </a:rPr>
              <a:t>PROTECTION</a:t>
            </a:r>
            <a:r>
              <a:rPr lang="en-US" sz="2500" dirty="0">
                <a:solidFill>
                  <a:srgbClr val="006DC0"/>
                </a:solidFill>
              </a:rPr>
              <a:t> AND ON THE </a:t>
            </a:r>
            <a:r>
              <a:rPr lang="en-US" sz="2500" u="sng" dirty="0">
                <a:solidFill>
                  <a:srgbClr val="006DC0"/>
                </a:solidFill>
              </a:rPr>
              <a:t>IMPROVEMENT OF CITIZENS’ HEALTH </a:t>
            </a:r>
          </a:p>
          <a:p>
            <a:pPr algn="l"/>
            <a:endParaRPr lang="en-US" sz="2500" dirty="0">
              <a:solidFill>
                <a:srgbClr val="006DC0"/>
              </a:solidFill>
            </a:endParaRPr>
          </a:p>
          <a:p>
            <a:pPr algn="l"/>
            <a:r>
              <a:rPr lang="en-US" sz="2500" b="1" dirty="0">
                <a:solidFill>
                  <a:srgbClr val="006DC0"/>
                </a:solidFill>
              </a:rPr>
              <a:t>ACTION 5 </a:t>
            </a:r>
            <a:r>
              <a:rPr lang="en-US" sz="2500" dirty="0">
                <a:solidFill>
                  <a:srgbClr val="006DC0"/>
                </a:solidFill>
              </a:rPr>
              <a:t>- </a:t>
            </a:r>
            <a:r>
              <a:rPr lang="en-US" sz="2500" u="sng" dirty="0">
                <a:solidFill>
                  <a:srgbClr val="006DC0"/>
                </a:solidFill>
              </a:rPr>
              <a:t>AWARENESS RAISING</a:t>
            </a:r>
            <a:r>
              <a:rPr lang="en-US" sz="2500" dirty="0">
                <a:solidFill>
                  <a:srgbClr val="006DC0"/>
                </a:solidFill>
              </a:rPr>
              <a:t> AND </a:t>
            </a:r>
            <a:r>
              <a:rPr lang="en-US" sz="2500" u="sng" dirty="0">
                <a:solidFill>
                  <a:srgbClr val="006DC0"/>
                </a:solidFill>
              </a:rPr>
              <a:t>KNOWLEDGE SHARING</a:t>
            </a:r>
          </a:p>
          <a:p>
            <a:pPr algn="l"/>
            <a:endParaRPr lang="en-US" sz="2500" dirty="0">
              <a:solidFill>
                <a:srgbClr val="006DC0"/>
              </a:solidFill>
            </a:endParaRPr>
          </a:p>
          <a:p>
            <a:pPr algn="l"/>
            <a:r>
              <a:rPr lang="en-US" sz="2500" b="1" dirty="0">
                <a:solidFill>
                  <a:srgbClr val="006DC0"/>
                </a:solidFill>
              </a:rPr>
              <a:t>ACTION 6 </a:t>
            </a:r>
            <a:r>
              <a:rPr lang="en-US" sz="2500" dirty="0">
                <a:solidFill>
                  <a:srgbClr val="006DC0"/>
                </a:solidFill>
              </a:rPr>
              <a:t>- </a:t>
            </a:r>
            <a:r>
              <a:rPr lang="en-US" sz="2500" u="sng" dirty="0">
                <a:solidFill>
                  <a:srgbClr val="006DC0"/>
                </a:solidFill>
              </a:rPr>
              <a:t>OUTREACH</a:t>
            </a:r>
          </a:p>
        </p:txBody>
      </p:sp>
      <p:sp>
        <p:nvSpPr>
          <p:cNvPr id="14" name="Rettangolo con angoli arrotondati 13">
            <a:extLst>
              <a:ext uri="{FF2B5EF4-FFF2-40B4-BE49-F238E27FC236}">
                <a16:creationId xmlns:a16="http://schemas.microsoft.com/office/drawing/2014/main" id="{C843F0F9-B464-4AE7-87D3-4E6E8DB6DD8C}"/>
              </a:ext>
            </a:extLst>
          </p:cNvPr>
          <p:cNvSpPr/>
          <p:nvPr/>
        </p:nvSpPr>
        <p:spPr>
          <a:xfrm>
            <a:off x="3629132" y="1820397"/>
            <a:ext cx="5233360" cy="314574"/>
          </a:xfrm>
          <a:prstGeom prst="roundRect">
            <a:avLst>
              <a:gd name="adj" fmla="val 16667"/>
            </a:avLst>
          </a:prstGeom>
          <a:solidFill>
            <a:schemeClr val="bg1">
              <a:alpha val="0"/>
            </a:schemeClr>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con angoli arrotondati 14">
            <a:extLst>
              <a:ext uri="{FF2B5EF4-FFF2-40B4-BE49-F238E27FC236}">
                <a16:creationId xmlns:a16="http://schemas.microsoft.com/office/drawing/2014/main" id="{88EBF59E-C214-45A7-A85A-2D3CE37CCF49}"/>
              </a:ext>
            </a:extLst>
          </p:cNvPr>
          <p:cNvSpPr/>
          <p:nvPr/>
        </p:nvSpPr>
        <p:spPr>
          <a:xfrm>
            <a:off x="3646481" y="2640705"/>
            <a:ext cx="5233360" cy="314574"/>
          </a:xfrm>
          <a:prstGeom prst="roundRect">
            <a:avLst>
              <a:gd name="adj" fmla="val 16667"/>
            </a:avLst>
          </a:prstGeom>
          <a:solidFill>
            <a:schemeClr val="bg1">
              <a:alpha val="0"/>
            </a:schemeClr>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6251C47F-4734-4C14-872F-6E197E427AEE}"/>
              </a:ext>
            </a:extLst>
          </p:cNvPr>
          <p:cNvSpPr/>
          <p:nvPr/>
        </p:nvSpPr>
        <p:spPr>
          <a:xfrm>
            <a:off x="1897496" y="2364459"/>
            <a:ext cx="1712464" cy="867066"/>
          </a:xfrm>
          <a:prstGeom prst="rightArrow">
            <a:avLst/>
          </a:prstGeom>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MILAN</a:t>
            </a:r>
            <a:r>
              <a:rPr lang="it-IT" sz="1400" dirty="0"/>
              <a:t> </a:t>
            </a:r>
          </a:p>
          <a:p>
            <a:pPr algn="ctr"/>
            <a:r>
              <a:rPr lang="it-IT" sz="1400" dirty="0"/>
              <a:t>Action Leader</a:t>
            </a:r>
          </a:p>
        </p:txBody>
      </p:sp>
      <p:sp>
        <p:nvSpPr>
          <p:cNvPr id="17" name="Freccia a destra 16">
            <a:extLst>
              <a:ext uri="{FF2B5EF4-FFF2-40B4-BE49-F238E27FC236}">
                <a16:creationId xmlns:a16="http://schemas.microsoft.com/office/drawing/2014/main" id="{9CED2443-0BF8-46F1-A447-06FCFC8D5E8C}"/>
              </a:ext>
            </a:extLst>
          </p:cNvPr>
          <p:cNvSpPr/>
          <p:nvPr/>
        </p:nvSpPr>
        <p:spPr>
          <a:xfrm>
            <a:off x="1894763" y="1527634"/>
            <a:ext cx="1712464" cy="867066"/>
          </a:xfrm>
          <a:prstGeom prst="rightArrow">
            <a:avLst/>
          </a:prstGeom>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MILAN</a:t>
            </a:r>
            <a:r>
              <a:rPr lang="it-IT" sz="1400" dirty="0"/>
              <a:t> </a:t>
            </a:r>
          </a:p>
          <a:p>
            <a:pPr algn="ctr"/>
            <a:r>
              <a:rPr lang="it-IT" sz="1400" dirty="0"/>
              <a:t>Action Leader</a:t>
            </a:r>
          </a:p>
        </p:txBody>
      </p:sp>
      <p:sp>
        <p:nvSpPr>
          <p:cNvPr id="3" name="Segnaposto numero diapositiva 2">
            <a:extLst>
              <a:ext uri="{FF2B5EF4-FFF2-40B4-BE49-F238E27FC236}">
                <a16:creationId xmlns:a16="http://schemas.microsoft.com/office/drawing/2014/main" id="{55810996-17A7-4939-AAD0-E5626EAF05D9}"/>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10</a:t>
            </a:fld>
            <a:endParaRPr lang="nl-NL" dirty="0"/>
          </a:p>
        </p:txBody>
      </p:sp>
    </p:spTree>
    <p:extLst>
      <p:ext uri="{BB962C8B-B14F-4D97-AF65-F5344CB8AC3E}">
        <p14:creationId xmlns:p14="http://schemas.microsoft.com/office/powerpoint/2010/main" val="82002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68116"/>
            <a:ext cx="6400303" cy="857250"/>
          </a:xfrm>
        </p:spPr>
        <p:txBody>
          <a:bodyPr>
            <a:normAutofit/>
          </a:bodyPr>
          <a:lstStyle/>
          <a:p>
            <a:r>
              <a:rPr lang="nl-NL" sz="3200" dirty="0"/>
              <a:t>Air Quality Plans</a:t>
            </a:r>
            <a:endParaRPr lang="nl-NL" sz="32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419872" y="795177"/>
            <a:ext cx="5849130" cy="3864805"/>
          </a:xfrm>
        </p:spPr>
        <p:txBody>
          <a:bodyPr/>
          <a:lstStyle/>
          <a:p>
            <a:pPr marL="342900" indent="-342900" algn="l">
              <a:buFont typeface="Wingdings" panose="05000000000000000000" pitchFamily="2" charset="2"/>
              <a:buChar char="Ø"/>
            </a:pPr>
            <a:r>
              <a:rPr lang="en-US" sz="1800" b="1" dirty="0">
                <a:solidFill>
                  <a:srgbClr val="8CC96C"/>
                </a:solidFill>
              </a:rPr>
              <a:t>Strategic Planning instruments </a:t>
            </a:r>
            <a:r>
              <a:rPr lang="en-US" sz="1800" dirty="0">
                <a:solidFill>
                  <a:srgbClr val="8CC96C"/>
                </a:solidFill>
              </a:rPr>
              <a:t>introduced by the Ambient Air Quality Directive (</a:t>
            </a:r>
            <a:r>
              <a:rPr lang="en-US" sz="1800" b="1" u="sng" dirty="0">
                <a:solidFill>
                  <a:srgbClr val="8CC96C"/>
                </a:solidFill>
              </a:rPr>
              <a:t>Dir. 2008/50/EC</a:t>
            </a:r>
            <a:r>
              <a:rPr lang="en-US" sz="1800" dirty="0">
                <a:solidFill>
                  <a:srgbClr val="8CC96C"/>
                </a:solidFill>
              </a:rPr>
              <a:t>)</a:t>
            </a:r>
          </a:p>
          <a:p>
            <a:pPr marL="342900" indent="-342900" algn="l">
              <a:buFont typeface="Wingdings" panose="05000000000000000000" pitchFamily="2" charset="2"/>
              <a:buChar char="Ø"/>
            </a:pPr>
            <a:r>
              <a:rPr lang="en-US" sz="1800" b="1" dirty="0"/>
              <a:t>Compulsory Plans </a:t>
            </a:r>
            <a:r>
              <a:rPr lang="en-US" sz="1800" dirty="0"/>
              <a:t>for ‘</a:t>
            </a:r>
            <a:r>
              <a:rPr lang="en-US" sz="1800" u="sng" dirty="0"/>
              <a:t>zone</a:t>
            </a:r>
            <a:r>
              <a:rPr lang="en-US" sz="1800" dirty="0"/>
              <a:t>’ and </a:t>
            </a:r>
            <a:r>
              <a:rPr lang="en-US" sz="1800" u="sng" dirty="0"/>
              <a:t>‘agglomeration</a:t>
            </a:r>
            <a:r>
              <a:rPr lang="en-US" sz="1800" dirty="0"/>
              <a:t>’ within which the </a:t>
            </a:r>
            <a:r>
              <a:rPr lang="en-US" sz="1800" u="sng" dirty="0"/>
              <a:t>concentrations of pollutants in ambient air ‘exceed any Limit value or Target value</a:t>
            </a:r>
            <a:r>
              <a:rPr lang="en-US" sz="1800" dirty="0"/>
              <a:t>’</a:t>
            </a:r>
          </a:p>
          <a:p>
            <a:pPr marL="342900" indent="-342900" algn="l">
              <a:buFont typeface="Wingdings" panose="05000000000000000000" pitchFamily="2" charset="2"/>
              <a:buChar char="Ø"/>
            </a:pPr>
            <a:r>
              <a:rPr lang="en-US" sz="1800" b="1" dirty="0">
                <a:solidFill>
                  <a:srgbClr val="F1592A"/>
                </a:solidFill>
              </a:rPr>
              <a:t>Mandatory elements </a:t>
            </a:r>
            <a:r>
              <a:rPr lang="en-US" sz="1800" dirty="0">
                <a:solidFill>
                  <a:srgbClr val="F1592A"/>
                </a:solidFill>
              </a:rPr>
              <a:t>listed under Annex XV, Section A of Directive 2008/50/EU</a:t>
            </a:r>
          </a:p>
          <a:p>
            <a:pPr marL="342900" indent="-342900" algn="l">
              <a:buFont typeface="Wingdings" panose="05000000000000000000" pitchFamily="2" charset="2"/>
              <a:buChar char="Ø"/>
            </a:pPr>
            <a:r>
              <a:rPr lang="en-US" sz="1800" dirty="0">
                <a:solidFill>
                  <a:srgbClr val="8CC96C"/>
                </a:solidFill>
              </a:rPr>
              <a:t>Have to set out </a:t>
            </a:r>
            <a:r>
              <a:rPr lang="en-US" sz="1800" b="1" dirty="0">
                <a:solidFill>
                  <a:srgbClr val="8CC96C"/>
                </a:solidFill>
              </a:rPr>
              <a:t>appropriate and cost-effective measures </a:t>
            </a:r>
            <a:r>
              <a:rPr lang="en-US" sz="1800" dirty="0">
                <a:solidFill>
                  <a:srgbClr val="8CC96C"/>
                </a:solidFill>
              </a:rPr>
              <a:t>to achieve compliance, keeping the </a:t>
            </a:r>
            <a:r>
              <a:rPr lang="en-US" sz="1800" b="1" dirty="0">
                <a:solidFill>
                  <a:srgbClr val="8CC96C"/>
                </a:solidFill>
              </a:rPr>
              <a:t>period of exceedances ‘as short as possible</a:t>
            </a:r>
            <a:r>
              <a:rPr lang="en-US" sz="1800" dirty="0">
                <a:solidFill>
                  <a:srgbClr val="8CC96C"/>
                </a:solidFill>
              </a:rPr>
              <a:t>’</a:t>
            </a:r>
          </a:p>
          <a:p>
            <a:pPr marL="342900" indent="-342900" algn="l">
              <a:buFont typeface="Wingdings" panose="05000000000000000000" pitchFamily="2" charset="2"/>
              <a:buChar char="Ø"/>
            </a:pPr>
            <a:r>
              <a:rPr lang="en-US" sz="1800" b="1" dirty="0"/>
              <a:t>Infringement proceedings </a:t>
            </a:r>
            <a:r>
              <a:rPr lang="en-US" sz="1800" dirty="0"/>
              <a:t>against MS if no AQP</a:t>
            </a:r>
          </a:p>
          <a:p>
            <a:pPr marL="342900" indent="-342900" algn="l">
              <a:buFont typeface="Wingdings" panose="05000000000000000000" pitchFamily="2" charset="2"/>
              <a:buChar char="Ø"/>
            </a:pPr>
            <a:r>
              <a:rPr lang="en-US" sz="1800" dirty="0">
                <a:solidFill>
                  <a:srgbClr val="F1592A"/>
                </a:solidFill>
              </a:rPr>
              <a:t>Connection of AQP with </a:t>
            </a:r>
            <a:r>
              <a:rPr lang="en-US" sz="1800" b="1" dirty="0">
                <a:solidFill>
                  <a:srgbClr val="F1592A"/>
                </a:solidFill>
              </a:rPr>
              <a:t>NAPCP</a:t>
            </a:r>
            <a:r>
              <a:rPr lang="en-US" sz="1800" dirty="0">
                <a:solidFill>
                  <a:srgbClr val="F1592A"/>
                </a:solidFill>
              </a:rPr>
              <a:t> (National Air Pollution Control Plan) (</a:t>
            </a:r>
            <a:r>
              <a:rPr lang="it-IT" sz="1800" b="1" u="sng" dirty="0">
                <a:solidFill>
                  <a:srgbClr val="F1592A"/>
                </a:solidFill>
              </a:rPr>
              <a:t>Dir. 2016/2284/EU</a:t>
            </a:r>
            <a:r>
              <a:rPr lang="it-IT" sz="1800" dirty="0">
                <a:solidFill>
                  <a:srgbClr val="F1592A"/>
                </a:solidFill>
              </a:rPr>
              <a:t>), </a:t>
            </a:r>
            <a:r>
              <a:rPr lang="it-IT" sz="1800" dirty="0" err="1">
                <a:solidFill>
                  <a:srgbClr val="F1592A"/>
                </a:solidFill>
              </a:rPr>
              <a:t>mandatory</a:t>
            </a:r>
            <a:r>
              <a:rPr lang="it-IT" sz="1800" dirty="0">
                <a:solidFill>
                  <a:srgbClr val="F1592A"/>
                </a:solidFill>
              </a:rPr>
              <a:t> </a:t>
            </a:r>
            <a:r>
              <a:rPr lang="it-IT" sz="1800" u="sng" dirty="0">
                <a:solidFill>
                  <a:srgbClr val="F1592A"/>
                </a:solidFill>
              </a:rPr>
              <a:t>from April 2019</a:t>
            </a:r>
            <a:endParaRPr lang="en-US" sz="1800" u="sng" dirty="0">
              <a:solidFill>
                <a:srgbClr val="F1592A"/>
              </a:solidFill>
            </a:endParaRPr>
          </a:p>
          <a:p>
            <a:pPr marL="342900" indent="-342900" algn="l">
              <a:buFont typeface="Wingdings" panose="05000000000000000000" pitchFamily="2" charset="2"/>
              <a:buChar char="Ø"/>
            </a:pPr>
            <a:endParaRPr lang="en-US" sz="1800" dirty="0">
              <a:solidFill>
                <a:srgbClr val="F1592A"/>
              </a:solidFill>
            </a:endParaRPr>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solidFill>
                <a:srgbClr val="8CC96C"/>
              </a:solidFill>
            </a:endParaRPr>
          </a:p>
          <a:p>
            <a:pPr marL="342900" indent="-342900" algn="l">
              <a:buFont typeface="Wingdings" panose="05000000000000000000" pitchFamily="2" charset="2"/>
              <a:buChar char="Ø"/>
            </a:pPr>
            <a:endParaRPr lang="en-US" sz="1800" b="1" dirty="0"/>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noChangeAspect="1"/>
          </p:cNvSpPr>
          <p:nvPr/>
        </p:nvSpPr>
        <p:spPr>
          <a:xfrm>
            <a:off x="-79711" y="195486"/>
            <a:ext cx="2627016" cy="2592288"/>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2300" b="0" dirty="0">
              <a:solidFill>
                <a:schemeClr val="bg1"/>
              </a:solidFill>
            </a:endParaRPr>
          </a:p>
          <a:p>
            <a:endParaRPr lang="en-US" sz="2300" b="0" dirty="0">
              <a:solidFill>
                <a:schemeClr val="bg1"/>
              </a:solidFill>
            </a:endParaRPr>
          </a:p>
          <a:p>
            <a:r>
              <a:rPr lang="en-US" sz="2300" b="0" dirty="0">
                <a:solidFill>
                  <a:schemeClr val="bg1"/>
                </a:solidFill>
              </a:rPr>
              <a:t>Better Air Quality Planning (Governance) </a:t>
            </a:r>
          </a:p>
          <a:p>
            <a:endParaRPr lang="en-US" sz="3200" u="sng" dirty="0">
              <a:solidFill>
                <a:schemeClr val="bg1"/>
              </a:solidFill>
            </a:endParaRPr>
          </a:p>
          <a:p>
            <a:r>
              <a:rPr lang="en-US" sz="3200" dirty="0">
                <a:solidFill>
                  <a:schemeClr val="bg1"/>
                </a:solidFill>
              </a:rPr>
              <a:t>Legislation</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11</a:t>
            </a:fld>
            <a:endParaRPr lang="nl-NL" dirty="0"/>
          </a:p>
        </p:txBody>
      </p:sp>
    </p:spTree>
    <p:extLst>
      <p:ext uri="{BB962C8B-B14F-4D97-AF65-F5344CB8AC3E}">
        <p14:creationId xmlns:p14="http://schemas.microsoft.com/office/powerpoint/2010/main" val="53406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1303" y="296987"/>
            <a:ext cx="5831880" cy="2592288"/>
          </a:xfrm>
        </p:spPr>
        <p:txBody>
          <a:bodyPr>
            <a:normAutofit/>
          </a:bodyPr>
          <a:lstStyle/>
          <a:p>
            <a:r>
              <a:rPr lang="en-US" sz="3200" dirty="0">
                <a:solidFill>
                  <a:srgbClr val="8CC96C"/>
                </a:solidFill>
              </a:rPr>
              <a:t>Best Practices in </a:t>
            </a:r>
            <a:br>
              <a:rPr lang="en-US" sz="3200" dirty="0">
                <a:solidFill>
                  <a:srgbClr val="8CC96C"/>
                </a:solidFill>
              </a:rPr>
            </a:br>
            <a:r>
              <a:rPr lang="en-US" sz="3200" dirty="0">
                <a:solidFill>
                  <a:srgbClr val="8CC96C"/>
                </a:solidFill>
              </a:rPr>
              <a:t>Air Quality Measures</a:t>
            </a:r>
            <a:br>
              <a:rPr lang="en-US" sz="3200" dirty="0">
                <a:solidFill>
                  <a:srgbClr val="8CC96C"/>
                </a:solidFill>
              </a:rPr>
            </a:br>
            <a:r>
              <a:rPr lang="en-US" sz="3200" u="sng" dirty="0">
                <a:solidFill>
                  <a:srgbClr val="8CC96C"/>
                </a:solidFill>
              </a:rPr>
              <a:t>Register</a:t>
            </a:r>
            <a:br>
              <a:rPr lang="en-US" sz="3100" dirty="0">
                <a:solidFill>
                  <a:srgbClr val="8CC96C"/>
                </a:solidFill>
              </a:rPr>
            </a:br>
            <a:endParaRPr lang="nl-NL" sz="3100" b="0" dirty="0"/>
          </a:p>
        </p:txBody>
      </p:sp>
      <p:sp>
        <p:nvSpPr>
          <p:cNvPr id="4" name="Title 1">
            <a:extLst>
              <a:ext uri="{FF2B5EF4-FFF2-40B4-BE49-F238E27FC236}">
                <a16:creationId xmlns:a16="http://schemas.microsoft.com/office/drawing/2014/main" id="{07CB994B-6776-4D45-9255-AE0F833335DC}"/>
              </a:ext>
            </a:extLst>
          </p:cNvPr>
          <p:cNvSpPr txBox="1">
            <a:spLocks/>
          </p:cNvSpPr>
          <p:nvPr/>
        </p:nvSpPr>
        <p:spPr>
          <a:xfrm>
            <a:off x="0" y="195486"/>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2</a:t>
            </a:r>
          </a:p>
          <a:p>
            <a:endParaRPr lang="en-US" sz="2400" u="sng" dirty="0">
              <a:solidFill>
                <a:schemeClr val="bg1"/>
              </a:solidFill>
            </a:endParaRPr>
          </a:p>
          <a:p>
            <a:r>
              <a:rPr lang="en-US" sz="3300" u="sng" dirty="0">
                <a:solidFill>
                  <a:schemeClr val="bg1"/>
                </a:solidFill>
              </a:rPr>
              <a:t>Tool n. 1 </a:t>
            </a:r>
            <a:br>
              <a:rPr lang="en-US" sz="3300" u="sng" dirty="0">
                <a:solidFill>
                  <a:schemeClr val="bg1"/>
                </a:solidFill>
              </a:rPr>
            </a:br>
            <a:br>
              <a:rPr lang="en-US" sz="2400" dirty="0">
                <a:solidFill>
                  <a:schemeClr val="bg1"/>
                </a:solidFill>
              </a:rPr>
            </a:br>
            <a:endParaRPr lang="nl-NL" sz="2400" dirty="0">
              <a:solidFill>
                <a:schemeClr val="bg1"/>
              </a:solidFill>
            </a:endParaRPr>
          </a:p>
        </p:txBody>
      </p:sp>
      <p:sp>
        <p:nvSpPr>
          <p:cNvPr id="5" name="Disco magnetico 4">
            <a:extLst>
              <a:ext uri="{FF2B5EF4-FFF2-40B4-BE49-F238E27FC236}">
                <a16:creationId xmlns:a16="http://schemas.microsoft.com/office/drawing/2014/main" id="{167AD878-7934-49BF-8DF6-54BC17D43120}"/>
              </a:ext>
            </a:extLst>
          </p:cNvPr>
          <p:cNvSpPr/>
          <p:nvPr/>
        </p:nvSpPr>
        <p:spPr>
          <a:xfrm>
            <a:off x="601796" y="2094494"/>
            <a:ext cx="1351558" cy="1080120"/>
          </a:xfrm>
          <a:prstGeom prst="flowChartMagneticDisk">
            <a:avLst/>
          </a:prstGeom>
          <a:solidFill>
            <a:srgbClr val="8CC96C"/>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b="1" dirty="0">
                <a:cs typeface="Arial" panose="020B0604020202020204" pitchFamily="34" charset="0"/>
              </a:rPr>
              <a:t>EC/JRC </a:t>
            </a:r>
            <a:r>
              <a:rPr lang="it-IT" sz="1600" b="1" dirty="0" err="1">
                <a:cs typeface="Arial" panose="020B0604020202020204" pitchFamily="34" charset="0"/>
              </a:rPr>
              <a:t>Register</a:t>
            </a:r>
            <a:endParaRPr lang="it-IT" sz="1600" b="1" dirty="0">
              <a:cs typeface="Arial" panose="020B0604020202020204" pitchFamily="34" charset="0"/>
            </a:endParaRPr>
          </a:p>
        </p:txBody>
      </p:sp>
      <p:sp>
        <p:nvSpPr>
          <p:cNvPr id="6" name="Subtitle 2">
            <a:extLst>
              <a:ext uri="{FF2B5EF4-FFF2-40B4-BE49-F238E27FC236}">
                <a16:creationId xmlns:a16="http://schemas.microsoft.com/office/drawing/2014/main" id="{AF2AAF40-8097-441A-A3DE-5B722D50FBE6}"/>
              </a:ext>
            </a:extLst>
          </p:cNvPr>
          <p:cNvSpPr txBox="1">
            <a:spLocks/>
          </p:cNvSpPr>
          <p:nvPr/>
        </p:nvSpPr>
        <p:spPr>
          <a:xfrm>
            <a:off x="3395445" y="2232050"/>
            <a:ext cx="5501971" cy="1314450"/>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anose="020B0604020202020204" pitchFamily="34" charset="0"/>
              <a:buNone/>
              <a:defRPr sz="2000" kern="1200">
                <a:solidFill>
                  <a:srgbClr val="8CC96C"/>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spcAft>
                <a:spcPts val="600"/>
              </a:spcAft>
              <a:buFont typeface="Wingdings" panose="05000000000000000000" pitchFamily="2" charset="2"/>
              <a:buChar char="ü"/>
            </a:pPr>
            <a:r>
              <a:rPr lang="en-US" sz="1800" dirty="0">
                <a:solidFill>
                  <a:srgbClr val="1C7DC3"/>
                </a:solidFill>
              </a:rPr>
              <a:t>Collection of </a:t>
            </a:r>
            <a:r>
              <a:rPr lang="en-US" sz="1800" b="1" dirty="0">
                <a:solidFill>
                  <a:srgbClr val="1C7DC3"/>
                </a:solidFill>
              </a:rPr>
              <a:t>Best Practices examples </a:t>
            </a:r>
            <a:r>
              <a:rPr lang="en-US" sz="1800" dirty="0">
                <a:solidFill>
                  <a:srgbClr val="1C7DC3"/>
                </a:solidFill>
              </a:rPr>
              <a:t>in AQ measures</a:t>
            </a:r>
            <a:endParaRPr lang="en-US" sz="1800" b="1" dirty="0">
              <a:solidFill>
                <a:srgbClr val="1C7DC3"/>
              </a:solidFill>
            </a:endParaRPr>
          </a:p>
          <a:p>
            <a:pPr marL="342900" indent="-342900">
              <a:spcAft>
                <a:spcPts val="600"/>
              </a:spcAft>
              <a:buFont typeface="Wingdings" panose="05000000000000000000" pitchFamily="2" charset="2"/>
              <a:buChar char="ü"/>
            </a:pPr>
            <a:r>
              <a:rPr lang="en-US" sz="1800" b="1" dirty="0">
                <a:solidFill>
                  <a:srgbClr val="1C7DC3"/>
                </a:solidFill>
              </a:rPr>
              <a:t>Keep updated </a:t>
            </a:r>
            <a:r>
              <a:rPr lang="en-US" sz="1800" dirty="0">
                <a:solidFill>
                  <a:srgbClr val="1C7DC3"/>
                </a:solidFill>
              </a:rPr>
              <a:t>the existing </a:t>
            </a:r>
            <a:r>
              <a:rPr lang="en-US" sz="1800" b="1" dirty="0">
                <a:solidFill>
                  <a:srgbClr val="1C7DC3"/>
                </a:solidFill>
              </a:rPr>
              <a:t>EC/JRC Register</a:t>
            </a:r>
            <a:r>
              <a:rPr lang="en-US" sz="1800" dirty="0">
                <a:solidFill>
                  <a:srgbClr val="1C7DC3"/>
                </a:solidFill>
              </a:rPr>
              <a:t>:</a:t>
            </a:r>
            <a:endParaRPr lang="it-IT" sz="1800" dirty="0">
              <a:solidFill>
                <a:srgbClr val="1C7DC3"/>
              </a:solidFill>
            </a:endParaRPr>
          </a:p>
        </p:txBody>
      </p:sp>
      <p:pic>
        <p:nvPicPr>
          <p:cNvPr id="9" name="Immagine 8">
            <a:extLst>
              <a:ext uri="{FF2B5EF4-FFF2-40B4-BE49-F238E27FC236}">
                <a16:creationId xmlns:a16="http://schemas.microsoft.com/office/drawing/2014/main" id="{94B3AD12-15EA-4ADA-B0B4-F5CB591EFADF}"/>
              </a:ext>
            </a:extLst>
          </p:cNvPr>
          <p:cNvPicPr>
            <a:picLocks noChangeAspect="1"/>
          </p:cNvPicPr>
          <p:nvPr/>
        </p:nvPicPr>
        <p:blipFill rotWithShape="1">
          <a:blip r:embed="rId3"/>
          <a:srcRect t="3754"/>
          <a:stretch/>
        </p:blipFill>
        <p:spPr>
          <a:xfrm>
            <a:off x="3108102" y="3521274"/>
            <a:ext cx="5922456" cy="1720676"/>
          </a:xfrm>
          <a:prstGeom prst="rect">
            <a:avLst/>
          </a:prstGeom>
        </p:spPr>
      </p:pic>
      <p:sp>
        <p:nvSpPr>
          <p:cNvPr id="10" name="Ovale 9">
            <a:extLst>
              <a:ext uri="{FF2B5EF4-FFF2-40B4-BE49-F238E27FC236}">
                <a16:creationId xmlns:a16="http://schemas.microsoft.com/office/drawing/2014/main" id="{8C5076E4-DB90-4985-871B-9E0994A0E3AD}"/>
              </a:ext>
            </a:extLst>
          </p:cNvPr>
          <p:cNvSpPr/>
          <p:nvPr/>
        </p:nvSpPr>
        <p:spPr>
          <a:xfrm>
            <a:off x="-478303" y="3876774"/>
            <a:ext cx="3240361" cy="1040358"/>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6DC0"/>
                </a:solidFill>
              </a:rPr>
              <a:t>Your </a:t>
            </a:r>
            <a:r>
              <a:rPr lang="it-IT" b="1" dirty="0" err="1">
                <a:solidFill>
                  <a:srgbClr val="006DC0"/>
                </a:solidFill>
              </a:rPr>
              <a:t>Cities</a:t>
            </a:r>
            <a:r>
              <a:rPr lang="it-IT" b="1" dirty="0">
                <a:solidFill>
                  <a:srgbClr val="006DC0"/>
                </a:solidFill>
              </a:rPr>
              <a:t>/Authority</a:t>
            </a:r>
          </a:p>
          <a:p>
            <a:pPr algn="ctr"/>
            <a:r>
              <a:rPr lang="it-IT" b="1" dirty="0">
                <a:solidFill>
                  <a:srgbClr val="006DC0"/>
                </a:solidFill>
              </a:rPr>
              <a:t>Local </a:t>
            </a:r>
            <a:r>
              <a:rPr lang="it-IT" b="1" dirty="0" err="1">
                <a:solidFill>
                  <a:srgbClr val="006DC0"/>
                </a:solidFill>
              </a:rPr>
              <a:t>experience</a:t>
            </a:r>
            <a:r>
              <a:rPr lang="it-IT" b="1" dirty="0">
                <a:solidFill>
                  <a:srgbClr val="006DC0"/>
                </a:solidFill>
              </a:rPr>
              <a:t>/</a:t>
            </a:r>
          </a:p>
          <a:p>
            <a:pPr algn="ctr"/>
            <a:r>
              <a:rPr lang="it-IT" b="1" dirty="0">
                <a:solidFill>
                  <a:srgbClr val="006DC0"/>
                </a:solidFill>
              </a:rPr>
              <a:t>Best </a:t>
            </a:r>
            <a:r>
              <a:rPr lang="it-IT" b="1" dirty="0" err="1">
                <a:solidFill>
                  <a:srgbClr val="006DC0"/>
                </a:solidFill>
              </a:rPr>
              <a:t>practice</a:t>
            </a:r>
            <a:endParaRPr lang="it-IT" b="1" dirty="0">
              <a:solidFill>
                <a:srgbClr val="006DC0"/>
              </a:solidFill>
            </a:endParaRPr>
          </a:p>
        </p:txBody>
      </p:sp>
      <p:sp>
        <p:nvSpPr>
          <p:cNvPr id="11" name="Freccia destra con strisce 10">
            <a:extLst>
              <a:ext uri="{FF2B5EF4-FFF2-40B4-BE49-F238E27FC236}">
                <a16:creationId xmlns:a16="http://schemas.microsoft.com/office/drawing/2014/main" id="{74BEB719-DD39-43A4-840F-8A1AC7862BED}"/>
              </a:ext>
            </a:extLst>
          </p:cNvPr>
          <p:cNvSpPr/>
          <p:nvPr/>
        </p:nvSpPr>
        <p:spPr>
          <a:xfrm rot="16477427">
            <a:off x="980512" y="3035099"/>
            <a:ext cx="521499"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con strisce 11">
            <a:extLst>
              <a:ext uri="{FF2B5EF4-FFF2-40B4-BE49-F238E27FC236}">
                <a16:creationId xmlns:a16="http://schemas.microsoft.com/office/drawing/2014/main" id="{BE242203-767F-400F-BD3F-14FC9C4A29E3}"/>
              </a:ext>
            </a:extLst>
          </p:cNvPr>
          <p:cNvSpPr/>
          <p:nvPr/>
        </p:nvSpPr>
        <p:spPr>
          <a:xfrm rot="20752190">
            <a:off x="2490502" y="3939803"/>
            <a:ext cx="548302"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2">
            <a:extLst>
              <a:ext uri="{FF2B5EF4-FFF2-40B4-BE49-F238E27FC236}">
                <a16:creationId xmlns:a16="http://schemas.microsoft.com/office/drawing/2014/main" id="{323C8D59-D1B3-475F-A98A-E6B41EDEE840}"/>
              </a:ext>
            </a:extLst>
          </p:cNvPr>
          <p:cNvSpPr txBox="1">
            <a:spLocks/>
          </p:cNvSpPr>
          <p:nvPr/>
        </p:nvSpPr>
        <p:spPr>
          <a:xfrm>
            <a:off x="7010400" y="4886267"/>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12</a:t>
            </a:fld>
            <a:endParaRPr lang="nl-NL" dirty="0"/>
          </a:p>
        </p:txBody>
      </p:sp>
    </p:spTree>
    <p:extLst>
      <p:ext uri="{BB962C8B-B14F-4D97-AF65-F5344CB8AC3E}">
        <p14:creationId xmlns:p14="http://schemas.microsoft.com/office/powerpoint/2010/main" val="208624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EDAD377-B961-4943-8C90-8A7BF7688595}"/>
              </a:ext>
            </a:extLst>
          </p:cNvPr>
          <p:cNvPicPr>
            <a:picLocks noChangeAspect="1"/>
          </p:cNvPicPr>
          <p:nvPr/>
        </p:nvPicPr>
        <p:blipFill rotWithShape="1">
          <a:blip r:embed="rId2"/>
          <a:srcRect r="24322"/>
          <a:stretch/>
        </p:blipFill>
        <p:spPr>
          <a:xfrm>
            <a:off x="6131840" y="424623"/>
            <a:ext cx="2957899" cy="2433435"/>
          </a:xfrm>
          <a:prstGeom prst="rect">
            <a:avLst/>
          </a:prstGeom>
        </p:spPr>
      </p:pic>
      <p:sp>
        <p:nvSpPr>
          <p:cNvPr id="18" name="Ovale 17">
            <a:extLst>
              <a:ext uri="{FF2B5EF4-FFF2-40B4-BE49-F238E27FC236}">
                <a16:creationId xmlns:a16="http://schemas.microsoft.com/office/drawing/2014/main" id="{B6176A69-A2E6-479D-9BF3-03E69146995E}"/>
              </a:ext>
            </a:extLst>
          </p:cNvPr>
          <p:cNvSpPr/>
          <p:nvPr/>
        </p:nvSpPr>
        <p:spPr>
          <a:xfrm>
            <a:off x="3023828" y="410843"/>
            <a:ext cx="3204355" cy="4308576"/>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006DC0"/>
              </a:solidFill>
            </a:endParaRPr>
          </a:p>
        </p:txBody>
      </p:sp>
      <p:sp>
        <p:nvSpPr>
          <p:cNvPr id="7" name="Sottotitolo 7">
            <a:extLst>
              <a:ext uri="{FF2B5EF4-FFF2-40B4-BE49-F238E27FC236}">
                <a16:creationId xmlns:a16="http://schemas.microsoft.com/office/drawing/2014/main" id="{8391795A-7B84-48CE-B28C-068059CE5775}"/>
              </a:ext>
            </a:extLst>
          </p:cNvPr>
          <p:cNvSpPr>
            <a:spLocks noGrp="1"/>
          </p:cNvSpPr>
          <p:nvPr>
            <p:ph type="subTitle" idx="1"/>
          </p:nvPr>
        </p:nvSpPr>
        <p:spPr>
          <a:xfrm>
            <a:off x="3285529" y="278299"/>
            <a:ext cx="2230094" cy="4752528"/>
          </a:xfrm>
        </p:spPr>
        <p:txBody>
          <a:bodyPr>
            <a:normAutofit fontScale="40000" lnSpcReduction="20000"/>
          </a:bodyPr>
          <a:lstStyle/>
          <a:p>
            <a:r>
              <a:rPr lang="en-US" sz="2300" dirty="0">
                <a:solidFill>
                  <a:srgbClr val="0070C0"/>
                </a:solidFill>
              </a:rPr>
              <a:t> </a:t>
            </a:r>
          </a:p>
          <a:p>
            <a:endParaRPr lang="en-US" sz="7200" dirty="0"/>
          </a:p>
          <a:p>
            <a:pPr>
              <a:lnSpc>
                <a:spcPct val="130000"/>
              </a:lnSpc>
              <a:spcAft>
                <a:spcPts val="200"/>
              </a:spcAft>
            </a:pPr>
            <a:r>
              <a:rPr lang="en-US" sz="5000" b="1" dirty="0">
                <a:solidFill>
                  <a:srgbClr val="0070C0"/>
                </a:solidFill>
              </a:rPr>
              <a:t>Please, give your contribute</a:t>
            </a:r>
            <a:r>
              <a:rPr lang="en-US" sz="5000" dirty="0">
                <a:solidFill>
                  <a:srgbClr val="0070C0"/>
                </a:solidFill>
              </a:rPr>
              <a:t> </a:t>
            </a:r>
            <a:r>
              <a:rPr lang="en-US" sz="5000" b="1" u="sng" dirty="0">
                <a:solidFill>
                  <a:srgbClr val="0070C0"/>
                </a:solidFill>
              </a:rPr>
              <a:t>&lt; 31 October </a:t>
            </a:r>
            <a:r>
              <a:rPr lang="en-US" sz="5000" dirty="0">
                <a:solidFill>
                  <a:srgbClr val="0070C0"/>
                </a:solidFill>
              </a:rPr>
              <a:t>for updating the </a:t>
            </a:r>
            <a:r>
              <a:rPr lang="en-US" sz="5000" b="1" u="sng" dirty="0">
                <a:solidFill>
                  <a:srgbClr val="0070C0"/>
                </a:solidFill>
              </a:rPr>
              <a:t>JRC Catalogue of Measure for Air Quality </a:t>
            </a:r>
          </a:p>
          <a:p>
            <a:pPr>
              <a:lnSpc>
                <a:spcPct val="130000"/>
              </a:lnSpc>
            </a:pPr>
            <a:r>
              <a:rPr lang="en-US" sz="5000" b="1" dirty="0">
                <a:solidFill>
                  <a:srgbClr val="0070C0"/>
                </a:solidFill>
              </a:rPr>
              <a:t>on the EU </a:t>
            </a:r>
            <a:r>
              <a:rPr lang="en-US" sz="5000" b="1" u="sng" dirty="0">
                <a:solidFill>
                  <a:srgbClr val="0070C0"/>
                </a:solidFill>
              </a:rPr>
              <a:t>Website</a:t>
            </a:r>
          </a:p>
          <a:p>
            <a:pPr>
              <a:lnSpc>
                <a:spcPct val="130000"/>
              </a:lnSpc>
            </a:pPr>
            <a:r>
              <a:rPr lang="en-US" sz="5000" b="1" u="sng" dirty="0">
                <a:solidFill>
                  <a:srgbClr val="0070C0"/>
                </a:solidFill>
              </a:rPr>
              <a:t>FUTURIUM</a:t>
            </a:r>
          </a:p>
          <a:p>
            <a:pPr>
              <a:lnSpc>
                <a:spcPct val="130000"/>
              </a:lnSpc>
              <a:spcAft>
                <a:spcPts val="200"/>
              </a:spcAft>
            </a:pPr>
            <a:endParaRPr lang="en-US" sz="7200" dirty="0">
              <a:solidFill>
                <a:srgbClr val="0070C0"/>
              </a:solidFill>
            </a:endParaRPr>
          </a:p>
        </p:txBody>
      </p:sp>
      <p:pic>
        <p:nvPicPr>
          <p:cNvPr id="8" name="Picture 7" descr="base-01.png">
            <a:extLst>
              <a:ext uri="{FF2B5EF4-FFF2-40B4-BE49-F238E27FC236}">
                <a16:creationId xmlns:a16="http://schemas.microsoft.com/office/drawing/2014/main" id="{5DAF8427-CC45-4CF5-AAFA-22B5AF4C2EBB}"/>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0" descr="Logo AMAT.eps">
            <a:extLst>
              <a:ext uri="{FF2B5EF4-FFF2-40B4-BE49-F238E27FC236}">
                <a16:creationId xmlns:a16="http://schemas.microsoft.com/office/drawing/2014/main" id="{AFAAA792-35EB-4C74-A5FB-9CB714020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659234"/>
            <a:ext cx="936104" cy="371593"/>
          </a:xfrm>
          <a:prstGeom prst="rect">
            <a:avLst/>
          </a:prstGeom>
          <a:solidFill>
            <a:schemeClr val="bg1"/>
          </a:solidFill>
          <a:ln>
            <a:noFill/>
          </a:ln>
          <a:extLst/>
        </p:spPr>
      </p:pic>
      <p:sp>
        <p:nvSpPr>
          <p:cNvPr id="13" name="CasellaDiTesto 12">
            <a:extLst>
              <a:ext uri="{FF2B5EF4-FFF2-40B4-BE49-F238E27FC236}">
                <a16:creationId xmlns:a16="http://schemas.microsoft.com/office/drawing/2014/main" id="{CD9EBDDF-47A0-4F12-BB6D-EAC25B94FEAD}"/>
              </a:ext>
            </a:extLst>
          </p:cNvPr>
          <p:cNvSpPr txBox="1"/>
          <p:nvPr/>
        </p:nvSpPr>
        <p:spPr>
          <a:xfrm>
            <a:off x="3430521" y="4719419"/>
            <a:ext cx="5451307" cy="400110"/>
          </a:xfrm>
          <a:prstGeom prst="rect">
            <a:avLst/>
          </a:prstGeom>
          <a:noFill/>
        </p:spPr>
        <p:txBody>
          <a:bodyPr wrap="square" rtlCol="0">
            <a:spAutoFit/>
          </a:bodyPr>
          <a:lstStyle/>
          <a:p>
            <a:r>
              <a:rPr lang="it-IT" sz="2000" b="1" dirty="0">
                <a:solidFill>
                  <a:srgbClr val="C00000"/>
                </a:solidFill>
                <a:latin typeface="Arial" panose="020B0604020202020204" pitchFamily="34" charset="0"/>
                <a:cs typeface="Arial" panose="020B0604020202020204" pitchFamily="34" charset="0"/>
              </a:rPr>
              <a:t>https://ec.europa.eu/futurium/en/air-quality</a:t>
            </a:r>
          </a:p>
        </p:txBody>
      </p:sp>
      <p:sp>
        <p:nvSpPr>
          <p:cNvPr id="11" name="Segnaposto numero diapositiva 10">
            <a:extLst>
              <a:ext uri="{FF2B5EF4-FFF2-40B4-BE49-F238E27FC236}">
                <a16:creationId xmlns:a16="http://schemas.microsoft.com/office/drawing/2014/main" id="{066C7295-1086-484D-9399-65EBBB1A7D06}"/>
              </a:ext>
            </a:extLst>
          </p:cNvPr>
          <p:cNvSpPr>
            <a:spLocks noGrp="1"/>
          </p:cNvSpPr>
          <p:nvPr>
            <p:ph type="sldNum" sz="quarter" idx="12"/>
          </p:nvPr>
        </p:nvSpPr>
        <p:spPr>
          <a:xfrm>
            <a:off x="7046912" y="4782552"/>
            <a:ext cx="2133600" cy="273844"/>
          </a:xfrm>
        </p:spPr>
        <p:txBody>
          <a:bodyPr/>
          <a:lstStyle/>
          <a:p>
            <a:fld id="{4C0CA2B0-85BC-4059-9C86-5B487B8CFF5F}" type="slidenum">
              <a:rPr lang="nl-NL" smtClean="0"/>
              <a:t>13</a:t>
            </a:fld>
            <a:endParaRPr lang="nl-NL" dirty="0"/>
          </a:p>
        </p:txBody>
      </p:sp>
      <p:sp>
        <p:nvSpPr>
          <p:cNvPr id="15" name="Title 1">
            <a:extLst>
              <a:ext uri="{FF2B5EF4-FFF2-40B4-BE49-F238E27FC236}">
                <a16:creationId xmlns:a16="http://schemas.microsoft.com/office/drawing/2014/main" id="{130267DA-83BB-4EB1-B1CE-CA26030A9695}"/>
              </a:ext>
            </a:extLst>
          </p:cNvPr>
          <p:cNvSpPr txBox="1">
            <a:spLocks/>
          </p:cNvSpPr>
          <p:nvPr/>
        </p:nvSpPr>
        <p:spPr>
          <a:xfrm>
            <a:off x="0" y="195486"/>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2</a:t>
            </a:r>
          </a:p>
          <a:p>
            <a:endParaRPr lang="en-US" sz="2400" u="sng" dirty="0">
              <a:solidFill>
                <a:schemeClr val="bg1"/>
              </a:solidFill>
            </a:endParaRPr>
          </a:p>
          <a:p>
            <a:r>
              <a:rPr lang="en-US" sz="3300" u="sng" dirty="0">
                <a:solidFill>
                  <a:schemeClr val="bg1"/>
                </a:solidFill>
              </a:rPr>
              <a:t>Tool n. 1 </a:t>
            </a:r>
            <a:br>
              <a:rPr lang="en-US" sz="3300" u="sng" dirty="0">
                <a:solidFill>
                  <a:schemeClr val="bg1"/>
                </a:solidFill>
              </a:rPr>
            </a:br>
            <a:br>
              <a:rPr lang="en-US" sz="2400" dirty="0">
                <a:solidFill>
                  <a:schemeClr val="bg1"/>
                </a:solidFill>
              </a:rPr>
            </a:br>
            <a:endParaRPr lang="nl-NL" sz="2400" dirty="0">
              <a:solidFill>
                <a:schemeClr val="bg1"/>
              </a:solidFill>
            </a:endParaRPr>
          </a:p>
        </p:txBody>
      </p:sp>
      <p:sp>
        <p:nvSpPr>
          <p:cNvPr id="17" name="Freccia destra con strisce 16">
            <a:extLst>
              <a:ext uri="{FF2B5EF4-FFF2-40B4-BE49-F238E27FC236}">
                <a16:creationId xmlns:a16="http://schemas.microsoft.com/office/drawing/2014/main" id="{13D41D25-4344-4D18-838F-13D185C0F29E}"/>
              </a:ext>
            </a:extLst>
          </p:cNvPr>
          <p:cNvSpPr/>
          <p:nvPr/>
        </p:nvSpPr>
        <p:spPr>
          <a:xfrm rot="3274940">
            <a:off x="5423067" y="4136752"/>
            <a:ext cx="548302" cy="648072"/>
          </a:xfrm>
          <a:prstGeom prst="stripedRightArrow">
            <a:avLst>
              <a:gd name="adj1" fmla="val 50000"/>
              <a:gd name="adj2" fmla="val 38447"/>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Disco magnetico 11">
            <a:extLst>
              <a:ext uri="{FF2B5EF4-FFF2-40B4-BE49-F238E27FC236}">
                <a16:creationId xmlns:a16="http://schemas.microsoft.com/office/drawing/2014/main" id="{43EEB21D-6C36-4764-BD34-A14249C97F31}"/>
              </a:ext>
            </a:extLst>
          </p:cNvPr>
          <p:cNvSpPr/>
          <p:nvPr/>
        </p:nvSpPr>
        <p:spPr>
          <a:xfrm>
            <a:off x="601796" y="2094494"/>
            <a:ext cx="1351558" cy="1080120"/>
          </a:xfrm>
          <a:prstGeom prst="flowChartMagneticDisk">
            <a:avLst/>
          </a:prstGeom>
          <a:solidFill>
            <a:srgbClr val="8CC96C"/>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600" b="1" dirty="0">
                <a:cs typeface="Arial" panose="020B0604020202020204" pitchFamily="34" charset="0"/>
              </a:rPr>
              <a:t>EC/JRC </a:t>
            </a:r>
            <a:r>
              <a:rPr lang="it-IT" sz="1600" b="1" dirty="0" err="1">
                <a:cs typeface="Arial" panose="020B0604020202020204" pitchFamily="34" charset="0"/>
              </a:rPr>
              <a:t>Register</a:t>
            </a:r>
            <a:endParaRPr lang="it-IT" sz="1600" b="1" dirty="0">
              <a:cs typeface="Arial" panose="020B0604020202020204" pitchFamily="34" charset="0"/>
            </a:endParaRPr>
          </a:p>
        </p:txBody>
      </p:sp>
      <p:sp>
        <p:nvSpPr>
          <p:cNvPr id="14" name="Freccia destra con strisce 13">
            <a:extLst>
              <a:ext uri="{FF2B5EF4-FFF2-40B4-BE49-F238E27FC236}">
                <a16:creationId xmlns:a16="http://schemas.microsoft.com/office/drawing/2014/main" id="{045F9857-B245-437A-BD68-ABE822EA0240}"/>
              </a:ext>
            </a:extLst>
          </p:cNvPr>
          <p:cNvSpPr/>
          <p:nvPr/>
        </p:nvSpPr>
        <p:spPr>
          <a:xfrm rot="13541015">
            <a:off x="1770072" y="3244096"/>
            <a:ext cx="548302"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destra con strisce 15">
            <a:extLst>
              <a:ext uri="{FF2B5EF4-FFF2-40B4-BE49-F238E27FC236}">
                <a16:creationId xmlns:a16="http://schemas.microsoft.com/office/drawing/2014/main" id="{8651808A-FDDE-46CA-814A-EAA94EE9D86B}"/>
              </a:ext>
            </a:extLst>
          </p:cNvPr>
          <p:cNvSpPr/>
          <p:nvPr/>
        </p:nvSpPr>
        <p:spPr>
          <a:xfrm rot="13541015">
            <a:off x="2376270" y="4027377"/>
            <a:ext cx="895475" cy="648072"/>
          </a:xfrm>
          <a:prstGeom prst="stripedRightArrow">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73A242F8-EC1E-4AA9-84E6-199F4AB552BA}"/>
              </a:ext>
            </a:extLst>
          </p:cNvPr>
          <p:cNvSpPr/>
          <p:nvPr/>
        </p:nvSpPr>
        <p:spPr>
          <a:xfrm>
            <a:off x="6337817" y="3137588"/>
            <a:ext cx="2785921" cy="1300042"/>
          </a:xfrm>
          <a:prstGeom prst="ellipse">
            <a:avLst/>
          </a:prstGeom>
          <a:solidFill>
            <a:srgbClr val="FFFFCC"/>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Arial" panose="020B0604020202020204" pitchFamily="34" charset="0"/>
                <a:cs typeface="Arial" panose="020B0604020202020204" pitchFamily="34" charset="0"/>
              </a:rPr>
              <a:t>…AQ measure you’ll describe could be insert in the Code</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00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68116"/>
            <a:ext cx="6400303" cy="857250"/>
          </a:xfrm>
        </p:spPr>
        <p:txBody>
          <a:bodyPr>
            <a:normAutofit/>
          </a:bodyPr>
          <a:lstStyle/>
          <a:p>
            <a:r>
              <a:rPr lang="nl-NL" sz="3200" dirty="0"/>
              <a:t>Air Quality Plans</a:t>
            </a:r>
            <a:endParaRPr lang="nl-NL" sz="32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419872" y="795177"/>
            <a:ext cx="5849130" cy="3905294"/>
          </a:xfrm>
        </p:spPr>
        <p:txBody>
          <a:bodyPr/>
          <a:lstStyle/>
          <a:p>
            <a:pPr marL="342900" indent="-342900" algn="l">
              <a:buFont typeface="Wingdings" panose="05000000000000000000" pitchFamily="2" charset="2"/>
              <a:buChar char="Ø"/>
            </a:pPr>
            <a:r>
              <a:rPr lang="en-US" sz="1800" b="1" dirty="0">
                <a:solidFill>
                  <a:srgbClr val="8CC96C"/>
                </a:solidFill>
              </a:rPr>
              <a:t>Strategic Planning instruments </a:t>
            </a:r>
            <a:r>
              <a:rPr lang="en-US" sz="1800" dirty="0">
                <a:solidFill>
                  <a:srgbClr val="8CC96C"/>
                </a:solidFill>
              </a:rPr>
              <a:t>introduced by the Ambient Air Quality Directive (</a:t>
            </a:r>
            <a:r>
              <a:rPr lang="en-US" sz="1800" b="1" u="sng" dirty="0">
                <a:solidFill>
                  <a:srgbClr val="8CC96C"/>
                </a:solidFill>
              </a:rPr>
              <a:t>Dir. 2008/50/EC</a:t>
            </a:r>
            <a:r>
              <a:rPr lang="en-US" sz="1800" dirty="0">
                <a:solidFill>
                  <a:srgbClr val="8CC96C"/>
                </a:solidFill>
              </a:rPr>
              <a:t>)</a:t>
            </a:r>
          </a:p>
          <a:p>
            <a:pPr marL="342900" indent="-342900" algn="l">
              <a:buFont typeface="Wingdings" panose="05000000000000000000" pitchFamily="2" charset="2"/>
              <a:buChar char="Ø"/>
            </a:pPr>
            <a:r>
              <a:rPr lang="en-US" sz="1800" b="1" dirty="0"/>
              <a:t>Compulsory Plans </a:t>
            </a:r>
            <a:r>
              <a:rPr lang="en-US" sz="1800" dirty="0"/>
              <a:t>for ‘</a:t>
            </a:r>
            <a:r>
              <a:rPr lang="en-US" sz="1800" u="sng" dirty="0"/>
              <a:t>zone</a:t>
            </a:r>
            <a:r>
              <a:rPr lang="en-US" sz="1800" dirty="0"/>
              <a:t>’ and </a:t>
            </a:r>
            <a:r>
              <a:rPr lang="en-US" sz="1800" u="sng" dirty="0"/>
              <a:t>‘agglomeration</a:t>
            </a:r>
            <a:r>
              <a:rPr lang="en-US" sz="1800" dirty="0"/>
              <a:t>’ within which the </a:t>
            </a:r>
            <a:r>
              <a:rPr lang="en-US" sz="1800" u="sng" dirty="0"/>
              <a:t>concentrations of pollutants in ambient air ‘exceed any Limit value or Target value</a:t>
            </a:r>
            <a:r>
              <a:rPr lang="en-US" sz="1800" dirty="0"/>
              <a:t>’</a:t>
            </a:r>
          </a:p>
          <a:p>
            <a:pPr marL="342900" indent="-342900" algn="l">
              <a:buFont typeface="Wingdings" panose="05000000000000000000" pitchFamily="2" charset="2"/>
              <a:buChar char="Ø"/>
            </a:pPr>
            <a:r>
              <a:rPr lang="en-US" sz="1800" b="1" dirty="0">
                <a:solidFill>
                  <a:srgbClr val="F1592A"/>
                </a:solidFill>
              </a:rPr>
              <a:t>Mandatory elements </a:t>
            </a:r>
            <a:r>
              <a:rPr lang="en-US" sz="1800" dirty="0">
                <a:solidFill>
                  <a:srgbClr val="F1592A"/>
                </a:solidFill>
              </a:rPr>
              <a:t>listed under Annex XV, Section A of Directive 2008/50/EU</a:t>
            </a:r>
          </a:p>
          <a:p>
            <a:pPr marL="342900" indent="-342900" algn="l">
              <a:buFont typeface="Wingdings" panose="05000000000000000000" pitchFamily="2" charset="2"/>
              <a:buChar char="Ø"/>
            </a:pPr>
            <a:r>
              <a:rPr lang="en-US" sz="1800" dirty="0">
                <a:solidFill>
                  <a:srgbClr val="8CC96C"/>
                </a:solidFill>
              </a:rPr>
              <a:t>Have to set out </a:t>
            </a:r>
            <a:r>
              <a:rPr lang="en-US" sz="1800" b="1" dirty="0">
                <a:solidFill>
                  <a:srgbClr val="8CC96C"/>
                </a:solidFill>
              </a:rPr>
              <a:t>appropriate and cost-effective measures </a:t>
            </a:r>
            <a:r>
              <a:rPr lang="en-US" sz="1800" dirty="0">
                <a:solidFill>
                  <a:srgbClr val="8CC96C"/>
                </a:solidFill>
              </a:rPr>
              <a:t>to achieve compliance, keeping the </a:t>
            </a:r>
            <a:r>
              <a:rPr lang="en-US" sz="1800" b="1" dirty="0">
                <a:solidFill>
                  <a:srgbClr val="8CC96C"/>
                </a:solidFill>
              </a:rPr>
              <a:t>period of exceedances ‘as short as possible</a:t>
            </a:r>
            <a:r>
              <a:rPr lang="en-US" sz="1800" dirty="0">
                <a:solidFill>
                  <a:srgbClr val="8CC96C"/>
                </a:solidFill>
              </a:rPr>
              <a:t>’</a:t>
            </a:r>
          </a:p>
          <a:p>
            <a:pPr marL="342900" indent="-342900" algn="l">
              <a:buFont typeface="Wingdings" panose="05000000000000000000" pitchFamily="2" charset="2"/>
              <a:buChar char="Ø"/>
            </a:pPr>
            <a:r>
              <a:rPr lang="en-US" sz="1800" b="1" dirty="0"/>
              <a:t>Infringement proceedings </a:t>
            </a:r>
            <a:r>
              <a:rPr lang="en-US" sz="1800" dirty="0"/>
              <a:t>against MS if no AQP</a:t>
            </a:r>
          </a:p>
          <a:p>
            <a:pPr marL="342900" indent="-342900" algn="l">
              <a:buFont typeface="Wingdings" panose="05000000000000000000" pitchFamily="2" charset="2"/>
              <a:buChar char="Ø"/>
            </a:pPr>
            <a:r>
              <a:rPr lang="en-US" sz="1800" dirty="0">
                <a:solidFill>
                  <a:srgbClr val="F1592A"/>
                </a:solidFill>
              </a:rPr>
              <a:t>Connection of AQP with </a:t>
            </a:r>
            <a:r>
              <a:rPr lang="en-US" sz="1800" b="1" dirty="0">
                <a:solidFill>
                  <a:srgbClr val="F1592A"/>
                </a:solidFill>
              </a:rPr>
              <a:t>NAPCP</a:t>
            </a:r>
            <a:r>
              <a:rPr lang="en-US" sz="1800" dirty="0">
                <a:solidFill>
                  <a:srgbClr val="F1592A"/>
                </a:solidFill>
              </a:rPr>
              <a:t> (National Air Pollution Control Plan) (</a:t>
            </a:r>
            <a:r>
              <a:rPr lang="it-IT" sz="1800" b="1" u="sng" dirty="0">
                <a:solidFill>
                  <a:srgbClr val="F1592A"/>
                </a:solidFill>
              </a:rPr>
              <a:t>Dir. 2016/2284/EU</a:t>
            </a:r>
            <a:r>
              <a:rPr lang="it-IT" sz="1800" dirty="0">
                <a:solidFill>
                  <a:srgbClr val="F1592A"/>
                </a:solidFill>
              </a:rPr>
              <a:t>), </a:t>
            </a:r>
            <a:r>
              <a:rPr lang="it-IT" sz="1800" dirty="0" err="1">
                <a:solidFill>
                  <a:srgbClr val="F1592A"/>
                </a:solidFill>
              </a:rPr>
              <a:t>mandatory</a:t>
            </a:r>
            <a:r>
              <a:rPr lang="it-IT" sz="1800" dirty="0">
                <a:solidFill>
                  <a:srgbClr val="F1592A"/>
                </a:solidFill>
              </a:rPr>
              <a:t> </a:t>
            </a:r>
            <a:r>
              <a:rPr lang="it-IT" sz="1800" u="sng" dirty="0">
                <a:solidFill>
                  <a:srgbClr val="F1592A"/>
                </a:solidFill>
              </a:rPr>
              <a:t>from April 2019</a:t>
            </a:r>
            <a:endParaRPr lang="en-US" sz="1800" u="sng" dirty="0">
              <a:solidFill>
                <a:srgbClr val="F1592A"/>
              </a:solidFill>
            </a:endParaRPr>
          </a:p>
          <a:p>
            <a:pPr marL="342900" indent="-342900" algn="l">
              <a:buFont typeface="Wingdings" panose="05000000000000000000" pitchFamily="2" charset="2"/>
              <a:buChar char="Ø"/>
            </a:pPr>
            <a:endParaRPr lang="en-US" sz="1800" dirty="0">
              <a:solidFill>
                <a:srgbClr val="F1592A"/>
              </a:solidFill>
            </a:endParaRPr>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p>
          <a:p>
            <a:pPr marL="342900" indent="-342900" algn="l">
              <a:buFont typeface="Wingdings" panose="05000000000000000000" pitchFamily="2" charset="2"/>
              <a:buChar char="Ø"/>
            </a:pPr>
            <a:endParaRPr lang="en-US" sz="1800" dirty="0">
              <a:solidFill>
                <a:srgbClr val="8CC96C"/>
              </a:solidFill>
            </a:endParaRPr>
          </a:p>
          <a:p>
            <a:pPr marL="342900" indent="-342900" algn="l">
              <a:buFont typeface="Wingdings" panose="05000000000000000000" pitchFamily="2" charset="2"/>
              <a:buChar char="Ø"/>
            </a:pPr>
            <a:endParaRPr lang="en-US" sz="1800" b="1" dirty="0"/>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noChangeAspect="1"/>
          </p:cNvSpPr>
          <p:nvPr/>
        </p:nvSpPr>
        <p:spPr>
          <a:xfrm>
            <a:off x="-79711" y="195486"/>
            <a:ext cx="2627016" cy="2592288"/>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300" b="0" dirty="0">
                <a:solidFill>
                  <a:schemeClr val="bg1"/>
                </a:solidFill>
              </a:rPr>
              <a:t>ACTION 2</a:t>
            </a:r>
          </a:p>
          <a:p>
            <a:endParaRPr lang="en-US" sz="2300" b="0" dirty="0">
              <a:solidFill>
                <a:schemeClr val="bg1"/>
              </a:solidFill>
            </a:endParaRPr>
          </a:p>
          <a:p>
            <a:r>
              <a:rPr lang="en-US" sz="2300" b="0" dirty="0">
                <a:solidFill>
                  <a:schemeClr val="bg1"/>
                </a:solidFill>
              </a:rPr>
              <a:t>Better Air Quality Planning (Governance) </a:t>
            </a:r>
          </a:p>
          <a:p>
            <a:endParaRPr lang="en-US" sz="3200" u="sng" dirty="0">
              <a:solidFill>
                <a:schemeClr val="bg1"/>
              </a:solidFill>
            </a:endParaRPr>
          </a:p>
          <a:p>
            <a:r>
              <a:rPr lang="en-US" sz="3200" dirty="0">
                <a:solidFill>
                  <a:schemeClr val="bg1"/>
                </a:solidFill>
              </a:rPr>
              <a:t>Legislation</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14</a:t>
            </a:fld>
            <a:endParaRPr lang="nl-NL" dirty="0"/>
          </a:p>
        </p:txBody>
      </p:sp>
    </p:spTree>
    <p:extLst>
      <p:ext uri="{BB962C8B-B14F-4D97-AF65-F5344CB8AC3E}">
        <p14:creationId xmlns:p14="http://schemas.microsoft.com/office/powerpoint/2010/main" val="68159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427" y="440668"/>
            <a:ext cx="6400303" cy="857250"/>
          </a:xfrm>
        </p:spPr>
        <p:txBody>
          <a:bodyPr/>
          <a:lstStyle/>
          <a:p>
            <a:r>
              <a:rPr lang="nl-NL" sz="4000" dirty="0"/>
              <a:t>Lesson Learnt</a:t>
            </a:r>
            <a:endParaRPr lang="nl-NL" sz="1800" b="0" dirty="0"/>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293065" y="1207259"/>
            <a:ext cx="5688533" cy="3353121"/>
          </a:xfrm>
        </p:spPr>
        <p:txBody>
          <a:bodyPr/>
          <a:lstStyle/>
          <a:p>
            <a:pPr marL="342900" indent="-342900" algn="l">
              <a:buFont typeface="Wingdings" panose="05000000000000000000" pitchFamily="2" charset="2"/>
              <a:buChar char="Ø"/>
            </a:pPr>
            <a:r>
              <a:rPr lang="en-US" sz="1800" b="1" dirty="0"/>
              <a:t>Cities</a:t>
            </a:r>
            <a:r>
              <a:rPr lang="en-US" sz="1800" dirty="0"/>
              <a:t> remain the </a:t>
            </a:r>
            <a:r>
              <a:rPr lang="en-US" sz="1800" b="1" dirty="0"/>
              <a:t>immediate level of intervention </a:t>
            </a:r>
            <a:r>
              <a:rPr lang="en-US" sz="1800" dirty="0"/>
              <a:t>in dealing with primary pollutants produced by local activities and for </a:t>
            </a:r>
            <a:r>
              <a:rPr lang="en-US" sz="1800" b="1" dirty="0"/>
              <a:t>health protection of citizens </a:t>
            </a:r>
            <a:r>
              <a:rPr lang="en-US" sz="1800" dirty="0"/>
              <a:t>…</a:t>
            </a:r>
          </a:p>
          <a:p>
            <a:pPr marL="354013" algn="l"/>
            <a:r>
              <a:rPr lang="en-US" sz="1800" dirty="0"/>
              <a:t>…but ‘</a:t>
            </a:r>
            <a:r>
              <a:rPr lang="en-US" sz="1800" b="1" dirty="0"/>
              <a:t>Air quality planning</a:t>
            </a:r>
            <a:r>
              <a:rPr lang="en-US" sz="1800" dirty="0"/>
              <a:t>’ is </a:t>
            </a:r>
            <a:r>
              <a:rPr lang="en-US" sz="1800" b="1" dirty="0"/>
              <a:t>not always </a:t>
            </a:r>
            <a:r>
              <a:rPr lang="en-US" sz="1800" dirty="0"/>
              <a:t>under the </a:t>
            </a:r>
            <a:r>
              <a:rPr lang="en-US" sz="1800" b="1" dirty="0"/>
              <a:t>responsibility of cities</a:t>
            </a:r>
          </a:p>
          <a:p>
            <a:pPr marL="354013" indent="-354013" algn="l">
              <a:buFont typeface="Wingdings" panose="05000000000000000000" pitchFamily="2" charset="2"/>
              <a:buChar char="Ø"/>
            </a:pPr>
            <a:r>
              <a:rPr lang="en-US" sz="1800" dirty="0">
                <a:solidFill>
                  <a:srgbClr val="8CC96C"/>
                </a:solidFill>
              </a:rPr>
              <a:t>AQ measures defined in the AQP should address </a:t>
            </a:r>
            <a:r>
              <a:rPr lang="en-US" sz="1800" b="1" dirty="0">
                <a:solidFill>
                  <a:srgbClr val="8CC96C"/>
                </a:solidFill>
              </a:rPr>
              <a:t>different sectors</a:t>
            </a:r>
            <a:r>
              <a:rPr lang="en-US" sz="1800" dirty="0">
                <a:solidFill>
                  <a:srgbClr val="8CC96C"/>
                </a:solidFill>
              </a:rPr>
              <a:t>, whose enforcement and implementation are of </a:t>
            </a:r>
            <a:r>
              <a:rPr lang="en-US" sz="1800" b="1" dirty="0">
                <a:solidFill>
                  <a:srgbClr val="8CC96C"/>
                </a:solidFill>
              </a:rPr>
              <a:t>competence of </a:t>
            </a:r>
            <a:r>
              <a:rPr lang="en-US" sz="1800" b="1" u="sng" dirty="0">
                <a:solidFill>
                  <a:srgbClr val="8CC96C"/>
                </a:solidFill>
              </a:rPr>
              <a:t>urban</a:t>
            </a:r>
            <a:r>
              <a:rPr lang="en-US" sz="1800" b="1" dirty="0">
                <a:solidFill>
                  <a:srgbClr val="8CC96C"/>
                </a:solidFill>
              </a:rPr>
              <a:t>, </a:t>
            </a:r>
            <a:r>
              <a:rPr lang="en-US" sz="1800" b="1" u="sng" dirty="0">
                <a:solidFill>
                  <a:srgbClr val="8CC96C"/>
                </a:solidFill>
              </a:rPr>
              <a:t>regional</a:t>
            </a:r>
            <a:r>
              <a:rPr lang="en-US" sz="1800" b="1" dirty="0">
                <a:solidFill>
                  <a:srgbClr val="8CC96C"/>
                </a:solidFill>
              </a:rPr>
              <a:t> or </a:t>
            </a:r>
            <a:r>
              <a:rPr lang="en-US" sz="1800" b="1" u="sng" dirty="0">
                <a:solidFill>
                  <a:srgbClr val="8CC96C"/>
                </a:solidFill>
              </a:rPr>
              <a:t>national</a:t>
            </a:r>
            <a:r>
              <a:rPr lang="en-US" sz="1800" b="1" dirty="0">
                <a:solidFill>
                  <a:srgbClr val="8CC96C"/>
                </a:solidFill>
              </a:rPr>
              <a:t> authorities</a:t>
            </a:r>
            <a:r>
              <a:rPr lang="en-US" sz="1800" dirty="0">
                <a:solidFill>
                  <a:srgbClr val="8CC96C"/>
                </a:solidFill>
              </a:rPr>
              <a:t>, as appropriate</a:t>
            </a:r>
          </a:p>
          <a:p>
            <a:pPr marL="354013" algn="l"/>
            <a:endParaRPr lang="en-US" sz="1800" b="1" dirty="0"/>
          </a:p>
          <a:p>
            <a:pPr marL="342900" indent="-342900" algn="l">
              <a:buFont typeface="Wingdings" panose="05000000000000000000" pitchFamily="2" charset="2"/>
              <a:buChar char="Ø"/>
            </a:pPr>
            <a:endParaRPr lang="en-US" sz="1800" b="1" dirty="0"/>
          </a:p>
          <a:p>
            <a:pPr marL="449263" indent="-184150" algn="l">
              <a:buFont typeface="Wingdings" panose="05000000000000000000" pitchFamily="2" charset="2"/>
              <a:buChar char="ü"/>
            </a:pPr>
            <a:endParaRPr lang="en-US" sz="800" dirty="0"/>
          </a:p>
          <a:p>
            <a:pPr marL="342900" indent="-342900" algn="l">
              <a:buFont typeface="Wingdings" panose="05000000000000000000" pitchFamily="2" charset="2"/>
              <a:buChar char="Ø"/>
            </a:pPr>
            <a:endParaRPr lang="en-US" sz="800" dirty="0">
              <a:solidFill>
                <a:srgbClr val="8CC96C"/>
              </a:solidFill>
            </a:endParaRPr>
          </a:p>
          <a:p>
            <a:endParaRPr lang="en-US" dirty="0"/>
          </a:p>
          <a:p>
            <a:endParaRPr lang="it-IT" dirty="0"/>
          </a:p>
        </p:txBody>
      </p:sp>
      <p:sp>
        <p:nvSpPr>
          <p:cNvPr id="6" name="Title 1">
            <a:extLst>
              <a:ext uri="{FF2B5EF4-FFF2-40B4-BE49-F238E27FC236}">
                <a16:creationId xmlns:a16="http://schemas.microsoft.com/office/drawing/2014/main" id="{34F3DA7C-6DE4-4D4C-9304-5905EC54BD60}"/>
              </a:ext>
            </a:extLst>
          </p:cNvPr>
          <p:cNvSpPr txBox="1">
            <a:spLocks noChangeAspect="1"/>
          </p:cNvSpPr>
          <p:nvPr/>
        </p:nvSpPr>
        <p:spPr>
          <a:xfrm>
            <a:off x="174270" y="24604"/>
            <a:ext cx="2627016" cy="2592288"/>
          </a:xfrm>
          <a:prstGeom prst="rect">
            <a:avLst/>
          </a:prstGeom>
        </p:spPr>
        <p:txBody>
          <a:bodyPr vert="horz" lIns="91440" tIns="45720" rIns="91440" bIns="45720" rtlCol="0" anchor="ctr">
            <a:normAutofit fontScale="900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300" b="0" dirty="0">
                <a:solidFill>
                  <a:schemeClr val="bg1"/>
                </a:solidFill>
              </a:rPr>
              <a:t>ACTION 2</a:t>
            </a:r>
          </a:p>
          <a:p>
            <a:endParaRPr lang="en-US" sz="2300" b="0" dirty="0">
              <a:solidFill>
                <a:schemeClr val="bg1"/>
              </a:solidFill>
            </a:endParaRPr>
          </a:p>
          <a:p>
            <a:r>
              <a:rPr lang="en-US" sz="2300" b="0" dirty="0">
                <a:solidFill>
                  <a:schemeClr val="bg1"/>
                </a:solidFill>
              </a:rPr>
              <a:t>Better Air Quality Planning (Governance) </a:t>
            </a:r>
          </a:p>
          <a:p>
            <a:endParaRPr lang="en-US" sz="3200" u="sng" dirty="0">
              <a:solidFill>
                <a:schemeClr val="bg1"/>
              </a:solidFill>
            </a:endParaRPr>
          </a:p>
          <a:p>
            <a:r>
              <a:rPr lang="nl-NL" sz="3900" dirty="0">
                <a:solidFill>
                  <a:schemeClr val="bg1"/>
                </a:solidFill>
              </a:rPr>
              <a:t>Challenges</a:t>
            </a:r>
          </a:p>
        </p:txBody>
      </p:sp>
      <p:pic>
        <p:nvPicPr>
          <p:cNvPr id="5" name="Picture 7" descr="base-01.png">
            <a:extLst>
              <a:ext uri="{FF2B5EF4-FFF2-40B4-BE49-F238E27FC236}">
                <a16:creationId xmlns:a16="http://schemas.microsoft.com/office/drawing/2014/main" id="{EBAABEEE-27C9-4655-9B23-C96F16B08200}"/>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AE009C5D-6D19-4EC9-A340-BD0C7F03E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9" name="Segnaposto numero diapositiva 2">
            <a:extLst>
              <a:ext uri="{FF2B5EF4-FFF2-40B4-BE49-F238E27FC236}">
                <a16:creationId xmlns:a16="http://schemas.microsoft.com/office/drawing/2014/main" id="{B01F91F7-E048-49C0-9AD6-BBCF44F4FC34}"/>
              </a:ext>
            </a:extLst>
          </p:cNvPr>
          <p:cNvSpPr txBox="1">
            <a:spLocks/>
          </p:cNvSpPr>
          <p:nvPr/>
        </p:nvSpPr>
        <p:spPr>
          <a:xfrm>
            <a:off x="6991386" y="4844751"/>
            <a:ext cx="2133600" cy="273844"/>
          </a:xfrm>
          <a:prstGeom prst="rect">
            <a:avLst/>
          </a:prstGeom>
        </p:spPr>
        <p:txBody>
          <a:bodyPr vert="horz" lIns="91440" tIns="45720" rIns="91440" bIns="45720" rtlCol="0" anchor="ctr"/>
          <a:lstStyle>
            <a:defPPr>
              <a:defRPr lang="nl-NL"/>
            </a:defPPr>
            <a:lvl1pPr algn="r">
              <a:defRPr sz="1200">
                <a:solidFill>
                  <a:schemeClr val="tx1">
                    <a:tint val="75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0CA2B0-85BC-4059-9C86-5B487B8CFF5F}" type="slidenum">
              <a:rPr lang="nl-NL" smtClean="0"/>
              <a:pPr/>
              <a:t>15</a:t>
            </a:fld>
            <a:endParaRPr lang="nl-NL" dirty="0"/>
          </a:p>
        </p:txBody>
      </p:sp>
      <p:sp>
        <p:nvSpPr>
          <p:cNvPr id="8" name="Freccia a destra 7">
            <a:extLst>
              <a:ext uri="{FF2B5EF4-FFF2-40B4-BE49-F238E27FC236}">
                <a16:creationId xmlns:a16="http://schemas.microsoft.com/office/drawing/2014/main" id="{CAD3FC42-D0BB-4E67-8EDF-C1018A276DE8}"/>
              </a:ext>
            </a:extLst>
          </p:cNvPr>
          <p:cNvSpPr/>
          <p:nvPr/>
        </p:nvSpPr>
        <p:spPr>
          <a:xfrm rot="5400000">
            <a:off x="6025172" y="3710211"/>
            <a:ext cx="224317" cy="1182176"/>
          </a:xfrm>
          <a:prstGeom prst="rightArrow">
            <a:avLst/>
          </a:prstGeom>
          <a:solidFill>
            <a:srgbClr val="92D050"/>
          </a:solidFill>
          <a:ln>
            <a:solidFill>
              <a:srgbClr val="1C7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F8E9CA5C-8DE0-479A-835C-EEF298C1FE5B}"/>
              </a:ext>
            </a:extLst>
          </p:cNvPr>
          <p:cNvSpPr/>
          <p:nvPr/>
        </p:nvSpPr>
        <p:spPr>
          <a:xfrm>
            <a:off x="3293065" y="4462312"/>
            <a:ext cx="5513408" cy="646331"/>
          </a:xfrm>
          <a:prstGeom prst="rect">
            <a:avLst/>
          </a:prstGeom>
        </p:spPr>
        <p:txBody>
          <a:bodyPr wrap="square">
            <a:spAutoFit/>
          </a:bodyPr>
          <a:lstStyle/>
          <a:p>
            <a:pPr marL="342900" indent="-342900">
              <a:buFont typeface="Wingdings" panose="05000000000000000000" pitchFamily="2" charset="2"/>
              <a:buChar char="Ø"/>
            </a:pPr>
            <a:r>
              <a:rPr lang="en-US" b="1" dirty="0">
                <a:solidFill>
                  <a:srgbClr val="F1592A"/>
                </a:solidFill>
                <a:latin typeface="Arial" panose="020B0604020202020204" pitchFamily="34" charset="0"/>
                <a:cs typeface="Arial" panose="020B0604020202020204" pitchFamily="34" charset="0"/>
              </a:rPr>
              <a:t>Integrated planning + Multi-level Governance dialogue and cooperation is needed</a:t>
            </a:r>
            <a:endParaRPr lang="it-IT" b="1" dirty="0">
              <a:solidFill>
                <a:srgbClr val="F159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4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210" y="627534"/>
            <a:ext cx="6400303" cy="857250"/>
          </a:xfrm>
        </p:spPr>
        <p:txBody>
          <a:bodyPr/>
          <a:lstStyle/>
          <a:p>
            <a:r>
              <a:rPr lang="nl-NL" sz="4000" dirty="0"/>
              <a:t>Challenges </a:t>
            </a:r>
            <a:r>
              <a:rPr lang="nl-NL" sz="1800" b="0" dirty="0"/>
              <a:t>2/2</a:t>
            </a:r>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238494" y="1411701"/>
            <a:ext cx="5688533" cy="2160240"/>
          </a:xfrm>
        </p:spPr>
        <p:txBody>
          <a:bodyPr/>
          <a:lstStyle/>
          <a:p>
            <a:pPr algn="l"/>
            <a:r>
              <a:rPr lang="en-US" sz="1800" b="1" dirty="0"/>
              <a:t>Cities</a:t>
            </a:r>
            <a:r>
              <a:rPr lang="en-US" sz="1800" dirty="0"/>
              <a:t> are in demand:</a:t>
            </a:r>
          </a:p>
          <a:p>
            <a:pPr marL="342900" indent="-342900" algn="just">
              <a:buFont typeface="+mj-lt"/>
              <a:buAutoNum type="arabicPeriod"/>
            </a:pPr>
            <a:r>
              <a:rPr lang="en-US" sz="1800" dirty="0"/>
              <a:t>for more possibilities to </a:t>
            </a:r>
            <a:r>
              <a:rPr lang="en-US" sz="1800" b="1" dirty="0"/>
              <a:t>integrate existing EU/MS/regional funds</a:t>
            </a:r>
            <a:r>
              <a:rPr lang="en-US" sz="1800" dirty="0"/>
              <a:t> for implementing air quality measures</a:t>
            </a:r>
          </a:p>
          <a:p>
            <a:pPr marL="342900" indent="-342900" algn="just">
              <a:buFont typeface="+mj-lt"/>
              <a:buAutoNum type="arabicPeriod"/>
            </a:pPr>
            <a:r>
              <a:rPr lang="en-US" sz="1800" dirty="0">
                <a:solidFill>
                  <a:srgbClr val="F1592A"/>
                </a:solidFill>
              </a:rPr>
              <a:t>for an </a:t>
            </a:r>
            <a:r>
              <a:rPr lang="en-US" sz="1800" b="1" dirty="0">
                <a:solidFill>
                  <a:srgbClr val="F1592A"/>
                </a:solidFill>
              </a:rPr>
              <a:t>increase in the relevant funding options for urban projects/plans </a:t>
            </a:r>
            <a:r>
              <a:rPr lang="en-US" sz="1800" u="sng" dirty="0">
                <a:solidFill>
                  <a:srgbClr val="F1592A"/>
                </a:solidFill>
              </a:rPr>
              <a:t>to carry out air quality management solutions (i.e. Cities Air Quality Plans). </a:t>
            </a:r>
          </a:p>
          <a:p>
            <a:pPr marL="493713" indent="-228600" algn="just">
              <a:spcBef>
                <a:spcPts val="0"/>
              </a:spcBef>
              <a:buFont typeface="+mj-lt"/>
              <a:buAutoNum type="arabicPeriod"/>
            </a:pPr>
            <a:endParaRPr lang="en-US" sz="800" dirty="0">
              <a:solidFill>
                <a:srgbClr val="8CC96C"/>
              </a:solidFill>
            </a:endParaRPr>
          </a:p>
          <a:p>
            <a:endParaRPr lang="en-US" dirty="0"/>
          </a:p>
          <a:p>
            <a:endParaRPr lang="it-IT" dirty="0"/>
          </a:p>
        </p:txBody>
      </p:sp>
      <p:sp>
        <p:nvSpPr>
          <p:cNvPr id="5" name="Title 1">
            <a:extLst>
              <a:ext uri="{FF2B5EF4-FFF2-40B4-BE49-F238E27FC236}">
                <a16:creationId xmlns:a16="http://schemas.microsoft.com/office/drawing/2014/main" id="{858A09FA-34F4-4CEA-93BB-E1EB0FE8F991}"/>
              </a:ext>
            </a:extLst>
          </p:cNvPr>
          <p:cNvSpPr txBox="1">
            <a:spLocks/>
          </p:cNvSpPr>
          <p:nvPr/>
        </p:nvSpPr>
        <p:spPr>
          <a:xfrm>
            <a:off x="-756592" y="-27384"/>
            <a:ext cx="3600400"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rPr>
              <a:t>ACTION 3</a:t>
            </a:r>
          </a:p>
          <a:p>
            <a:r>
              <a:rPr lang="en-US" sz="2400" b="0" dirty="0">
                <a:solidFill>
                  <a:schemeClr val="bg1"/>
                </a:solidFill>
              </a:rPr>
              <a:t>Better Funding</a:t>
            </a:r>
          </a:p>
          <a:p>
            <a:endParaRPr lang="en-US" sz="2400" u="sng" dirty="0">
              <a:solidFill>
                <a:schemeClr val="bg1"/>
              </a:solidFill>
            </a:endParaRPr>
          </a:p>
          <a:p>
            <a:r>
              <a:rPr lang="en-US" sz="3300" dirty="0">
                <a:solidFill>
                  <a:schemeClr val="bg1"/>
                </a:solidFill>
              </a:rPr>
              <a:t>Findings</a:t>
            </a:r>
            <a:br>
              <a:rPr lang="en-US" sz="2500" dirty="0">
                <a:solidFill>
                  <a:schemeClr val="bg1"/>
                </a:solidFill>
              </a:rPr>
            </a:br>
            <a:endParaRPr lang="nl-NL" sz="2500" dirty="0">
              <a:solidFill>
                <a:schemeClr val="bg1"/>
              </a:solidFill>
            </a:endParaRPr>
          </a:p>
        </p:txBody>
      </p:sp>
      <p:sp>
        <p:nvSpPr>
          <p:cNvPr id="6" name="Segnaposto testo 3">
            <a:extLst>
              <a:ext uri="{FF2B5EF4-FFF2-40B4-BE49-F238E27FC236}">
                <a16:creationId xmlns:a16="http://schemas.microsoft.com/office/drawing/2014/main" id="{4BC1BCB3-2CC7-40A5-B79A-70F3CD165AE1}"/>
              </a:ext>
            </a:extLst>
          </p:cNvPr>
          <p:cNvSpPr txBox="1">
            <a:spLocks/>
          </p:cNvSpPr>
          <p:nvPr/>
        </p:nvSpPr>
        <p:spPr>
          <a:xfrm>
            <a:off x="2314985" y="3885746"/>
            <a:ext cx="6768752" cy="1230981"/>
          </a:xfrm>
          <a:prstGeom prst="rect">
            <a:avLst/>
          </a:prstGeom>
        </p:spPr>
        <p:txBody>
          <a:bodyPr vert="horz" lIns="91440" tIns="45720" rIns="91440" bIns="45720" rtlCol="0">
            <a:noAutofit/>
          </a:bodyPr>
          <a:lstStyle>
            <a:lvl1pPr marL="0" indent="0" algn="ctr" defTabSz="914400" rtl="0" eaLnBrk="1" latinLnBrk="0" hangingPunct="1">
              <a:spcBef>
                <a:spcPct val="20000"/>
              </a:spcBef>
              <a:buFontTx/>
              <a:buNone/>
              <a:defRPr sz="2000" kern="1200">
                <a:solidFill>
                  <a:srgbClr val="1C7DC3"/>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Tx/>
              <a:buNone/>
              <a:defRPr sz="2000" kern="1200">
                <a:solidFill>
                  <a:srgbClr val="D0D0D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dirty="0">
                <a:solidFill>
                  <a:srgbClr val="8CC96C"/>
                </a:solidFill>
              </a:rPr>
              <a:t>This issue is particularly sensitive for those </a:t>
            </a:r>
            <a:r>
              <a:rPr lang="en-US" sz="1800" b="1" dirty="0">
                <a:solidFill>
                  <a:srgbClr val="8CC96C"/>
                </a:solidFill>
              </a:rPr>
              <a:t>urban</a:t>
            </a:r>
            <a:r>
              <a:rPr lang="en-US" sz="1800" dirty="0">
                <a:solidFill>
                  <a:srgbClr val="8CC96C"/>
                </a:solidFill>
              </a:rPr>
              <a:t> </a:t>
            </a:r>
            <a:r>
              <a:rPr lang="en-US" sz="1800" b="1" dirty="0">
                <a:solidFill>
                  <a:srgbClr val="8CC96C"/>
                </a:solidFill>
              </a:rPr>
              <a:t>areas where </a:t>
            </a:r>
            <a:r>
              <a:rPr lang="en-US" sz="1800" dirty="0">
                <a:solidFill>
                  <a:srgbClr val="8CC96C"/>
                </a:solidFill>
              </a:rPr>
              <a:t>the </a:t>
            </a:r>
            <a:r>
              <a:rPr lang="en-US" sz="1800" b="1" dirty="0">
                <a:solidFill>
                  <a:srgbClr val="8CC96C"/>
                </a:solidFill>
              </a:rPr>
              <a:t>costs of local abatement measures for Limit Values compliance are remarkable </a:t>
            </a:r>
            <a:r>
              <a:rPr lang="en-US" sz="1800" dirty="0">
                <a:solidFill>
                  <a:srgbClr val="8CC96C"/>
                </a:solidFill>
              </a:rPr>
              <a:t>(stronger measures and wider range of action to be taken).</a:t>
            </a:r>
            <a:endParaRPr lang="it-IT" dirty="0"/>
          </a:p>
        </p:txBody>
      </p:sp>
      <p:pic>
        <p:nvPicPr>
          <p:cNvPr id="7" name="Picture 7" descr="base-01.png">
            <a:extLst>
              <a:ext uri="{FF2B5EF4-FFF2-40B4-BE49-F238E27FC236}">
                <a16:creationId xmlns:a16="http://schemas.microsoft.com/office/drawing/2014/main" id="{173BF5A0-3373-40BD-8E71-B717D4A7F81A}"/>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numero diapositiva 4">
            <a:extLst>
              <a:ext uri="{FF2B5EF4-FFF2-40B4-BE49-F238E27FC236}">
                <a16:creationId xmlns:a16="http://schemas.microsoft.com/office/drawing/2014/main" id="{083F6219-AC69-4FCB-95D0-88BE69825065}"/>
              </a:ext>
            </a:extLst>
          </p:cNvPr>
          <p:cNvSpPr txBox="1">
            <a:spLocks/>
          </p:cNvSpPr>
          <p:nvPr/>
        </p:nvSpPr>
        <p:spPr>
          <a:xfrm>
            <a:off x="7046912" y="4767264"/>
            <a:ext cx="2133600" cy="27384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0CA2B0-85BC-4059-9C86-5B487B8CFF5F}" type="slidenum">
              <a:rPr lang="nl-NL" sz="1200" smtClean="0">
                <a:solidFill>
                  <a:schemeClr val="tx1">
                    <a:tint val="75000"/>
                  </a:schemeClr>
                </a:solidFill>
                <a:latin typeface="Arial" panose="020B0604020202020204" pitchFamily="34" charset="0"/>
                <a:cs typeface="Arial" panose="020B0604020202020204" pitchFamily="34" charset="0"/>
              </a:rPr>
              <a:pPr algn="r"/>
              <a:t>16</a:t>
            </a:fld>
            <a:endParaRPr lang="nl-NL" sz="1200" dirty="0">
              <a:solidFill>
                <a:schemeClr val="tx1">
                  <a:tint val="75000"/>
                </a:schemeClr>
              </a:solidFill>
              <a:latin typeface="Arial" panose="020B0604020202020204" pitchFamily="34" charset="0"/>
              <a:cs typeface="Arial" panose="020B0604020202020204" pitchFamily="34" charset="0"/>
            </a:endParaRPr>
          </a:p>
        </p:txBody>
      </p:sp>
      <p:pic>
        <p:nvPicPr>
          <p:cNvPr id="11" name="Immagine 30" descr="Logo AMAT.eps">
            <a:extLst>
              <a:ext uri="{FF2B5EF4-FFF2-40B4-BE49-F238E27FC236}">
                <a16:creationId xmlns:a16="http://schemas.microsoft.com/office/drawing/2014/main" id="{C40299FB-2488-4BD4-915A-6370959B12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Tree>
    <p:extLst>
      <p:ext uri="{BB962C8B-B14F-4D97-AF65-F5344CB8AC3E}">
        <p14:creationId xmlns:p14="http://schemas.microsoft.com/office/powerpoint/2010/main" val="198248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26875"/>
            <a:ext cx="6400303" cy="857250"/>
          </a:xfrm>
        </p:spPr>
        <p:txBody>
          <a:bodyPr/>
          <a:lstStyle/>
          <a:p>
            <a:r>
              <a:rPr lang="nl-NL" sz="4000" dirty="0">
                <a:latin typeface="+mn-lt"/>
              </a:rPr>
              <a:t>Challenges</a:t>
            </a:r>
            <a:endParaRPr lang="nl-NL" sz="1800" b="0" dirty="0">
              <a:latin typeface="+mn-lt"/>
            </a:endParaRPr>
          </a:p>
        </p:txBody>
      </p:sp>
      <p:sp>
        <p:nvSpPr>
          <p:cNvPr id="4" name="Segnaposto testo 3">
            <a:extLst>
              <a:ext uri="{FF2B5EF4-FFF2-40B4-BE49-F238E27FC236}">
                <a16:creationId xmlns:a16="http://schemas.microsoft.com/office/drawing/2014/main" id="{F06640C8-9618-43D6-8351-59466868F85E}"/>
              </a:ext>
            </a:extLst>
          </p:cNvPr>
          <p:cNvSpPr>
            <a:spLocks noGrp="1"/>
          </p:cNvSpPr>
          <p:nvPr>
            <p:ph type="body" sz="quarter" idx="16"/>
          </p:nvPr>
        </p:nvSpPr>
        <p:spPr>
          <a:xfrm>
            <a:off x="3347864" y="1004715"/>
            <a:ext cx="5634812" cy="4011910"/>
          </a:xfrm>
        </p:spPr>
        <p:txBody>
          <a:bodyPr/>
          <a:lstStyle/>
          <a:p>
            <a:pPr algn="l"/>
            <a:r>
              <a:rPr lang="en-US" sz="1800" dirty="0">
                <a:solidFill>
                  <a:schemeClr val="accent3">
                    <a:lumMod val="75000"/>
                  </a:schemeClr>
                </a:solidFill>
                <a:latin typeface="+mn-lt"/>
              </a:rPr>
              <a:t>The Partnership observed:</a:t>
            </a:r>
          </a:p>
          <a:p>
            <a:pPr algn="l"/>
            <a:endParaRPr lang="en-US" sz="1800" dirty="0">
              <a:solidFill>
                <a:srgbClr val="8CC96C"/>
              </a:solidFill>
              <a:latin typeface="+mn-lt"/>
            </a:endParaRPr>
          </a:p>
          <a:p>
            <a:pPr marL="342900" indent="-342900" algn="just">
              <a:buFont typeface="+mj-lt"/>
              <a:buAutoNum type="arabicPeriod"/>
            </a:pPr>
            <a:r>
              <a:rPr lang="en-US" sz="1800" b="1" dirty="0">
                <a:solidFill>
                  <a:srgbClr val="006DC0"/>
                </a:solidFill>
                <a:latin typeface="+mn-lt"/>
              </a:rPr>
              <a:t>air quality </a:t>
            </a:r>
            <a:r>
              <a:rPr lang="en-US" sz="1800" dirty="0">
                <a:solidFill>
                  <a:srgbClr val="006DC0"/>
                </a:solidFill>
                <a:latin typeface="+mn-lt"/>
              </a:rPr>
              <a:t>projects funding usually </a:t>
            </a:r>
            <a:r>
              <a:rPr lang="en-US" sz="1800" b="1" dirty="0">
                <a:solidFill>
                  <a:srgbClr val="006DC0"/>
                </a:solidFill>
                <a:latin typeface="+mn-lt"/>
              </a:rPr>
              <a:t>has to compete with other societal challenges </a:t>
            </a:r>
            <a:r>
              <a:rPr lang="en-US" sz="1800" dirty="0">
                <a:solidFill>
                  <a:srgbClr val="006DC0"/>
                </a:solidFill>
                <a:latin typeface="+mn-lt"/>
              </a:rPr>
              <a:t>=&gt; </a:t>
            </a:r>
            <a:r>
              <a:rPr lang="en-US" sz="1800" u="sng" dirty="0">
                <a:solidFill>
                  <a:srgbClr val="006DC0"/>
                </a:solidFill>
                <a:latin typeface="+mn-lt"/>
              </a:rPr>
              <a:t>lack of ‘specific </a:t>
            </a:r>
            <a:r>
              <a:rPr lang="en-US" sz="1800" u="sng" dirty="0" err="1">
                <a:solidFill>
                  <a:srgbClr val="006DC0"/>
                </a:solidFill>
                <a:latin typeface="+mn-lt"/>
              </a:rPr>
              <a:t>programmes</a:t>
            </a:r>
            <a:r>
              <a:rPr lang="en-US" sz="1800" dirty="0">
                <a:solidFill>
                  <a:srgbClr val="006DC0"/>
                </a:solidFill>
                <a:latin typeface="+mn-lt"/>
              </a:rPr>
              <a:t> dedicated to funding of projects aimed at ‘air pollution reduction’</a:t>
            </a:r>
          </a:p>
          <a:p>
            <a:pPr marL="342900" indent="-342900" algn="just">
              <a:buFont typeface="+mj-lt"/>
              <a:buAutoNum type="arabicPeriod"/>
            </a:pPr>
            <a:endParaRPr lang="en-US" sz="1800" dirty="0">
              <a:solidFill>
                <a:srgbClr val="006DC0"/>
              </a:solidFill>
              <a:latin typeface="+mn-lt"/>
            </a:endParaRPr>
          </a:p>
          <a:p>
            <a:pPr marL="358775" indent="-358775" algn="just"/>
            <a:r>
              <a:rPr lang="en-US" sz="1800" b="1" dirty="0">
                <a:solidFill>
                  <a:srgbClr val="F1592A"/>
                </a:solidFill>
                <a:latin typeface="+mn-lt"/>
              </a:rPr>
              <a:t>2. </a:t>
            </a:r>
            <a:r>
              <a:rPr lang="en-US" sz="1800" b="1" u="sng" dirty="0">
                <a:solidFill>
                  <a:srgbClr val="F1592A"/>
                </a:solidFill>
                <a:latin typeface="+mn-lt"/>
              </a:rPr>
              <a:t>difficult procedures</a:t>
            </a:r>
            <a:r>
              <a:rPr lang="en-US" sz="1800" b="1" dirty="0">
                <a:solidFill>
                  <a:srgbClr val="F1592A"/>
                </a:solidFill>
                <a:latin typeface="+mn-lt"/>
              </a:rPr>
              <a:t> to acquire funding for clean air projects from EU/Member States</a:t>
            </a:r>
          </a:p>
          <a:p>
            <a:pPr marL="358775" indent="-358775" algn="just"/>
            <a:endParaRPr lang="en-US" sz="1800" b="1" dirty="0">
              <a:solidFill>
                <a:srgbClr val="F1592A"/>
              </a:solidFill>
              <a:latin typeface="+mn-lt"/>
            </a:endParaRPr>
          </a:p>
          <a:p>
            <a:pPr marL="358775" indent="-358775" algn="just"/>
            <a:r>
              <a:rPr lang="en-US" sz="1800" b="1" dirty="0">
                <a:latin typeface="+mn-lt"/>
              </a:rPr>
              <a:t>3. more possibilities to </a:t>
            </a:r>
            <a:r>
              <a:rPr lang="en-US" sz="1800" b="1" u="sng" dirty="0">
                <a:latin typeface="+mn-lt"/>
              </a:rPr>
              <a:t>integrate existing EU/MS/regional</a:t>
            </a:r>
          </a:p>
          <a:p>
            <a:pPr marL="358775" indent="-92075" algn="just"/>
            <a:r>
              <a:rPr lang="en-US" sz="1800" b="1" u="sng" dirty="0">
                <a:latin typeface="+mn-lt"/>
              </a:rPr>
              <a:t>funds </a:t>
            </a:r>
            <a:r>
              <a:rPr lang="en-US" sz="1800" b="1" dirty="0">
                <a:latin typeface="+mn-lt"/>
              </a:rPr>
              <a:t>for implementing air quality measures</a:t>
            </a:r>
          </a:p>
          <a:p>
            <a:pPr algn="just"/>
            <a:endParaRPr lang="en-US" sz="800" dirty="0">
              <a:solidFill>
                <a:srgbClr val="F1592A"/>
              </a:solidFill>
              <a:latin typeface="+mn-lt"/>
            </a:endParaRPr>
          </a:p>
          <a:p>
            <a:pPr algn="just"/>
            <a:endParaRPr lang="en-US" sz="800" dirty="0">
              <a:solidFill>
                <a:srgbClr val="F1592A"/>
              </a:solidFill>
              <a:latin typeface="+mn-lt"/>
            </a:endParaRPr>
          </a:p>
          <a:p>
            <a:endParaRPr lang="it-IT" dirty="0"/>
          </a:p>
        </p:txBody>
      </p:sp>
      <p:sp>
        <p:nvSpPr>
          <p:cNvPr id="5" name="Title 1">
            <a:extLst>
              <a:ext uri="{FF2B5EF4-FFF2-40B4-BE49-F238E27FC236}">
                <a16:creationId xmlns:a16="http://schemas.microsoft.com/office/drawing/2014/main" id="{858A09FA-34F4-4CEA-93BB-E1EB0FE8F991}"/>
              </a:ext>
            </a:extLst>
          </p:cNvPr>
          <p:cNvSpPr txBox="1">
            <a:spLocks/>
          </p:cNvSpPr>
          <p:nvPr/>
        </p:nvSpPr>
        <p:spPr>
          <a:xfrm>
            <a:off x="-11057" y="267494"/>
            <a:ext cx="2627016"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2400" b="0" dirty="0">
              <a:solidFill>
                <a:schemeClr val="bg1"/>
              </a:solidFill>
              <a:latin typeface="+mn-lt"/>
            </a:endParaRPr>
          </a:p>
          <a:p>
            <a:r>
              <a:rPr lang="en-US" sz="2400" b="0" dirty="0">
                <a:solidFill>
                  <a:schemeClr val="bg1"/>
                </a:solidFill>
                <a:latin typeface="+mn-lt"/>
              </a:rPr>
              <a:t>Better Funding</a:t>
            </a:r>
          </a:p>
          <a:p>
            <a:endParaRPr lang="en-US" sz="2400" u="sng" dirty="0">
              <a:solidFill>
                <a:schemeClr val="bg1"/>
              </a:solidFill>
              <a:latin typeface="+mn-lt"/>
            </a:endParaRPr>
          </a:p>
          <a:p>
            <a:r>
              <a:rPr lang="en-US" sz="3300" dirty="0">
                <a:solidFill>
                  <a:schemeClr val="bg1"/>
                </a:solidFill>
                <a:latin typeface="+mn-lt"/>
              </a:rPr>
              <a:t>Findings</a:t>
            </a:r>
          </a:p>
          <a:p>
            <a:r>
              <a:rPr lang="en-US" sz="3300" dirty="0">
                <a:solidFill>
                  <a:schemeClr val="bg1"/>
                </a:solidFill>
                <a:latin typeface="+mn-lt"/>
              </a:rPr>
              <a:t>and Needs</a:t>
            </a:r>
            <a:br>
              <a:rPr lang="en-US" sz="2500" dirty="0">
                <a:solidFill>
                  <a:schemeClr val="bg1"/>
                </a:solidFill>
              </a:rPr>
            </a:br>
            <a:endParaRPr lang="nl-NL" sz="2500" dirty="0">
              <a:solidFill>
                <a:schemeClr val="bg1"/>
              </a:solidFill>
            </a:endParaRPr>
          </a:p>
        </p:txBody>
      </p:sp>
      <p:pic>
        <p:nvPicPr>
          <p:cNvPr id="6" name="Picture 7" descr="base-01.png">
            <a:extLst>
              <a:ext uri="{FF2B5EF4-FFF2-40B4-BE49-F238E27FC236}">
                <a16:creationId xmlns:a16="http://schemas.microsoft.com/office/drawing/2014/main" id="{BDF4834C-FAEF-44CB-8213-7D8D7050285C}"/>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0" descr="Logo AMAT.eps">
            <a:extLst>
              <a:ext uri="{FF2B5EF4-FFF2-40B4-BE49-F238E27FC236}">
                <a16:creationId xmlns:a16="http://schemas.microsoft.com/office/drawing/2014/main" id="{0E3CF4C8-21A4-4FAC-B765-F6863BE24C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8" name="Segnaposto numero diapositiva 4">
            <a:extLst>
              <a:ext uri="{FF2B5EF4-FFF2-40B4-BE49-F238E27FC236}">
                <a16:creationId xmlns:a16="http://schemas.microsoft.com/office/drawing/2014/main" id="{4C194B1A-4A69-4FB1-814F-1374E0BA34C4}"/>
              </a:ext>
            </a:extLst>
          </p:cNvPr>
          <p:cNvSpPr txBox="1">
            <a:spLocks/>
          </p:cNvSpPr>
          <p:nvPr/>
        </p:nvSpPr>
        <p:spPr>
          <a:xfrm>
            <a:off x="7046912" y="4767264"/>
            <a:ext cx="2133600" cy="27384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0CA2B0-85BC-4059-9C86-5B487B8CFF5F}" type="slidenum">
              <a:rPr lang="nl-NL" sz="1200" smtClean="0">
                <a:solidFill>
                  <a:schemeClr val="tx1">
                    <a:tint val="75000"/>
                  </a:schemeClr>
                </a:solidFill>
                <a:latin typeface="Arial" panose="020B0604020202020204" pitchFamily="34" charset="0"/>
                <a:cs typeface="Arial" panose="020B0604020202020204" pitchFamily="34" charset="0"/>
              </a:rPr>
              <a:pPr algn="r"/>
              <a:t>2</a:t>
            </a:fld>
            <a:endParaRPr lang="nl-NL" sz="1200" dirty="0">
              <a:solidFill>
                <a:schemeClr val="tx1">
                  <a:tint val="75000"/>
                </a:schemeClr>
              </a:solidFill>
              <a:latin typeface="Arial" panose="020B0604020202020204" pitchFamily="34" charset="0"/>
              <a:cs typeface="Arial" panose="020B0604020202020204" pitchFamily="34" charset="0"/>
            </a:endParaRPr>
          </a:p>
        </p:txBody>
      </p:sp>
      <p:sp>
        <p:nvSpPr>
          <p:cNvPr id="11" name="Freccia a destra 10">
            <a:extLst>
              <a:ext uri="{FF2B5EF4-FFF2-40B4-BE49-F238E27FC236}">
                <a16:creationId xmlns:a16="http://schemas.microsoft.com/office/drawing/2014/main" id="{88AB2AE8-0ECF-428D-B48E-D0968EABF0D5}"/>
              </a:ext>
            </a:extLst>
          </p:cNvPr>
          <p:cNvSpPr/>
          <p:nvPr/>
        </p:nvSpPr>
        <p:spPr>
          <a:xfrm>
            <a:off x="6927558" y="1995686"/>
            <a:ext cx="308738" cy="27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0595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9560" y="102392"/>
            <a:ext cx="3814704" cy="2023887"/>
          </a:xfrm>
        </p:spPr>
        <p:txBody>
          <a:bodyPr>
            <a:noAutofit/>
          </a:bodyPr>
          <a:lstStyle/>
          <a:p>
            <a:br>
              <a:rPr lang="en-US" sz="2600" dirty="0">
                <a:solidFill>
                  <a:srgbClr val="1C7DC3"/>
                </a:solidFill>
                <a:latin typeface="+mn-lt"/>
              </a:rPr>
            </a:br>
            <a:r>
              <a:rPr lang="en-US" sz="2600" dirty="0">
                <a:solidFill>
                  <a:srgbClr val="1C7DC3"/>
                </a:solidFill>
                <a:effectLst>
                  <a:outerShdw blurRad="38100" dist="38100" dir="2700000" algn="tl">
                    <a:srgbClr val="000000">
                      <a:alpha val="43137"/>
                    </a:srgbClr>
                  </a:outerShdw>
                </a:effectLst>
                <a:latin typeface="+mn-lt"/>
              </a:rPr>
              <a:t>‘</a:t>
            </a:r>
            <a:r>
              <a:rPr lang="en-US" sz="2600" u="sng" dirty="0">
                <a:solidFill>
                  <a:srgbClr val="1C7DC3"/>
                </a:solidFill>
                <a:effectLst>
                  <a:outerShdw blurRad="38100" dist="38100" dir="2700000" algn="tl">
                    <a:srgbClr val="000000">
                      <a:alpha val="43137"/>
                    </a:srgbClr>
                  </a:outerShdw>
                </a:effectLst>
                <a:latin typeface="+mn-lt"/>
              </a:rPr>
              <a:t>Business Model</a:t>
            </a:r>
            <a:r>
              <a:rPr lang="en-US" sz="2600" dirty="0">
                <a:solidFill>
                  <a:srgbClr val="1C7DC3"/>
                </a:solidFill>
                <a:effectLst>
                  <a:outerShdw blurRad="38100" dist="38100" dir="2700000" algn="tl">
                    <a:srgbClr val="000000">
                      <a:alpha val="43137"/>
                    </a:srgbClr>
                  </a:outerShdw>
                </a:effectLst>
                <a:latin typeface="+mn-lt"/>
              </a:rPr>
              <a:t>’</a:t>
            </a:r>
            <a:br>
              <a:rPr lang="en-US" sz="2600" dirty="0">
                <a:solidFill>
                  <a:srgbClr val="1C7DC3"/>
                </a:solidFill>
                <a:effectLst>
                  <a:outerShdw blurRad="38100" dist="38100" dir="2700000" algn="tl">
                    <a:srgbClr val="000000">
                      <a:alpha val="43137"/>
                    </a:srgbClr>
                  </a:outerShdw>
                </a:effectLst>
                <a:latin typeface="+mn-lt"/>
              </a:rPr>
            </a:br>
            <a:r>
              <a:rPr lang="en-US" sz="2600" dirty="0">
                <a:solidFill>
                  <a:srgbClr val="1C7DC3"/>
                </a:solidFill>
                <a:latin typeface="+mn-lt"/>
              </a:rPr>
              <a:t>for Cities Air Quality Plans </a:t>
            </a:r>
            <a:br>
              <a:rPr lang="en-US" sz="2600" dirty="0">
                <a:solidFill>
                  <a:srgbClr val="1C7DC3"/>
                </a:solidFill>
                <a:latin typeface="+mn-lt"/>
              </a:rPr>
            </a:br>
            <a:r>
              <a:rPr lang="en-US" sz="1600" b="0" dirty="0">
                <a:solidFill>
                  <a:srgbClr val="1C7DC3"/>
                </a:solidFill>
                <a:latin typeface="+mn-lt"/>
              </a:rPr>
              <a:t>(MILAN Pilot Project with EIB)</a:t>
            </a:r>
            <a:endParaRPr lang="nl-NL" sz="1600" b="0" dirty="0">
              <a:solidFill>
                <a:srgbClr val="1C7DC3"/>
              </a:solidFill>
              <a:latin typeface="+mn-lt"/>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4" name="Elemento grafico 3" descr="Stretta di mano">
            <a:extLst>
              <a:ext uri="{FF2B5EF4-FFF2-40B4-BE49-F238E27FC236}">
                <a16:creationId xmlns:a16="http://schemas.microsoft.com/office/drawing/2014/main" id="{52588675-0809-4767-974D-E86672D2DB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1714" y="1095637"/>
            <a:ext cx="1260571" cy="1260571"/>
          </a:xfrm>
          <a:prstGeom prst="rect">
            <a:avLst/>
          </a:prstGeom>
        </p:spPr>
      </p:pic>
      <p:pic>
        <p:nvPicPr>
          <p:cNvPr id="7" name="Elemento grafico 6" descr="Denaro">
            <a:extLst>
              <a:ext uri="{FF2B5EF4-FFF2-40B4-BE49-F238E27FC236}">
                <a16:creationId xmlns:a16="http://schemas.microsoft.com/office/drawing/2014/main" id="{AB3629C5-3743-41D6-BDA4-D2D70E387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3407" y="411510"/>
            <a:ext cx="914400" cy="914400"/>
          </a:xfrm>
          <a:prstGeom prst="rect">
            <a:avLst/>
          </a:prstGeom>
        </p:spPr>
      </p:pic>
      <p:pic>
        <p:nvPicPr>
          <p:cNvPr id="14" name="Elemento grafico 13" descr="Elenco di controllo">
            <a:extLst>
              <a:ext uri="{FF2B5EF4-FFF2-40B4-BE49-F238E27FC236}">
                <a16:creationId xmlns:a16="http://schemas.microsoft.com/office/drawing/2014/main" id="{31344737-129B-46F2-AC9F-EF4CCB0DAC7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3266" y="2456435"/>
            <a:ext cx="1422079" cy="1422079"/>
          </a:xfrm>
          <a:prstGeom prst="rect">
            <a:avLst/>
          </a:prstGeom>
        </p:spPr>
      </p:pic>
      <p:sp>
        <p:nvSpPr>
          <p:cNvPr id="15" name="Title 1">
            <a:extLst>
              <a:ext uri="{FF2B5EF4-FFF2-40B4-BE49-F238E27FC236}">
                <a16:creationId xmlns:a16="http://schemas.microsoft.com/office/drawing/2014/main" id="{631584A0-A0D7-4808-80CF-04FE5EE0EB4C}"/>
              </a:ext>
            </a:extLst>
          </p:cNvPr>
          <p:cNvSpPr txBox="1">
            <a:spLocks/>
          </p:cNvSpPr>
          <p:nvPr/>
        </p:nvSpPr>
        <p:spPr>
          <a:xfrm>
            <a:off x="2554601" y="2419542"/>
            <a:ext cx="4751833" cy="181744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538163" indent="-538163"/>
            <a:r>
              <a:rPr lang="en-US" sz="2800" u="sng" dirty="0">
                <a:solidFill>
                  <a:srgbClr val="8CC96C"/>
                </a:solidFill>
                <a:effectLst>
                  <a:outerShdw blurRad="38100" dist="38100" dir="2700000" algn="tl">
                    <a:srgbClr val="000000">
                      <a:alpha val="43137"/>
                    </a:srgbClr>
                  </a:outerShdw>
                </a:effectLst>
                <a:latin typeface="+mn-lt"/>
              </a:rPr>
              <a:t>Guidance for funding </a:t>
            </a:r>
          </a:p>
          <a:p>
            <a:pPr marL="538163" indent="-538163"/>
            <a:r>
              <a:rPr lang="en-US" sz="2800" dirty="0">
                <a:solidFill>
                  <a:srgbClr val="8CC96C"/>
                </a:solidFill>
                <a:latin typeface="+mn-lt"/>
              </a:rPr>
              <a:t>Cities Air Quality Plans </a:t>
            </a:r>
            <a:br>
              <a:rPr lang="en-US" sz="2400" b="0" dirty="0">
                <a:solidFill>
                  <a:srgbClr val="8CC96C"/>
                </a:solidFill>
                <a:latin typeface="+mn-lt"/>
              </a:rPr>
            </a:br>
            <a:endParaRPr lang="nl-NL" sz="2400" b="0" dirty="0">
              <a:solidFill>
                <a:srgbClr val="8CC96C"/>
              </a:solidFill>
              <a:latin typeface="+mn-lt"/>
            </a:endParaRPr>
          </a:p>
        </p:txBody>
      </p:sp>
      <p:sp>
        <p:nvSpPr>
          <p:cNvPr id="12" name="Title 1">
            <a:extLst>
              <a:ext uri="{FF2B5EF4-FFF2-40B4-BE49-F238E27FC236}">
                <a16:creationId xmlns:a16="http://schemas.microsoft.com/office/drawing/2014/main" id="{C678CA2B-ACB3-4DD4-B29C-A0E68F25FD00}"/>
              </a:ext>
            </a:extLst>
          </p:cNvPr>
          <p:cNvSpPr txBox="1">
            <a:spLocks/>
          </p:cNvSpPr>
          <p:nvPr/>
        </p:nvSpPr>
        <p:spPr>
          <a:xfrm>
            <a:off x="0" y="429778"/>
            <a:ext cx="2627016" cy="2592288"/>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r>
              <a:rPr lang="en-US" sz="2400" b="0" dirty="0">
                <a:solidFill>
                  <a:schemeClr val="bg1"/>
                </a:solidFill>
                <a:latin typeface="+mn-lt"/>
              </a:rPr>
              <a:t>Better Funding</a:t>
            </a:r>
          </a:p>
          <a:p>
            <a:endParaRPr lang="en-US" sz="2400" b="0" dirty="0">
              <a:solidFill>
                <a:schemeClr val="bg1"/>
              </a:solidFill>
              <a:latin typeface="+mn-lt"/>
            </a:endParaRPr>
          </a:p>
          <a:p>
            <a:endParaRPr lang="en-US" sz="2400" u="sng" dirty="0">
              <a:solidFill>
                <a:schemeClr val="bg1"/>
              </a:solidFill>
              <a:latin typeface="+mn-lt"/>
            </a:endParaRPr>
          </a:p>
          <a:p>
            <a:r>
              <a:rPr lang="en-US" sz="3300" dirty="0">
                <a:solidFill>
                  <a:schemeClr val="bg1"/>
                </a:solidFill>
                <a:latin typeface="+mn-lt"/>
              </a:rPr>
              <a:t>What is needed?</a:t>
            </a:r>
            <a:endParaRPr lang="en-US" sz="2500" dirty="0">
              <a:solidFill>
                <a:schemeClr val="bg1"/>
              </a:solidFill>
            </a:endParaRPr>
          </a:p>
          <a:p>
            <a:br>
              <a:rPr lang="en-US" sz="2500" dirty="0">
                <a:solidFill>
                  <a:schemeClr val="bg1"/>
                </a:solidFill>
              </a:rPr>
            </a:br>
            <a:endParaRPr lang="nl-NL" sz="2500" dirty="0">
              <a:solidFill>
                <a:schemeClr val="bg1"/>
              </a:solidFill>
            </a:endParaRPr>
          </a:p>
        </p:txBody>
      </p:sp>
      <p:sp>
        <p:nvSpPr>
          <p:cNvPr id="5" name="Segnaposto numero diapositiva 4">
            <a:extLst>
              <a:ext uri="{FF2B5EF4-FFF2-40B4-BE49-F238E27FC236}">
                <a16:creationId xmlns:a16="http://schemas.microsoft.com/office/drawing/2014/main" id="{1650ED65-087D-4761-8461-AC27FE026D2E}"/>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3</a:t>
            </a:fld>
            <a:endParaRPr lang="nl-NL"/>
          </a:p>
        </p:txBody>
      </p:sp>
      <p:pic>
        <p:nvPicPr>
          <p:cNvPr id="13" name="Immagine 12">
            <a:extLst>
              <a:ext uri="{FF2B5EF4-FFF2-40B4-BE49-F238E27FC236}">
                <a16:creationId xmlns:a16="http://schemas.microsoft.com/office/drawing/2014/main" id="{7F947DA4-CD91-4E28-B2A4-8D83606E61D2}"/>
              </a:ext>
            </a:extLst>
          </p:cNvPr>
          <p:cNvPicPr>
            <a:picLocks noChangeAspect="1"/>
          </p:cNvPicPr>
          <p:nvPr/>
        </p:nvPicPr>
        <p:blipFill>
          <a:blip r:embed="rId9"/>
          <a:stretch>
            <a:fillRect/>
          </a:stretch>
        </p:blipFill>
        <p:spPr>
          <a:xfrm>
            <a:off x="5980594" y="3989758"/>
            <a:ext cx="2252241" cy="900896"/>
          </a:xfrm>
          <a:prstGeom prst="rect">
            <a:avLst/>
          </a:prstGeom>
        </p:spPr>
      </p:pic>
      <p:pic>
        <p:nvPicPr>
          <p:cNvPr id="18" name="Picture 7" descr="base-01.png">
            <a:extLst>
              <a:ext uri="{FF2B5EF4-FFF2-40B4-BE49-F238E27FC236}">
                <a16:creationId xmlns:a16="http://schemas.microsoft.com/office/drawing/2014/main" id="{89361BA5-2A56-4C0C-839F-163C54CA40AA}"/>
              </a:ext>
            </a:extLst>
          </p:cNvPr>
          <p:cNvPicPr>
            <a:picLocks noChangeAspect="1"/>
          </p:cNvPicPr>
          <p:nvPr/>
        </p:nvPicPr>
        <p:blipFill>
          <a:blip r:embed="rId10"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magine 30" descr="Logo AMAT.eps">
            <a:extLst>
              <a:ext uri="{FF2B5EF4-FFF2-40B4-BE49-F238E27FC236}">
                <a16:creationId xmlns:a16="http://schemas.microsoft.com/office/drawing/2014/main" id="{C961618F-FF53-4326-A392-E3DC71E14CD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3" name="CasellaDiTesto 2">
            <a:extLst>
              <a:ext uri="{FF2B5EF4-FFF2-40B4-BE49-F238E27FC236}">
                <a16:creationId xmlns:a16="http://schemas.microsoft.com/office/drawing/2014/main" id="{1908EE4A-C86A-43C9-AE4A-291EC1B0D358}"/>
              </a:ext>
            </a:extLst>
          </p:cNvPr>
          <p:cNvSpPr txBox="1"/>
          <p:nvPr/>
        </p:nvSpPr>
        <p:spPr>
          <a:xfrm>
            <a:off x="3851079" y="4236987"/>
            <a:ext cx="2448272" cy="369332"/>
          </a:xfrm>
          <a:prstGeom prst="rect">
            <a:avLst/>
          </a:prstGeom>
          <a:noFill/>
        </p:spPr>
        <p:txBody>
          <a:bodyPr wrap="square" rtlCol="0">
            <a:spAutoFit/>
          </a:bodyPr>
          <a:lstStyle/>
          <a:p>
            <a:r>
              <a:rPr lang="it-IT" dirty="0"/>
              <a:t>In cooperation with:</a:t>
            </a:r>
          </a:p>
        </p:txBody>
      </p:sp>
    </p:spTree>
    <p:extLst>
      <p:ext uri="{BB962C8B-B14F-4D97-AF65-F5344CB8AC3E}">
        <p14:creationId xmlns:p14="http://schemas.microsoft.com/office/powerpoint/2010/main" val="284832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Google Shape;235;p29"/>
          <p:cNvPicPr preferRelativeResize="0"/>
          <p:nvPr/>
        </p:nvPicPr>
        <p:blipFill rotWithShape="1">
          <a:blip r:embed="rId3">
            <a:alphaModFix/>
          </a:blip>
          <a:srcRect l="22885" r="36056"/>
          <a:stretch/>
        </p:blipFill>
        <p:spPr>
          <a:xfrm>
            <a:off x="5321063" y="1005885"/>
            <a:ext cx="1021856" cy="1083653"/>
          </a:xfrm>
          <a:prstGeom prst="rect">
            <a:avLst/>
          </a:prstGeom>
          <a:noFill/>
          <a:ln>
            <a:noFill/>
          </a:ln>
        </p:spPr>
      </p:pic>
      <p:pic>
        <p:nvPicPr>
          <p:cNvPr id="236" name="Google Shape;236;p29"/>
          <p:cNvPicPr preferRelativeResize="0"/>
          <p:nvPr/>
        </p:nvPicPr>
        <p:blipFill>
          <a:blip r:embed="rId4">
            <a:alphaModFix/>
          </a:blip>
          <a:stretch>
            <a:fillRect/>
          </a:stretch>
        </p:blipFill>
        <p:spPr>
          <a:xfrm>
            <a:off x="6490163" y="1015838"/>
            <a:ext cx="854494" cy="897525"/>
          </a:xfrm>
          <a:prstGeom prst="rect">
            <a:avLst/>
          </a:prstGeom>
          <a:noFill/>
          <a:ln>
            <a:noFill/>
          </a:ln>
        </p:spPr>
      </p:pic>
      <p:pic>
        <p:nvPicPr>
          <p:cNvPr id="237" name="Google Shape;237;p29"/>
          <p:cNvPicPr preferRelativeResize="0"/>
          <p:nvPr/>
        </p:nvPicPr>
        <p:blipFill>
          <a:blip r:embed="rId5">
            <a:alphaModFix/>
          </a:blip>
          <a:stretch>
            <a:fillRect/>
          </a:stretch>
        </p:blipFill>
        <p:spPr>
          <a:xfrm>
            <a:off x="6735713" y="1874156"/>
            <a:ext cx="907985" cy="639263"/>
          </a:xfrm>
          <a:prstGeom prst="rect">
            <a:avLst/>
          </a:prstGeom>
          <a:noFill/>
          <a:ln>
            <a:noFill/>
          </a:ln>
        </p:spPr>
      </p:pic>
      <p:pic>
        <p:nvPicPr>
          <p:cNvPr id="238" name="Google Shape;238;p29"/>
          <p:cNvPicPr preferRelativeResize="0"/>
          <p:nvPr/>
        </p:nvPicPr>
        <p:blipFill>
          <a:blip r:embed="rId6">
            <a:alphaModFix/>
          </a:blip>
          <a:stretch>
            <a:fillRect/>
          </a:stretch>
        </p:blipFill>
        <p:spPr>
          <a:xfrm>
            <a:off x="2899164" y="1857113"/>
            <a:ext cx="612244" cy="685575"/>
          </a:xfrm>
          <a:prstGeom prst="rect">
            <a:avLst/>
          </a:prstGeom>
          <a:noFill/>
          <a:ln>
            <a:noFill/>
          </a:ln>
        </p:spPr>
      </p:pic>
      <p:sp>
        <p:nvSpPr>
          <p:cNvPr id="239" name="Google Shape;239;p29"/>
          <p:cNvSpPr txBox="1"/>
          <p:nvPr/>
        </p:nvSpPr>
        <p:spPr>
          <a:xfrm>
            <a:off x="3402767" y="4052604"/>
            <a:ext cx="2167425" cy="362925"/>
          </a:xfrm>
          <a:prstGeom prst="rect">
            <a:avLst/>
          </a:prstGeom>
          <a:noFill/>
          <a:ln>
            <a:noFill/>
          </a:ln>
        </p:spPr>
        <p:txBody>
          <a:bodyPr spcFirstLastPara="1" wrap="square" lIns="68569" tIns="68569" rIns="68569" bIns="68569" anchor="t" anchorCtr="0">
            <a:noAutofit/>
          </a:bodyPr>
          <a:lstStyle/>
          <a:p>
            <a:pPr algn="ctr"/>
            <a:r>
              <a:rPr lang="en-US" b="1" i="1" dirty="0">
                <a:solidFill>
                  <a:srgbClr val="1C7DC3"/>
                </a:solidFill>
              </a:rPr>
              <a:t>Financing schemes</a:t>
            </a:r>
          </a:p>
          <a:p>
            <a:pPr algn="ctr"/>
            <a:r>
              <a:rPr lang="en-US" b="1" i="1" dirty="0">
                <a:solidFill>
                  <a:srgbClr val="1C7DC3"/>
                </a:solidFill>
              </a:rPr>
              <a:t>or </a:t>
            </a:r>
          </a:p>
          <a:p>
            <a:pPr algn="ctr"/>
            <a:r>
              <a:rPr lang="en-US" b="1" i="1" dirty="0">
                <a:solidFill>
                  <a:srgbClr val="1C7DC3"/>
                </a:solidFill>
              </a:rPr>
              <a:t>Business Models</a:t>
            </a:r>
            <a:endParaRPr b="1" i="1" dirty="0">
              <a:solidFill>
                <a:srgbClr val="1C7DC3"/>
              </a:solidFill>
            </a:endParaRPr>
          </a:p>
        </p:txBody>
      </p:sp>
      <p:sp>
        <p:nvSpPr>
          <p:cNvPr id="240" name="Google Shape;240;p29"/>
          <p:cNvSpPr txBox="1"/>
          <p:nvPr/>
        </p:nvSpPr>
        <p:spPr>
          <a:xfrm>
            <a:off x="7085944" y="2542679"/>
            <a:ext cx="1234350" cy="362925"/>
          </a:xfrm>
          <a:prstGeom prst="rect">
            <a:avLst/>
          </a:prstGeom>
          <a:noFill/>
          <a:ln>
            <a:noFill/>
          </a:ln>
        </p:spPr>
        <p:txBody>
          <a:bodyPr spcFirstLastPara="1" wrap="square" lIns="68569" tIns="68569" rIns="68569" bIns="68569" anchor="t" anchorCtr="0">
            <a:noAutofit/>
          </a:bodyPr>
          <a:lstStyle/>
          <a:p>
            <a:r>
              <a:rPr lang="en-US" b="1" i="1" dirty="0"/>
              <a:t>Financial needs </a:t>
            </a:r>
            <a:endParaRPr b="1" i="1" dirty="0"/>
          </a:p>
        </p:txBody>
      </p:sp>
      <p:sp>
        <p:nvSpPr>
          <p:cNvPr id="241" name="Google Shape;241;p29"/>
          <p:cNvSpPr txBox="1"/>
          <p:nvPr/>
        </p:nvSpPr>
        <p:spPr>
          <a:xfrm>
            <a:off x="588244" y="2327091"/>
            <a:ext cx="1234350" cy="362925"/>
          </a:xfrm>
          <a:prstGeom prst="rect">
            <a:avLst/>
          </a:prstGeom>
          <a:noFill/>
          <a:ln>
            <a:noFill/>
          </a:ln>
        </p:spPr>
        <p:txBody>
          <a:bodyPr spcFirstLastPara="1" wrap="square" lIns="68569" tIns="68569" rIns="68569" bIns="68569" anchor="t" anchorCtr="0">
            <a:noAutofit/>
          </a:bodyPr>
          <a:lstStyle/>
          <a:p>
            <a:pPr algn="r"/>
            <a:r>
              <a:rPr lang="en-US" b="1" i="1"/>
              <a:t>Sources of finance</a:t>
            </a:r>
            <a:endParaRPr b="1" i="1"/>
          </a:p>
        </p:txBody>
      </p:sp>
      <p:pic>
        <p:nvPicPr>
          <p:cNvPr id="242" name="Google Shape;242;p29"/>
          <p:cNvPicPr preferRelativeResize="0"/>
          <p:nvPr/>
        </p:nvPicPr>
        <p:blipFill>
          <a:blip r:embed="rId7">
            <a:alphaModFix/>
          </a:blip>
          <a:stretch>
            <a:fillRect/>
          </a:stretch>
        </p:blipFill>
        <p:spPr>
          <a:xfrm>
            <a:off x="2627813" y="998453"/>
            <a:ext cx="774954" cy="774954"/>
          </a:xfrm>
          <a:prstGeom prst="rect">
            <a:avLst/>
          </a:prstGeom>
          <a:noFill/>
          <a:ln>
            <a:noFill/>
          </a:ln>
        </p:spPr>
      </p:pic>
      <p:pic>
        <p:nvPicPr>
          <p:cNvPr id="243" name="Google Shape;243;p29"/>
          <p:cNvPicPr preferRelativeResize="0"/>
          <p:nvPr/>
        </p:nvPicPr>
        <p:blipFill>
          <a:blip r:embed="rId8">
            <a:alphaModFix/>
          </a:blip>
          <a:stretch>
            <a:fillRect/>
          </a:stretch>
        </p:blipFill>
        <p:spPr>
          <a:xfrm>
            <a:off x="1835531" y="1391269"/>
            <a:ext cx="720090" cy="720090"/>
          </a:xfrm>
          <a:prstGeom prst="rect">
            <a:avLst/>
          </a:prstGeom>
          <a:noFill/>
          <a:ln>
            <a:noFill/>
          </a:ln>
        </p:spPr>
      </p:pic>
      <p:pic>
        <p:nvPicPr>
          <p:cNvPr id="244" name="Google Shape;244;p29"/>
          <p:cNvPicPr preferRelativeResize="0"/>
          <p:nvPr/>
        </p:nvPicPr>
        <p:blipFill>
          <a:blip r:embed="rId9">
            <a:alphaModFix/>
          </a:blip>
          <a:stretch>
            <a:fillRect/>
          </a:stretch>
        </p:blipFill>
        <p:spPr>
          <a:xfrm>
            <a:off x="1952831" y="2210681"/>
            <a:ext cx="816102" cy="699516"/>
          </a:xfrm>
          <a:prstGeom prst="rect">
            <a:avLst/>
          </a:prstGeom>
          <a:noFill/>
          <a:ln>
            <a:noFill/>
          </a:ln>
        </p:spPr>
      </p:pic>
      <p:pic>
        <p:nvPicPr>
          <p:cNvPr id="245" name="Google Shape;245;p29"/>
          <p:cNvPicPr preferRelativeResize="0"/>
          <p:nvPr/>
        </p:nvPicPr>
        <p:blipFill rotWithShape="1">
          <a:blip r:embed="rId10">
            <a:alphaModFix/>
          </a:blip>
          <a:srcRect l="19357" t="21450" r="19577" b="30903"/>
          <a:stretch/>
        </p:blipFill>
        <p:spPr>
          <a:xfrm>
            <a:off x="5881219" y="2219982"/>
            <a:ext cx="854494" cy="720094"/>
          </a:xfrm>
          <a:prstGeom prst="rect">
            <a:avLst/>
          </a:prstGeom>
          <a:noFill/>
          <a:ln>
            <a:noFill/>
          </a:ln>
        </p:spPr>
      </p:pic>
      <p:cxnSp>
        <p:nvCxnSpPr>
          <p:cNvPr id="246" name="Google Shape;246;p29"/>
          <p:cNvCxnSpPr>
            <a:stCxn id="244" idx="2"/>
            <a:endCxn id="247" idx="1"/>
          </p:cNvCxnSpPr>
          <p:nvPr/>
        </p:nvCxnSpPr>
        <p:spPr>
          <a:xfrm rot="-5400000" flipH="1">
            <a:off x="2869157" y="2401922"/>
            <a:ext cx="414450" cy="1431000"/>
          </a:xfrm>
          <a:prstGeom prst="bentConnector2">
            <a:avLst/>
          </a:prstGeom>
          <a:noFill/>
          <a:ln w="9525" cap="flat" cmpd="sng">
            <a:solidFill>
              <a:schemeClr val="dk2"/>
            </a:solidFill>
            <a:prstDash val="solid"/>
            <a:round/>
            <a:headEnd type="none" w="med" len="med"/>
            <a:tailEnd type="oval" w="med" len="med"/>
          </a:ln>
        </p:spPr>
      </p:cxnSp>
      <p:cxnSp>
        <p:nvCxnSpPr>
          <p:cNvPr id="248" name="Google Shape;248;p29"/>
          <p:cNvCxnSpPr>
            <a:stCxn id="245" idx="2"/>
            <a:endCxn id="247" idx="3"/>
          </p:cNvCxnSpPr>
          <p:nvPr/>
        </p:nvCxnSpPr>
        <p:spPr>
          <a:xfrm rot="5400000">
            <a:off x="5505779" y="2521913"/>
            <a:ext cx="384525" cy="1220850"/>
          </a:xfrm>
          <a:prstGeom prst="bentConnector2">
            <a:avLst/>
          </a:prstGeom>
          <a:noFill/>
          <a:ln w="9525" cap="flat" cmpd="sng">
            <a:solidFill>
              <a:schemeClr val="dk2"/>
            </a:solidFill>
            <a:prstDash val="solid"/>
            <a:round/>
            <a:headEnd type="none" w="med" len="med"/>
            <a:tailEnd type="oval" w="med" len="med"/>
          </a:ln>
        </p:spPr>
      </p:cxnSp>
      <p:pic>
        <p:nvPicPr>
          <p:cNvPr id="247" name="Google Shape;247;p29"/>
          <p:cNvPicPr preferRelativeResize="0"/>
          <p:nvPr/>
        </p:nvPicPr>
        <p:blipFill>
          <a:blip r:embed="rId11">
            <a:alphaModFix/>
          </a:blip>
          <a:stretch>
            <a:fillRect/>
          </a:stretch>
        </p:blipFill>
        <p:spPr>
          <a:xfrm>
            <a:off x="3791858" y="2690025"/>
            <a:ext cx="1295838" cy="1269075"/>
          </a:xfrm>
          <a:prstGeom prst="rect">
            <a:avLst/>
          </a:prstGeom>
          <a:noFill/>
          <a:ln>
            <a:noFill/>
          </a:ln>
        </p:spPr>
      </p:pic>
      <p:sp>
        <p:nvSpPr>
          <p:cNvPr id="249" name="Google Shape;249;p29"/>
          <p:cNvSpPr txBox="1"/>
          <p:nvPr/>
        </p:nvSpPr>
        <p:spPr>
          <a:xfrm>
            <a:off x="4256831" y="3074533"/>
            <a:ext cx="365850" cy="473175"/>
          </a:xfrm>
          <a:prstGeom prst="rect">
            <a:avLst/>
          </a:prstGeom>
          <a:solidFill>
            <a:srgbClr val="FFFFFF"/>
          </a:solidFill>
          <a:ln>
            <a:noFill/>
          </a:ln>
        </p:spPr>
        <p:txBody>
          <a:bodyPr spcFirstLastPara="1" wrap="square" lIns="68569" tIns="68569" rIns="68569" bIns="68569" anchor="ctr" anchorCtr="0">
            <a:noAutofit/>
          </a:bodyPr>
          <a:lstStyle/>
          <a:p>
            <a:pPr algn="ctr"/>
            <a:r>
              <a:rPr lang="en-US" sz="3600" b="1" dirty="0">
                <a:solidFill>
                  <a:srgbClr val="BF9000"/>
                </a:solidFill>
                <a:latin typeface="Calibri"/>
                <a:ea typeface="Calibri"/>
                <a:cs typeface="Calibri"/>
                <a:sym typeface="Calibri"/>
              </a:rPr>
              <a:t>€</a:t>
            </a:r>
            <a:endParaRPr sz="3600" b="1" dirty="0">
              <a:solidFill>
                <a:srgbClr val="BF9000"/>
              </a:solidFill>
              <a:latin typeface="Calibri"/>
              <a:ea typeface="Calibri"/>
              <a:cs typeface="Calibri"/>
              <a:sym typeface="Calibri"/>
            </a:endParaRPr>
          </a:p>
        </p:txBody>
      </p:sp>
      <p:sp>
        <p:nvSpPr>
          <p:cNvPr id="250" name="Google Shape;250;p29"/>
          <p:cNvSpPr txBox="1">
            <a:spLocks noGrp="1"/>
          </p:cNvSpPr>
          <p:nvPr>
            <p:ph type="sldNum" idx="12"/>
          </p:nvPr>
        </p:nvSpPr>
        <p:spPr>
          <a:xfrm>
            <a:off x="7158602" y="4828588"/>
            <a:ext cx="1527075" cy="114300"/>
          </a:xfrm>
          <a:prstGeom prst="rect">
            <a:avLst/>
          </a:prstGeom>
          <a:noFill/>
          <a:ln>
            <a:noFill/>
          </a:ln>
        </p:spPr>
        <p:txBody>
          <a:bodyPr spcFirstLastPara="1" vert="horz" wrap="square" lIns="0" tIns="0" rIns="0" bIns="0" rtlCol="0" anchor="t" anchorCtr="0">
            <a:noAutofit/>
          </a:bodyPr>
          <a:lstStyle/>
          <a:p>
            <a:pPr>
              <a:buClr>
                <a:srgbClr val="000000"/>
              </a:buClr>
              <a:buSzPts val="1200"/>
            </a:pPr>
            <a:r>
              <a:rPr lang="en-US"/>
              <a:t>5</a:t>
            </a:r>
            <a:endParaRPr sz="900">
              <a:solidFill>
                <a:srgbClr val="888888"/>
              </a:solidFill>
              <a:latin typeface="Calibri"/>
              <a:ea typeface="Calibri"/>
              <a:cs typeface="Calibri"/>
              <a:sym typeface="Calibri"/>
            </a:endParaRPr>
          </a:p>
        </p:txBody>
      </p:sp>
      <p:sp>
        <p:nvSpPr>
          <p:cNvPr id="18" name="Title 1">
            <a:extLst>
              <a:ext uri="{FF2B5EF4-FFF2-40B4-BE49-F238E27FC236}">
                <a16:creationId xmlns:a16="http://schemas.microsoft.com/office/drawing/2014/main" id="{606CB402-C82E-4FB8-B6A9-F7FD0B0C9A5A}"/>
              </a:ext>
            </a:extLst>
          </p:cNvPr>
          <p:cNvSpPr txBox="1">
            <a:spLocks/>
          </p:cNvSpPr>
          <p:nvPr/>
        </p:nvSpPr>
        <p:spPr>
          <a:xfrm>
            <a:off x="-1333137" y="-250683"/>
            <a:ext cx="3600400" cy="2592288"/>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nSpc>
                <a:spcPct val="80000"/>
              </a:lnSpc>
            </a:pPr>
            <a:r>
              <a:rPr lang="en-US" sz="2300" b="0" dirty="0">
                <a:solidFill>
                  <a:schemeClr val="bg1"/>
                </a:solidFill>
                <a:latin typeface="+mn-lt"/>
              </a:rPr>
              <a:t>Better Funding</a:t>
            </a:r>
          </a:p>
          <a:p>
            <a:endParaRPr lang="en-US" sz="2400" u="sng" dirty="0">
              <a:solidFill>
                <a:schemeClr val="bg1"/>
              </a:solidFill>
            </a:endParaRPr>
          </a:p>
          <a:p>
            <a:br>
              <a:rPr lang="en-US" sz="2500" dirty="0">
                <a:solidFill>
                  <a:schemeClr val="bg1"/>
                </a:solidFill>
              </a:rPr>
            </a:br>
            <a:endParaRPr lang="nl-NL" sz="2500" dirty="0">
              <a:solidFill>
                <a:schemeClr val="bg1"/>
              </a:solidFill>
            </a:endParaRPr>
          </a:p>
        </p:txBody>
      </p:sp>
      <p:pic>
        <p:nvPicPr>
          <p:cNvPr id="19" name="Immagine 18">
            <a:extLst>
              <a:ext uri="{FF2B5EF4-FFF2-40B4-BE49-F238E27FC236}">
                <a16:creationId xmlns:a16="http://schemas.microsoft.com/office/drawing/2014/main" id="{9F4EA75B-6706-4E87-93F9-BAB183E469AA}"/>
              </a:ext>
            </a:extLst>
          </p:cNvPr>
          <p:cNvPicPr>
            <a:picLocks noChangeAspect="1"/>
          </p:cNvPicPr>
          <p:nvPr/>
        </p:nvPicPr>
        <p:blipFill>
          <a:blip r:embed="rId12"/>
          <a:stretch>
            <a:fillRect/>
          </a:stretch>
        </p:blipFill>
        <p:spPr>
          <a:xfrm>
            <a:off x="6002231" y="4205094"/>
            <a:ext cx="2167426" cy="866970"/>
          </a:xfrm>
          <a:prstGeom prst="rect">
            <a:avLst/>
          </a:prstGeom>
        </p:spPr>
      </p:pic>
      <p:pic>
        <p:nvPicPr>
          <p:cNvPr id="20" name="Picture 7" descr="base-01.png">
            <a:extLst>
              <a:ext uri="{FF2B5EF4-FFF2-40B4-BE49-F238E27FC236}">
                <a16:creationId xmlns:a16="http://schemas.microsoft.com/office/drawing/2014/main" id="{A5AC12BF-E286-4CBA-9E42-4200D5319179}"/>
              </a:ext>
            </a:extLst>
          </p:cNvPr>
          <p:cNvPicPr>
            <a:picLocks noChangeAspect="1"/>
          </p:cNvPicPr>
          <p:nvPr/>
        </p:nvPicPr>
        <p:blipFill>
          <a:blip r:embed="rId1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30" descr="Logo AMAT.eps">
            <a:extLst>
              <a:ext uri="{FF2B5EF4-FFF2-40B4-BE49-F238E27FC236}">
                <a16:creationId xmlns:a16="http://schemas.microsoft.com/office/drawing/2014/main" id="{0368A13E-BDD9-480B-AEFA-8AE45EA835F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1"/>
          <p:cNvPicPr preferRelativeResize="0"/>
          <p:nvPr/>
        </p:nvPicPr>
        <p:blipFill rotWithShape="1">
          <a:blip r:embed="rId3">
            <a:alphaModFix/>
          </a:blip>
          <a:srcRect/>
          <a:stretch/>
        </p:blipFill>
        <p:spPr>
          <a:xfrm>
            <a:off x="6822225" y="0"/>
            <a:ext cx="2321775" cy="684252"/>
          </a:xfrm>
          <a:prstGeom prst="rect">
            <a:avLst/>
          </a:prstGeom>
          <a:noFill/>
          <a:ln>
            <a:noFill/>
          </a:ln>
        </p:spPr>
      </p:pic>
      <p:pic>
        <p:nvPicPr>
          <p:cNvPr id="292" name="Google Shape;292;p31"/>
          <p:cNvPicPr preferRelativeResize="0"/>
          <p:nvPr/>
        </p:nvPicPr>
        <p:blipFill rotWithShape="1">
          <a:blip r:embed="rId4">
            <a:alphaModFix/>
          </a:blip>
          <a:srcRect/>
          <a:stretch/>
        </p:blipFill>
        <p:spPr>
          <a:xfrm>
            <a:off x="2326433" y="4630500"/>
            <a:ext cx="4169771" cy="513000"/>
          </a:xfrm>
          <a:prstGeom prst="rect">
            <a:avLst/>
          </a:prstGeom>
          <a:noFill/>
          <a:ln>
            <a:noFill/>
          </a:ln>
        </p:spPr>
      </p:pic>
      <p:sp>
        <p:nvSpPr>
          <p:cNvPr id="293" name="Google Shape;293;p31"/>
          <p:cNvSpPr txBox="1"/>
          <p:nvPr/>
        </p:nvSpPr>
        <p:spPr>
          <a:xfrm>
            <a:off x="3599928" y="516853"/>
            <a:ext cx="8758343" cy="723755"/>
          </a:xfrm>
          <a:prstGeom prst="rect">
            <a:avLst/>
          </a:prstGeom>
          <a:noFill/>
          <a:ln>
            <a:noFill/>
          </a:ln>
        </p:spPr>
        <p:txBody>
          <a:bodyPr spcFirstLastPara="1" wrap="square" lIns="68550" tIns="68550" rIns="68550" bIns="68550" anchor="t" anchorCtr="0">
            <a:noAutofit/>
          </a:bodyPr>
          <a:lstStyle/>
          <a:p>
            <a:pPr>
              <a:lnSpc>
                <a:spcPct val="90000"/>
              </a:lnSpc>
              <a:spcBef>
                <a:spcPct val="0"/>
              </a:spcBef>
              <a:buClr>
                <a:schemeClr val="dk1"/>
              </a:buClr>
              <a:buSzPts val="1100"/>
            </a:pPr>
            <a:r>
              <a:rPr lang="en-US" sz="2800" b="1" dirty="0">
                <a:solidFill>
                  <a:srgbClr val="F1592A"/>
                </a:solidFill>
                <a:ea typeface="+mj-ea"/>
                <a:cs typeface="Arial" panose="020B0604020202020204" pitchFamily="34" charset="0"/>
                <a:sym typeface="Calibri"/>
              </a:rPr>
              <a:t>Schemes to support AQPs</a:t>
            </a:r>
            <a:endParaRPr sz="2800" b="1" dirty="0">
              <a:solidFill>
                <a:srgbClr val="F1592A"/>
              </a:solidFill>
              <a:ea typeface="+mj-ea"/>
              <a:cs typeface="Arial" panose="020B0604020202020204" pitchFamily="34" charset="0"/>
              <a:sym typeface="Calibri"/>
            </a:endParaRPr>
          </a:p>
        </p:txBody>
      </p:sp>
      <p:sp>
        <p:nvSpPr>
          <p:cNvPr id="294" name="Google Shape;294;p31"/>
          <p:cNvSpPr txBox="1">
            <a:spLocks noGrp="1"/>
          </p:cNvSpPr>
          <p:nvPr>
            <p:ph type="sldNum" idx="12"/>
          </p:nvPr>
        </p:nvSpPr>
        <p:spPr>
          <a:xfrm>
            <a:off x="7158602" y="4828588"/>
            <a:ext cx="1527075" cy="114300"/>
          </a:xfrm>
          <a:prstGeom prst="rect">
            <a:avLst/>
          </a:prstGeom>
          <a:noFill/>
          <a:ln>
            <a:noFill/>
          </a:ln>
        </p:spPr>
        <p:txBody>
          <a:bodyPr spcFirstLastPara="1" vert="horz" wrap="square" lIns="0" tIns="0" rIns="0" bIns="0" rtlCol="0" anchor="t" anchorCtr="0">
            <a:noAutofit/>
          </a:bodyPr>
          <a:lstStyle/>
          <a:p>
            <a:pPr>
              <a:buClr>
                <a:srgbClr val="000000"/>
              </a:buClr>
              <a:buSzPts val="1200"/>
            </a:pPr>
            <a:fld id="{00000000-1234-1234-1234-123412341234}" type="slidenum">
              <a:rPr lang="en-US" sz="900">
                <a:solidFill>
                  <a:srgbClr val="888888"/>
                </a:solidFill>
                <a:latin typeface="Calibri"/>
                <a:ea typeface="Calibri"/>
                <a:cs typeface="Calibri"/>
                <a:sym typeface="Calibri"/>
              </a:rPr>
              <a:pPr>
                <a:buClr>
                  <a:srgbClr val="000000"/>
                </a:buClr>
                <a:buSzPts val="1200"/>
              </a:pPr>
              <a:t>5</a:t>
            </a:fld>
            <a:endParaRPr sz="900">
              <a:solidFill>
                <a:srgbClr val="888888"/>
              </a:solidFill>
              <a:latin typeface="Calibri"/>
              <a:ea typeface="Calibri"/>
              <a:cs typeface="Calibri"/>
              <a:sym typeface="Calibri"/>
            </a:endParaRPr>
          </a:p>
        </p:txBody>
      </p:sp>
      <p:grpSp>
        <p:nvGrpSpPr>
          <p:cNvPr id="295" name="Google Shape;295;p31"/>
          <p:cNvGrpSpPr/>
          <p:nvPr/>
        </p:nvGrpSpPr>
        <p:grpSpPr>
          <a:xfrm>
            <a:off x="500277" y="1114426"/>
            <a:ext cx="2822000" cy="3279557"/>
            <a:chOff x="590836" y="1485900"/>
            <a:chExt cx="3762666" cy="4372743"/>
          </a:xfrm>
        </p:grpSpPr>
        <p:sp>
          <p:nvSpPr>
            <p:cNvPr id="296" name="Google Shape;296;p31"/>
            <p:cNvSpPr txBox="1"/>
            <p:nvPr/>
          </p:nvSpPr>
          <p:spPr>
            <a:xfrm>
              <a:off x="929550" y="3125817"/>
              <a:ext cx="1484100" cy="12276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dirty="0">
                  <a:solidFill>
                    <a:srgbClr val="21A8B3"/>
                  </a:solidFill>
                  <a:highlight>
                    <a:srgbClr val="FFFFFF"/>
                  </a:highlight>
                  <a:latin typeface="Calibri"/>
                  <a:ea typeface="Calibri"/>
                  <a:cs typeface="Calibri"/>
                  <a:sym typeface="Calibri"/>
                </a:rPr>
                <a:t>Investment attractiveness</a:t>
              </a:r>
              <a:endParaRPr sz="900" b="1" dirty="0">
                <a:solidFill>
                  <a:srgbClr val="21A8B3"/>
                </a:solidFill>
                <a:highlight>
                  <a:srgbClr val="FFFFFF"/>
                </a:highlight>
                <a:latin typeface="Calibri"/>
                <a:ea typeface="Calibri"/>
                <a:cs typeface="Calibri"/>
                <a:sym typeface="Calibri"/>
              </a:endParaRPr>
            </a:p>
          </p:txBody>
        </p:sp>
        <p:sp>
          <p:nvSpPr>
            <p:cNvPr id="297" name="Google Shape;297;p31"/>
            <p:cNvSpPr/>
            <p:nvPr/>
          </p:nvSpPr>
          <p:spPr>
            <a:xfrm>
              <a:off x="1209052" y="1485900"/>
              <a:ext cx="3095700" cy="933600"/>
            </a:xfrm>
            <a:prstGeom prst="rect">
              <a:avLst/>
            </a:prstGeom>
            <a:solidFill>
              <a:srgbClr val="6CAB42"/>
            </a:solidFill>
            <a:ln>
              <a:noFill/>
            </a:ln>
          </p:spPr>
          <p:txBody>
            <a:bodyPr spcFirstLastPara="1" wrap="square" lIns="68569" tIns="34275" rIns="68569" bIns="34275" anchor="ctr" anchorCtr="0">
              <a:noAutofit/>
            </a:bodyPr>
            <a:lstStyle/>
            <a:p>
              <a:pPr algn="ctr">
                <a:buClr>
                  <a:srgbClr val="000000"/>
                </a:buClr>
                <a:buSzPts val="1800"/>
              </a:pPr>
              <a:r>
                <a:rPr lang="en-US" sz="1350">
                  <a:solidFill>
                    <a:schemeClr val="lt1"/>
                  </a:solidFill>
                  <a:latin typeface="Calibri"/>
                  <a:ea typeface="Calibri"/>
                  <a:cs typeface="Calibri"/>
                  <a:sym typeface="Calibri"/>
                </a:rPr>
                <a:t>Financially sustainable measures</a:t>
              </a:r>
              <a:endParaRPr sz="1350">
                <a:solidFill>
                  <a:schemeClr val="lt1"/>
                </a:solidFill>
                <a:latin typeface="Calibri"/>
                <a:ea typeface="Calibri"/>
                <a:cs typeface="Calibri"/>
                <a:sym typeface="Calibri"/>
              </a:endParaRPr>
            </a:p>
          </p:txBody>
        </p:sp>
        <p:sp>
          <p:nvSpPr>
            <p:cNvPr id="298" name="Google Shape;298;p31"/>
            <p:cNvSpPr/>
            <p:nvPr/>
          </p:nvSpPr>
          <p:spPr>
            <a:xfrm rot="10800000">
              <a:off x="3790252" y="2419305"/>
              <a:ext cx="238200" cy="272400"/>
            </a:xfrm>
            <a:prstGeom prst="triangle">
              <a:avLst>
                <a:gd name="adj" fmla="val 50000"/>
              </a:avLst>
            </a:prstGeom>
            <a:solidFill>
              <a:srgbClr val="6CAB42"/>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299" name="Google Shape;299;p31"/>
            <p:cNvSpPr/>
            <p:nvPr/>
          </p:nvSpPr>
          <p:spPr>
            <a:xfrm>
              <a:off x="1192103" y="2731891"/>
              <a:ext cx="3095700" cy="4308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Savings/ revenues can be leveraged to repay initial investments </a:t>
              </a:r>
              <a:endParaRPr sz="1050" dirty="0">
                <a:solidFill>
                  <a:srgbClr val="000000"/>
                </a:solidFill>
                <a:latin typeface="Arial"/>
                <a:ea typeface="Arial"/>
                <a:cs typeface="Arial"/>
                <a:sym typeface="Arial"/>
              </a:endParaRPr>
            </a:p>
          </p:txBody>
        </p:sp>
        <p:sp>
          <p:nvSpPr>
            <p:cNvPr id="300" name="Google Shape;300;p31"/>
            <p:cNvSpPr/>
            <p:nvPr/>
          </p:nvSpPr>
          <p:spPr>
            <a:xfrm>
              <a:off x="687249" y="2516159"/>
              <a:ext cx="525977" cy="569809"/>
            </a:xfrm>
            <a:custGeom>
              <a:avLst/>
              <a:gdLst/>
              <a:ahLst/>
              <a:cxnLst/>
              <a:rect l="l" t="t" r="r" b="b"/>
              <a:pathLst>
                <a:path w="384" h="416" extrusionOk="0">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bg1"/>
                </a:solidFill>
                <a:latin typeface="Calibri"/>
                <a:ea typeface="Calibri"/>
                <a:cs typeface="Calibri"/>
                <a:sym typeface="Calibri"/>
              </a:endParaRPr>
            </a:p>
          </p:txBody>
        </p:sp>
        <p:sp>
          <p:nvSpPr>
            <p:cNvPr id="301" name="Google Shape;301;p31"/>
            <p:cNvSpPr/>
            <p:nvPr/>
          </p:nvSpPr>
          <p:spPr>
            <a:xfrm>
              <a:off x="1983544" y="3558482"/>
              <a:ext cx="2304300" cy="2616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a:solidFill>
                    <a:schemeClr val="dk1"/>
                  </a:solidFill>
                  <a:latin typeface="Calibri"/>
                  <a:ea typeface="Calibri"/>
                  <a:cs typeface="Calibri"/>
                  <a:sym typeface="Calibri"/>
                </a:rPr>
                <a:t>Private companies may be interested</a:t>
              </a:r>
              <a:endParaRPr sz="1050">
                <a:solidFill>
                  <a:srgbClr val="000000"/>
                </a:solidFill>
                <a:latin typeface="Arial"/>
                <a:ea typeface="Arial"/>
                <a:cs typeface="Arial"/>
                <a:sym typeface="Arial"/>
              </a:endParaRPr>
            </a:p>
          </p:txBody>
        </p:sp>
        <p:sp>
          <p:nvSpPr>
            <p:cNvPr id="302" name="Google Shape;302;p31"/>
            <p:cNvSpPr/>
            <p:nvPr/>
          </p:nvSpPr>
          <p:spPr>
            <a:xfrm>
              <a:off x="1490474" y="3208381"/>
              <a:ext cx="325023" cy="270301"/>
            </a:xfrm>
            <a:custGeom>
              <a:avLst/>
              <a:gdLst/>
              <a:ahLst/>
              <a:cxnLst/>
              <a:rect l="l" t="t" r="r" b="b"/>
              <a:pathLst>
                <a:path w="196" h="163" extrusionOk="0">
                  <a:moveTo>
                    <a:pt x="147" y="10"/>
                  </a:moveTo>
                  <a:lnTo>
                    <a:pt x="147" y="10"/>
                  </a:lnTo>
                  <a:lnTo>
                    <a:pt x="113" y="12"/>
                  </a:lnTo>
                  <a:lnTo>
                    <a:pt x="85" y="13"/>
                  </a:lnTo>
                  <a:lnTo>
                    <a:pt x="69" y="15"/>
                  </a:lnTo>
                  <a:lnTo>
                    <a:pt x="69" y="15"/>
                  </a:lnTo>
                  <a:lnTo>
                    <a:pt x="62" y="19"/>
                  </a:lnTo>
                  <a:lnTo>
                    <a:pt x="54" y="25"/>
                  </a:lnTo>
                  <a:lnTo>
                    <a:pt x="32" y="45"/>
                  </a:lnTo>
                  <a:lnTo>
                    <a:pt x="3" y="74"/>
                  </a:lnTo>
                  <a:lnTo>
                    <a:pt x="3" y="74"/>
                  </a:lnTo>
                  <a:lnTo>
                    <a:pt x="0" y="77"/>
                  </a:lnTo>
                  <a:lnTo>
                    <a:pt x="0" y="81"/>
                  </a:lnTo>
                  <a:lnTo>
                    <a:pt x="5" y="146"/>
                  </a:lnTo>
                  <a:lnTo>
                    <a:pt x="5" y="146"/>
                  </a:lnTo>
                  <a:lnTo>
                    <a:pt x="6" y="148"/>
                  </a:lnTo>
                  <a:lnTo>
                    <a:pt x="8" y="151"/>
                  </a:lnTo>
                  <a:lnTo>
                    <a:pt x="10" y="153"/>
                  </a:lnTo>
                  <a:lnTo>
                    <a:pt x="13" y="153"/>
                  </a:lnTo>
                  <a:lnTo>
                    <a:pt x="13" y="153"/>
                  </a:lnTo>
                  <a:lnTo>
                    <a:pt x="13" y="153"/>
                  </a:lnTo>
                  <a:lnTo>
                    <a:pt x="13" y="154"/>
                  </a:lnTo>
                  <a:lnTo>
                    <a:pt x="13" y="154"/>
                  </a:lnTo>
                  <a:lnTo>
                    <a:pt x="15" y="157"/>
                  </a:lnTo>
                  <a:lnTo>
                    <a:pt x="16" y="160"/>
                  </a:lnTo>
                  <a:lnTo>
                    <a:pt x="19" y="161"/>
                  </a:lnTo>
                  <a:lnTo>
                    <a:pt x="22" y="163"/>
                  </a:lnTo>
                  <a:lnTo>
                    <a:pt x="22" y="163"/>
                  </a:lnTo>
                  <a:lnTo>
                    <a:pt x="25" y="161"/>
                  </a:lnTo>
                  <a:lnTo>
                    <a:pt x="28" y="160"/>
                  </a:lnTo>
                  <a:lnTo>
                    <a:pt x="29" y="157"/>
                  </a:lnTo>
                  <a:lnTo>
                    <a:pt x="31" y="154"/>
                  </a:lnTo>
                  <a:lnTo>
                    <a:pt x="31" y="154"/>
                  </a:lnTo>
                  <a:lnTo>
                    <a:pt x="33" y="151"/>
                  </a:lnTo>
                  <a:lnTo>
                    <a:pt x="36" y="147"/>
                  </a:lnTo>
                  <a:lnTo>
                    <a:pt x="41" y="94"/>
                  </a:lnTo>
                  <a:lnTo>
                    <a:pt x="77" y="66"/>
                  </a:lnTo>
                  <a:lnTo>
                    <a:pt x="77" y="66"/>
                  </a:lnTo>
                  <a:lnTo>
                    <a:pt x="81" y="65"/>
                  </a:lnTo>
                  <a:lnTo>
                    <a:pt x="84" y="65"/>
                  </a:lnTo>
                  <a:lnTo>
                    <a:pt x="87" y="68"/>
                  </a:lnTo>
                  <a:lnTo>
                    <a:pt x="87" y="68"/>
                  </a:lnTo>
                  <a:lnTo>
                    <a:pt x="98" y="87"/>
                  </a:lnTo>
                  <a:lnTo>
                    <a:pt x="98" y="87"/>
                  </a:lnTo>
                  <a:lnTo>
                    <a:pt x="101" y="92"/>
                  </a:lnTo>
                  <a:lnTo>
                    <a:pt x="101" y="95"/>
                  </a:lnTo>
                  <a:lnTo>
                    <a:pt x="98" y="100"/>
                  </a:lnTo>
                  <a:lnTo>
                    <a:pt x="74" y="133"/>
                  </a:lnTo>
                  <a:lnTo>
                    <a:pt x="74" y="133"/>
                  </a:lnTo>
                  <a:lnTo>
                    <a:pt x="72" y="137"/>
                  </a:lnTo>
                  <a:lnTo>
                    <a:pt x="72" y="143"/>
                  </a:lnTo>
                  <a:lnTo>
                    <a:pt x="74" y="147"/>
                  </a:lnTo>
                  <a:lnTo>
                    <a:pt x="77" y="151"/>
                  </a:lnTo>
                  <a:lnTo>
                    <a:pt x="77" y="151"/>
                  </a:lnTo>
                  <a:lnTo>
                    <a:pt x="81" y="154"/>
                  </a:lnTo>
                  <a:lnTo>
                    <a:pt x="85" y="154"/>
                  </a:lnTo>
                  <a:lnTo>
                    <a:pt x="85" y="154"/>
                  </a:lnTo>
                  <a:lnTo>
                    <a:pt x="91" y="153"/>
                  </a:lnTo>
                  <a:lnTo>
                    <a:pt x="97" y="148"/>
                  </a:lnTo>
                  <a:lnTo>
                    <a:pt x="133" y="100"/>
                  </a:lnTo>
                  <a:lnTo>
                    <a:pt x="176" y="68"/>
                  </a:lnTo>
                  <a:lnTo>
                    <a:pt x="183" y="68"/>
                  </a:lnTo>
                  <a:lnTo>
                    <a:pt x="183" y="68"/>
                  </a:lnTo>
                  <a:lnTo>
                    <a:pt x="184" y="68"/>
                  </a:lnTo>
                  <a:lnTo>
                    <a:pt x="190" y="66"/>
                  </a:lnTo>
                  <a:lnTo>
                    <a:pt x="192" y="64"/>
                  </a:lnTo>
                  <a:lnTo>
                    <a:pt x="194" y="61"/>
                  </a:lnTo>
                  <a:lnTo>
                    <a:pt x="196" y="56"/>
                  </a:lnTo>
                  <a:lnTo>
                    <a:pt x="196" y="51"/>
                  </a:lnTo>
                  <a:lnTo>
                    <a:pt x="196" y="51"/>
                  </a:lnTo>
                  <a:lnTo>
                    <a:pt x="196" y="10"/>
                  </a:lnTo>
                  <a:lnTo>
                    <a:pt x="196" y="10"/>
                  </a:lnTo>
                  <a:lnTo>
                    <a:pt x="196" y="6"/>
                  </a:lnTo>
                  <a:lnTo>
                    <a:pt x="194" y="5"/>
                  </a:lnTo>
                  <a:lnTo>
                    <a:pt x="190" y="2"/>
                  </a:lnTo>
                  <a:lnTo>
                    <a:pt x="186" y="0"/>
                  </a:lnTo>
                  <a:lnTo>
                    <a:pt x="184" y="0"/>
                  </a:lnTo>
                  <a:lnTo>
                    <a:pt x="147" y="10"/>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3" name="Google Shape;303;p31"/>
            <p:cNvSpPr/>
            <p:nvPr/>
          </p:nvSpPr>
          <p:spPr>
            <a:xfrm>
              <a:off x="1472233" y="3571545"/>
              <a:ext cx="281908" cy="301807"/>
            </a:xfrm>
            <a:custGeom>
              <a:avLst/>
              <a:gdLst/>
              <a:ahLst/>
              <a:cxnLst/>
              <a:rect l="l" t="t" r="r" b="b"/>
              <a:pathLst>
                <a:path w="170" h="182" extrusionOk="0">
                  <a:moveTo>
                    <a:pt x="90" y="0"/>
                  </a:moveTo>
                  <a:lnTo>
                    <a:pt x="30" y="16"/>
                  </a:lnTo>
                  <a:lnTo>
                    <a:pt x="30" y="16"/>
                  </a:lnTo>
                  <a:lnTo>
                    <a:pt x="23" y="26"/>
                  </a:lnTo>
                  <a:lnTo>
                    <a:pt x="16" y="39"/>
                  </a:lnTo>
                  <a:lnTo>
                    <a:pt x="10" y="52"/>
                  </a:lnTo>
                  <a:lnTo>
                    <a:pt x="4" y="66"/>
                  </a:lnTo>
                  <a:lnTo>
                    <a:pt x="1" y="80"/>
                  </a:lnTo>
                  <a:lnTo>
                    <a:pt x="0" y="95"/>
                  </a:lnTo>
                  <a:lnTo>
                    <a:pt x="0" y="109"/>
                  </a:lnTo>
                  <a:lnTo>
                    <a:pt x="1" y="122"/>
                  </a:lnTo>
                  <a:lnTo>
                    <a:pt x="1" y="122"/>
                  </a:lnTo>
                  <a:lnTo>
                    <a:pt x="4" y="131"/>
                  </a:lnTo>
                  <a:lnTo>
                    <a:pt x="7" y="138"/>
                  </a:lnTo>
                  <a:lnTo>
                    <a:pt x="11" y="145"/>
                  </a:lnTo>
                  <a:lnTo>
                    <a:pt x="16" y="152"/>
                  </a:lnTo>
                  <a:lnTo>
                    <a:pt x="27" y="164"/>
                  </a:lnTo>
                  <a:lnTo>
                    <a:pt x="40" y="172"/>
                  </a:lnTo>
                  <a:lnTo>
                    <a:pt x="55" y="178"/>
                  </a:lnTo>
                  <a:lnTo>
                    <a:pt x="70" y="181"/>
                  </a:lnTo>
                  <a:lnTo>
                    <a:pt x="88" y="182"/>
                  </a:lnTo>
                  <a:lnTo>
                    <a:pt x="103" y="179"/>
                  </a:lnTo>
                  <a:lnTo>
                    <a:pt x="103" y="179"/>
                  </a:lnTo>
                  <a:lnTo>
                    <a:pt x="121" y="174"/>
                  </a:lnTo>
                  <a:lnTo>
                    <a:pt x="135" y="165"/>
                  </a:lnTo>
                  <a:lnTo>
                    <a:pt x="147" y="155"/>
                  </a:lnTo>
                  <a:lnTo>
                    <a:pt x="157" y="144"/>
                  </a:lnTo>
                  <a:lnTo>
                    <a:pt x="164" y="129"/>
                  </a:lnTo>
                  <a:lnTo>
                    <a:pt x="168" y="113"/>
                  </a:lnTo>
                  <a:lnTo>
                    <a:pt x="170" y="106"/>
                  </a:lnTo>
                  <a:lnTo>
                    <a:pt x="170" y="98"/>
                  </a:lnTo>
                  <a:lnTo>
                    <a:pt x="168" y="89"/>
                  </a:lnTo>
                  <a:lnTo>
                    <a:pt x="167" y="79"/>
                  </a:lnTo>
                  <a:lnTo>
                    <a:pt x="167" y="79"/>
                  </a:lnTo>
                  <a:lnTo>
                    <a:pt x="162" y="67"/>
                  </a:lnTo>
                  <a:lnTo>
                    <a:pt x="155" y="54"/>
                  </a:lnTo>
                  <a:lnTo>
                    <a:pt x="147" y="43"/>
                  </a:lnTo>
                  <a:lnTo>
                    <a:pt x="136" y="33"/>
                  </a:lnTo>
                  <a:lnTo>
                    <a:pt x="126" y="23"/>
                  </a:lnTo>
                  <a:lnTo>
                    <a:pt x="115" y="14"/>
                  </a:lnTo>
                  <a:lnTo>
                    <a:pt x="102" y="6"/>
                  </a:lnTo>
                  <a:lnTo>
                    <a:pt x="90" y="0"/>
                  </a:lnTo>
                  <a:lnTo>
                    <a:pt x="90" y="0"/>
                  </a:lnTo>
                  <a:close/>
                  <a:moveTo>
                    <a:pt x="131" y="119"/>
                  </a:moveTo>
                  <a:lnTo>
                    <a:pt x="131" y="119"/>
                  </a:lnTo>
                  <a:lnTo>
                    <a:pt x="128" y="126"/>
                  </a:lnTo>
                  <a:lnTo>
                    <a:pt x="124" y="132"/>
                  </a:lnTo>
                  <a:lnTo>
                    <a:pt x="124" y="132"/>
                  </a:lnTo>
                  <a:lnTo>
                    <a:pt x="119" y="138"/>
                  </a:lnTo>
                  <a:lnTo>
                    <a:pt x="112" y="142"/>
                  </a:lnTo>
                  <a:lnTo>
                    <a:pt x="112" y="142"/>
                  </a:lnTo>
                  <a:lnTo>
                    <a:pt x="101" y="146"/>
                  </a:lnTo>
                  <a:lnTo>
                    <a:pt x="103" y="152"/>
                  </a:lnTo>
                  <a:lnTo>
                    <a:pt x="103" y="152"/>
                  </a:lnTo>
                  <a:lnTo>
                    <a:pt x="103" y="155"/>
                  </a:lnTo>
                  <a:lnTo>
                    <a:pt x="102" y="158"/>
                  </a:lnTo>
                  <a:lnTo>
                    <a:pt x="101" y="159"/>
                  </a:lnTo>
                  <a:lnTo>
                    <a:pt x="98" y="161"/>
                  </a:lnTo>
                  <a:lnTo>
                    <a:pt x="98" y="161"/>
                  </a:lnTo>
                  <a:lnTo>
                    <a:pt x="96" y="161"/>
                  </a:lnTo>
                  <a:lnTo>
                    <a:pt x="93" y="159"/>
                  </a:lnTo>
                  <a:lnTo>
                    <a:pt x="92" y="158"/>
                  </a:lnTo>
                  <a:lnTo>
                    <a:pt x="90" y="156"/>
                  </a:lnTo>
                  <a:lnTo>
                    <a:pt x="89" y="149"/>
                  </a:lnTo>
                  <a:lnTo>
                    <a:pt x="89" y="149"/>
                  </a:lnTo>
                  <a:lnTo>
                    <a:pt x="79" y="151"/>
                  </a:lnTo>
                  <a:lnTo>
                    <a:pt x="79" y="151"/>
                  </a:lnTo>
                  <a:lnTo>
                    <a:pt x="66" y="151"/>
                  </a:lnTo>
                  <a:lnTo>
                    <a:pt x="66" y="151"/>
                  </a:lnTo>
                  <a:lnTo>
                    <a:pt x="60" y="149"/>
                  </a:lnTo>
                  <a:lnTo>
                    <a:pt x="56" y="148"/>
                  </a:lnTo>
                  <a:lnTo>
                    <a:pt x="56" y="148"/>
                  </a:lnTo>
                  <a:lnTo>
                    <a:pt x="53" y="145"/>
                  </a:lnTo>
                  <a:lnTo>
                    <a:pt x="50" y="141"/>
                  </a:lnTo>
                  <a:lnTo>
                    <a:pt x="50" y="141"/>
                  </a:lnTo>
                  <a:lnTo>
                    <a:pt x="50" y="139"/>
                  </a:lnTo>
                  <a:lnTo>
                    <a:pt x="52" y="136"/>
                  </a:lnTo>
                  <a:lnTo>
                    <a:pt x="52" y="136"/>
                  </a:lnTo>
                  <a:lnTo>
                    <a:pt x="53" y="135"/>
                  </a:lnTo>
                  <a:lnTo>
                    <a:pt x="56" y="133"/>
                  </a:lnTo>
                  <a:lnTo>
                    <a:pt x="56" y="133"/>
                  </a:lnTo>
                  <a:lnTo>
                    <a:pt x="62" y="133"/>
                  </a:lnTo>
                  <a:lnTo>
                    <a:pt x="62" y="133"/>
                  </a:lnTo>
                  <a:lnTo>
                    <a:pt x="70" y="133"/>
                  </a:lnTo>
                  <a:lnTo>
                    <a:pt x="70" y="133"/>
                  </a:lnTo>
                  <a:lnTo>
                    <a:pt x="82" y="135"/>
                  </a:lnTo>
                  <a:lnTo>
                    <a:pt x="82" y="135"/>
                  </a:lnTo>
                  <a:lnTo>
                    <a:pt x="93" y="132"/>
                  </a:lnTo>
                  <a:lnTo>
                    <a:pt x="93" y="132"/>
                  </a:lnTo>
                  <a:lnTo>
                    <a:pt x="101" y="129"/>
                  </a:lnTo>
                  <a:lnTo>
                    <a:pt x="101" y="129"/>
                  </a:lnTo>
                  <a:lnTo>
                    <a:pt x="106" y="125"/>
                  </a:lnTo>
                  <a:lnTo>
                    <a:pt x="106" y="125"/>
                  </a:lnTo>
                  <a:lnTo>
                    <a:pt x="111" y="119"/>
                  </a:lnTo>
                  <a:lnTo>
                    <a:pt x="111" y="119"/>
                  </a:lnTo>
                  <a:lnTo>
                    <a:pt x="111" y="116"/>
                  </a:lnTo>
                  <a:lnTo>
                    <a:pt x="111" y="113"/>
                  </a:lnTo>
                  <a:lnTo>
                    <a:pt x="111" y="113"/>
                  </a:lnTo>
                  <a:lnTo>
                    <a:pt x="109" y="109"/>
                  </a:lnTo>
                  <a:lnTo>
                    <a:pt x="105" y="106"/>
                  </a:lnTo>
                  <a:lnTo>
                    <a:pt x="105" y="106"/>
                  </a:lnTo>
                  <a:lnTo>
                    <a:pt x="101" y="105"/>
                  </a:lnTo>
                  <a:lnTo>
                    <a:pt x="96" y="105"/>
                  </a:lnTo>
                  <a:lnTo>
                    <a:pt x="96" y="105"/>
                  </a:lnTo>
                  <a:lnTo>
                    <a:pt x="82" y="105"/>
                  </a:lnTo>
                  <a:lnTo>
                    <a:pt x="82" y="105"/>
                  </a:lnTo>
                  <a:lnTo>
                    <a:pt x="69" y="105"/>
                  </a:lnTo>
                  <a:lnTo>
                    <a:pt x="69" y="105"/>
                  </a:lnTo>
                  <a:lnTo>
                    <a:pt x="57" y="105"/>
                  </a:lnTo>
                  <a:lnTo>
                    <a:pt x="57" y="105"/>
                  </a:lnTo>
                  <a:lnTo>
                    <a:pt x="49" y="102"/>
                  </a:lnTo>
                  <a:lnTo>
                    <a:pt x="49" y="102"/>
                  </a:lnTo>
                  <a:lnTo>
                    <a:pt x="44" y="99"/>
                  </a:lnTo>
                  <a:lnTo>
                    <a:pt x="42" y="96"/>
                  </a:lnTo>
                  <a:lnTo>
                    <a:pt x="42" y="96"/>
                  </a:lnTo>
                  <a:lnTo>
                    <a:pt x="39" y="92"/>
                  </a:lnTo>
                  <a:lnTo>
                    <a:pt x="36" y="86"/>
                  </a:lnTo>
                  <a:lnTo>
                    <a:pt x="36" y="86"/>
                  </a:lnTo>
                  <a:lnTo>
                    <a:pt x="36" y="80"/>
                  </a:lnTo>
                  <a:lnTo>
                    <a:pt x="36" y="73"/>
                  </a:lnTo>
                  <a:lnTo>
                    <a:pt x="36" y="73"/>
                  </a:lnTo>
                  <a:lnTo>
                    <a:pt x="39" y="67"/>
                  </a:lnTo>
                  <a:lnTo>
                    <a:pt x="43" y="63"/>
                  </a:lnTo>
                  <a:lnTo>
                    <a:pt x="43" y="63"/>
                  </a:lnTo>
                  <a:lnTo>
                    <a:pt x="47" y="59"/>
                  </a:lnTo>
                  <a:lnTo>
                    <a:pt x="55" y="54"/>
                  </a:lnTo>
                  <a:lnTo>
                    <a:pt x="55" y="54"/>
                  </a:lnTo>
                  <a:lnTo>
                    <a:pt x="63" y="50"/>
                  </a:lnTo>
                  <a:lnTo>
                    <a:pt x="60" y="42"/>
                  </a:lnTo>
                  <a:lnTo>
                    <a:pt x="60" y="42"/>
                  </a:lnTo>
                  <a:lnTo>
                    <a:pt x="60" y="39"/>
                  </a:lnTo>
                  <a:lnTo>
                    <a:pt x="62" y="37"/>
                  </a:lnTo>
                  <a:lnTo>
                    <a:pt x="63" y="34"/>
                  </a:lnTo>
                  <a:lnTo>
                    <a:pt x="65" y="34"/>
                  </a:lnTo>
                  <a:lnTo>
                    <a:pt x="65" y="34"/>
                  </a:lnTo>
                  <a:lnTo>
                    <a:pt x="67" y="34"/>
                  </a:lnTo>
                  <a:lnTo>
                    <a:pt x="70" y="34"/>
                  </a:lnTo>
                  <a:lnTo>
                    <a:pt x="72" y="36"/>
                  </a:lnTo>
                  <a:lnTo>
                    <a:pt x="73" y="39"/>
                  </a:lnTo>
                  <a:lnTo>
                    <a:pt x="75" y="47"/>
                  </a:lnTo>
                  <a:lnTo>
                    <a:pt x="75" y="47"/>
                  </a:lnTo>
                  <a:lnTo>
                    <a:pt x="86" y="46"/>
                  </a:lnTo>
                  <a:lnTo>
                    <a:pt x="86" y="46"/>
                  </a:lnTo>
                  <a:lnTo>
                    <a:pt x="99" y="46"/>
                  </a:lnTo>
                  <a:lnTo>
                    <a:pt x="99" y="46"/>
                  </a:lnTo>
                  <a:lnTo>
                    <a:pt x="103" y="47"/>
                  </a:lnTo>
                  <a:lnTo>
                    <a:pt x="106" y="50"/>
                  </a:lnTo>
                  <a:lnTo>
                    <a:pt x="106" y="50"/>
                  </a:lnTo>
                  <a:lnTo>
                    <a:pt x="109" y="52"/>
                  </a:lnTo>
                  <a:lnTo>
                    <a:pt x="111" y="54"/>
                  </a:lnTo>
                  <a:lnTo>
                    <a:pt x="111" y="54"/>
                  </a:lnTo>
                  <a:lnTo>
                    <a:pt x="111" y="57"/>
                  </a:lnTo>
                  <a:lnTo>
                    <a:pt x="109" y="59"/>
                  </a:lnTo>
                  <a:lnTo>
                    <a:pt x="109" y="59"/>
                  </a:lnTo>
                  <a:lnTo>
                    <a:pt x="108" y="62"/>
                  </a:lnTo>
                  <a:lnTo>
                    <a:pt x="105" y="62"/>
                  </a:lnTo>
                  <a:lnTo>
                    <a:pt x="105" y="62"/>
                  </a:lnTo>
                  <a:lnTo>
                    <a:pt x="102" y="63"/>
                  </a:lnTo>
                  <a:lnTo>
                    <a:pt x="102" y="63"/>
                  </a:lnTo>
                  <a:lnTo>
                    <a:pt x="101" y="62"/>
                  </a:lnTo>
                  <a:lnTo>
                    <a:pt x="101" y="62"/>
                  </a:lnTo>
                  <a:lnTo>
                    <a:pt x="89" y="62"/>
                  </a:lnTo>
                  <a:lnTo>
                    <a:pt x="89" y="62"/>
                  </a:lnTo>
                  <a:lnTo>
                    <a:pt x="83" y="62"/>
                  </a:lnTo>
                  <a:lnTo>
                    <a:pt x="75" y="63"/>
                  </a:lnTo>
                  <a:lnTo>
                    <a:pt x="75" y="63"/>
                  </a:lnTo>
                  <a:lnTo>
                    <a:pt x="67" y="66"/>
                  </a:lnTo>
                  <a:lnTo>
                    <a:pt x="67" y="66"/>
                  </a:lnTo>
                  <a:lnTo>
                    <a:pt x="60" y="70"/>
                  </a:lnTo>
                  <a:lnTo>
                    <a:pt x="60" y="70"/>
                  </a:lnTo>
                  <a:lnTo>
                    <a:pt x="57" y="75"/>
                  </a:lnTo>
                  <a:lnTo>
                    <a:pt x="57" y="75"/>
                  </a:lnTo>
                  <a:lnTo>
                    <a:pt x="57" y="80"/>
                  </a:lnTo>
                  <a:lnTo>
                    <a:pt x="57" y="80"/>
                  </a:lnTo>
                  <a:lnTo>
                    <a:pt x="59" y="82"/>
                  </a:lnTo>
                  <a:lnTo>
                    <a:pt x="60" y="85"/>
                  </a:lnTo>
                  <a:lnTo>
                    <a:pt x="60" y="85"/>
                  </a:lnTo>
                  <a:lnTo>
                    <a:pt x="66" y="86"/>
                  </a:lnTo>
                  <a:lnTo>
                    <a:pt x="66" y="86"/>
                  </a:lnTo>
                  <a:lnTo>
                    <a:pt x="73" y="87"/>
                  </a:lnTo>
                  <a:lnTo>
                    <a:pt x="73" y="87"/>
                  </a:lnTo>
                  <a:lnTo>
                    <a:pt x="83" y="87"/>
                  </a:lnTo>
                  <a:lnTo>
                    <a:pt x="83" y="87"/>
                  </a:lnTo>
                  <a:lnTo>
                    <a:pt x="93" y="87"/>
                  </a:lnTo>
                  <a:lnTo>
                    <a:pt x="93" y="87"/>
                  </a:lnTo>
                  <a:lnTo>
                    <a:pt x="105" y="87"/>
                  </a:lnTo>
                  <a:lnTo>
                    <a:pt x="105" y="87"/>
                  </a:lnTo>
                  <a:lnTo>
                    <a:pt x="113" y="89"/>
                  </a:lnTo>
                  <a:lnTo>
                    <a:pt x="122" y="92"/>
                  </a:lnTo>
                  <a:lnTo>
                    <a:pt x="122" y="92"/>
                  </a:lnTo>
                  <a:lnTo>
                    <a:pt x="128" y="98"/>
                  </a:lnTo>
                  <a:lnTo>
                    <a:pt x="131" y="105"/>
                  </a:lnTo>
                  <a:lnTo>
                    <a:pt x="131" y="105"/>
                  </a:lnTo>
                  <a:lnTo>
                    <a:pt x="132" y="112"/>
                  </a:lnTo>
                  <a:lnTo>
                    <a:pt x="131" y="119"/>
                  </a:lnTo>
                  <a:lnTo>
                    <a:pt x="131" y="119"/>
                  </a:lnTo>
                  <a:close/>
                </a:path>
              </a:pathLst>
            </a:custGeom>
            <a:solidFill>
              <a:schemeClr val="bg1"/>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4" name="Google Shape;304;p31"/>
            <p:cNvSpPr/>
            <p:nvPr/>
          </p:nvSpPr>
          <p:spPr>
            <a:xfrm>
              <a:off x="1490474" y="3480339"/>
              <a:ext cx="124371" cy="97839"/>
            </a:xfrm>
            <a:custGeom>
              <a:avLst/>
              <a:gdLst/>
              <a:ahLst/>
              <a:cxnLst/>
              <a:rect l="l" t="t" r="r" b="b"/>
              <a:pathLst>
                <a:path w="75" h="59" extrusionOk="0">
                  <a:moveTo>
                    <a:pt x="21" y="59"/>
                  </a:moveTo>
                  <a:lnTo>
                    <a:pt x="21" y="59"/>
                  </a:lnTo>
                  <a:lnTo>
                    <a:pt x="48" y="53"/>
                  </a:lnTo>
                  <a:lnTo>
                    <a:pt x="74" y="46"/>
                  </a:lnTo>
                  <a:lnTo>
                    <a:pt x="74" y="46"/>
                  </a:lnTo>
                  <a:lnTo>
                    <a:pt x="75" y="7"/>
                  </a:lnTo>
                  <a:lnTo>
                    <a:pt x="75" y="7"/>
                  </a:lnTo>
                  <a:lnTo>
                    <a:pt x="74" y="3"/>
                  </a:lnTo>
                  <a:lnTo>
                    <a:pt x="72" y="0"/>
                  </a:lnTo>
                  <a:lnTo>
                    <a:pt x="69" y="0"/>
                  </a:lnTo>
                  <a:lnTo>
                    <a:pt x="67" y="2"/>
                  </a:lnTo>
                  <a:lnTo>
                    <a:pt x="62" y="5"/>
                  </a:lnTo>
                  <a:lnTo>
                    <a:pt x="59" y="9"/>
                  </a:lnTo>
                  <a:lnTo>
                    <a:pt x="58" y="15"/>
                  </a:lnTo>
                  <a:lnTo>
                    <a:pt x="56" y="20"/>
                  </a:lnTo>
                  <a:lnTo>
                    <a:pt x="56" y="20"/>
                  </a:lnTo>
                  <a:lnTo>
                    <a:pt x="55" y="19"/>
                  </a:lnTo>
                  <a:lnTo>
                    <a:pt x="55" y="19"/>
                  </a:lnTo>
                  <a:lnTo>
                    <a:pt x="52" y="13"/>
                  </a:lnTo>
                  <a:lnTo>
                    <a:pt x="52" y="13"/>
                  </a:lnTo>
                  <a:lnTo>
                    <a:pt x="48" y="9"/>
                  </a:lnTo>
                  <a:lnTo>
                    <a:pt x="41" y="5"/>
                  </a:lnTo>
                  <a:lnTo>
                    <a:pt x="41" y="5"/>
                  </a:lnTo>
                  <a:lnTo>
                    <a:pt x="36" y="3"/>
                  </a:lnTo>
                  <a:lnTo>
                    <a:pt x="32" y="5"/>
                  </a:lnTo>
                  <a:lnTo>
                    <a:pt x="29" y="7"/>
                  </a:lnTo>
                  <a:lnTo>
                    <a:pt x="28" y="12"/>
                  </a:lnTo>
                  <a:lnTo>
                    <a:pt x="28" y="12"/>
                  </a:lnTo>
                  <a:lnTo>
                    <a:pt x="25" y="19"/>
                  </a:lnTo>
                  <a:lnTo>
                    <a:pt x="23" y="26"/>
                  </a:lnTo>
                  <a:lnTo>
                    <a:pt x="23" y="26"/>
                  </a:lnTo>
                  <a:lnTo>
                    <a:pt x="23" y="29"/>
                  </a:lnTo>
                  <a:lnTo>
                    <a:pt x="23" y="29"/>
                  </a:lnTo>
                  <a:lnTo>
                    <a:pt x="21" y="23"/>
                  </a:lnTo>
                  <a:lnTo>
                    <a:pt x="15" y="20"/>
                  </a:lnTo>
                  <a:lnTo>
                    <a:pt x="10" y="17"/>
                  </a:lnTo>
                  <a:lnTo>
                    <a:pt x="6" y="16"/>
                  </a:lnTo>
                  <a:lnTo>
                    <a:pt x="3" y="17"/>
                  </a:lnTo>
                  <a:lnTo>
                    <a:pt x="0" y="19"/>
                  </a:lnTo>
                  <a:lnTo>
                    <a:pt x="0" y="22"/>
                  </a:lnTo>
                  <a:lnTo>
                    <a:pt x="2" y="25"/>
                  </a:lnTo>
                  <a:lnTo>
                    <a:pt x="2" y="25"/>
                  </a:lnTo>
                  <a:lnTo>
                    <a:pt x="21" y="59"/>
                  </a:lnTo>
                  <a:lnTo>
                    <a:pt x="21" y="59"/>
                  </a:lnTo>
                  <a:close/>
                </a:path>
              </a:pathLst>
            </a:custGeom>
            <a:solidFill>
              <a:srgbClr val="27ABB5"/>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05" name="Google Shape;305;p31"/>
            <p:cNvSpPr txBox="1"/>
            <p:nvPr/>
          </p:nvSpPr>
          <p:spPr>
            <a:xfrm>
              <a:off x="2041456" y="5088593"/>
              <a:ext cx="1049100" cy="206400"/>
            </a:xfrm>
            <a:prstGeom prst="rect">
              <a:avLst/>
            </a:prstGeom>
            <a:solidFill>
              <a:schemeClr val="bg1"/>
            </a:solidFill>
            <a:ln>
              <a:noFill/>
            </a:ln>
          </p:spPr>
          <p:txBody>
            <a:bodyPr spcFirstLastPara="1" wrap="square" lIns="0" tIns="0" rIns="0" bIns="0" anchor="t" anchorCtr="0">
              <a:noAutofit/>
            </a:bodyPr>
            <a:lstStyle/>
            <a:p>
              <a:pPr algn="ctr">
                <a:buClr>
                  <a:srgbClr val="000000"/>
                </a:buClr>
                <a:buSzPts val="1200"/>
              </a:pPr>
              <a:r>
                <a:rPr lang="en-US" sz="900" b="1" dirty="0">
                  <a:solidFill>
                    <a:srgbClr val="21A8B3"/>
                  </a:solidFill>
                  <a:latin typeface="Calibri"/>
                  <a:ea typeface="Calibri"/>
                  <a:cs typeface="Calibri"/>
                  <a:sym typeface="Calibri"/>
                </a:rPr>
                <a:t>Potential return </a:t>
              </a:r>
              <a:r>
                <a:rPr lang="en-US" sz="900" b="1" dirty="0">
                  <a:solidFill>
                    <a:srgbClr val="21A8B3"/>
                  </a:solidFill>
                  <a:highlight>
                    <a:srgbClr val="FFFFFF"/>
                  </a:highlight>
                  <a:latin typeface="Calibri"/>
                  <a:ea typeface="Calibri"/>
                  <a:cs typeface="Calibri"/>
                  <a:sym typeface="Calibri"/>
                </a:rPr>
                <a:t>on investment</a:t>
              </a:r>
              <a:endParaRPr sz="1050" dirty="0">
                <a:solidFill>
                  <a:srgbClr val="000000"/>
                </a:solidFill>
                <a:highlight>
                  <a:srgbClr val="FFFFFF"/>
                </a:highlight>
                <a:latin typeface="Arial"/>
                <a:ea typeface="Arial"/>
                <a:cs typeface="Arial"/>
                <a:sym typeface="Arial"/>
              </a:endParaRPr>
            </a:p>
            <a:p>
              <a:pPr algn="ctr">
                <a:buClr>
                  <a:srgbClr val="000000"/>
                </a:buClr>
                <a:buSzPts val="1400"/>
              </a:pPr>
              <a:endParaRPr sz="1050" b="1" dirty="0">
                <a:solidFill>
                  <a:srgbClr val="3F3F3F"/>
                </a:solidFill>
                <a:latin typeface="Calibri"/>
                <a:ea typeface="Calibri"/>
                <a:cs typeface="Calibri"/>
                <a:sym typeface="Calibri"/>
              </a:endParaRPr>
            </a:p>
          </p:txBody>
        </p:sp>
        <p:sp>
          <p:nvSpPr>
            <p:cNvPr id="306" name="Google Shape;306;p31"/>
            <p:cNvSpPr/>
            <p:nvPr/>
          </p:nvSpPr>
          <p:spPr>
            <a:xfrm>
              <a:off x="2306955" y="4617468"/>
              <a:ext cx="518069" cy="377528"/>
            </a:xfrm>
            <a:custGeom>
              <a:avLst/>
              <a:gdLst/>
              <a:ahLst/>
              <a:cxnLst/>
              <a:rect l="l" t="t" r="r" b="b"/>
              <a:pathLst>
                <a:path w="376" h="274" extrusionOk="0">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solidFill>
            <a:ln>
              <a:noFill/>
            </a:ln>
          </p:spPr>
          <p:txBody>
            <a:bodyPr spcFirstLastPara="1" wrap="square" lIns="68569" tIns="34275" rIns="68569" bIns="34275" anchor="t"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307" name="Google Shape;307;p31"/>
            <p:cNvSpPr/>
            <p:nvPr/>
          </p:nvSpPr>
          <p:spPr>
            <a:xfrm>
              <a:off x="2777745" y="4280424"/>
              <a:ext cx="1509900" cy="7695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Loans can be repaid with the financial inflows generated by the investment</a:t>
              </a:r>
              <a:endParaRPr sz="825" dirty="0">
                <a:solidFill>
                  <a:schemeClr val="dk1"/>
                </a:solidFill>
                <a:latin typeface="Calibri"/>
                <a:ea typeface="Calibri"/>
                <a:cs typeface="Calibri"/>
                <a:sym typeface="Calibri"/>
              </a:endParaRPr>
            </a:p>
          </p:txBody>
        </p:sp>
        <p:sp>
          <p:nvSpPr>
            <p:cNvPr id="308" name="Google Shape;308;p31"/>
            <p:cNvSpPr/>
            <p:nvPr/>
          </p:nvSpPr>
          <p:spPr>
            <a:xfrm>
              <a:off x="590836" y="5335693"/>
              <a:ext cx="414002" cy="522950"/>
            </a:xfrm>
            <a:custGeom>
              <a:avLst/>
              <a:gdLst/>
              <a:ahLst/>
              <a:cxnLst/>
              <a:rect l="l" t="t" r="r" b="b"/>
              <a:pathLst>
                <a:path w="304" h="384" extrusionOk="0">
                  <a:moveTo>
                    <a:pt x="304" y="242"/>
                  </a:moveTo>
                  <a:lnTo>
                    <a:pt x="304" y="242"/>
                  </a:lnTo>
                  <a:lnTo>
                    <a:pt x="304" y="256"/>
                  </a:lnTo>
                  <a:lnTo>
                    <a:pt x="302" y="270"/>
                  </a:lnTo>
                  <a:lnTo>
                    <a:pt x="300" y="284"/>
                  </a:lnTo>
                  <a:lnTo>
                    <a:pt x="296" y="298"/>
                  </a:lnTo>
                  <a:lnTo>
                    <a:pt x="290" y="310"/>
                  </a:lnTo>
                  <a:lnTo>
                    <a:pt x="284" y="322"/>
                  </a:lnTo>
                  <a:lnTo>
                    <a:pt x="274" y="334"/>
                  </a:lnTo>
                  <a:lnTo>
                    <a:pt x="266" y="346"/>
                  </a:lnTo>
                  <a:lnTo>
                    <a:pt x="266" y="346"/>
                  </a:lnTo>
                  <a:lnTo>
                    <a:pt x="254" y="354"/>
                  </a:lnTo>
                  <a:lnTo>
                    <a:pt x="242" y="364"/>
                  </a:lnTo>
                  <a:lnTo>
                    <a:pt x="230" y="370"/>
                  </a:lnTo>
                  <a:lnTo>
                    <a:pt x="218" y="376"/>
                  </a:lnTo>
                  <a:lnTo>
                    <a:pt x="204" y="380"/>
                  </a:lnTo>
                  <a:lnTo>
                    <a:pt x="190" y="382"/>
                  </a:lnTo>
                  <a:lnTo>
                    <a:pt x="176" y="384"/>
                  </a:lnTo>
                  <a:lnTo>
                    <a:pt x="162" y="384"/>
                  </a:lnTo>
                  <a:lnTo>
                    <a:pt x="162" y="384"/>
                  </a:lnTo>
                  <a:lnTo>
                    <a:pt x="162" y="370"/>
                  </a:lnTo>
                  <a:lnTo>
                    <a:pt x="164" y="356"/>
                  </a:lnTo>
                  <a:lnTo>
                    <a:pt x="166" y="342"/>
                  </a:lnTo>
                  <a:lnTo>
                    <a:pt x="170" y="330"/>
                  </a:lnTo>
                  <a:lnTo>
                    <a:pt x="176" y="316"/>
                  </a:lnTo>
                  <a:lnTo>
                    <a:pt x="182" y="304"/>
                  </a:lnTo>
                  <a:lnTo>
                    <a:pt x="192" y="292"/>
                  </a:lnTo>
                  <a:lnTo>
                    <a:pt x="202" y="282"/>
                  </a:lnTo>
                  <a:lnTo>
                    <a:pt x="202" y="282"/>
                  </a:lnTo>
                  <a:lnTo>
                    <a:pt x="212" y="272"/>
                  </a:lnTo>
                  <a:lnTo>
                    <a:pt x="224" y="264"/>
                  </a:lnTo>
                  <a:lnTo>
                    <a:pt x="236" y="256"/>
                  </a:lnTo>
                  <a:lnTo>
                    <a:pt x="250" y="250"/>
                  </a:lnTo>
                  <a:lnTo>
                    <a:pt x="262" y="246"/>
                  </a:lnTo>
                  <a:lnTo>
                    <a:pt x="276" y="244"/>
                  </a:lnTo>
                  <a:lnTo>
                    <a:pt x="290" y="242"/>
                  </a:lnTo>
                  <a:lnTo>
                    <a:pt x="304" y="242"/>
                  </a:lnTo>
                  <a:lnTo>
                    <a:pt x="304" y="242"/>
                  </a:lnTo>
                  <a:close/>
                  <a:moveTo>
                    <a:pt x="0" y="242"/>
                  </a:moveTo>
                  <a:lnTo>
                    <a:pt x="0" y="242"/>
                  </a:lnTo>
                  <a:lnTo>
                    <a:pt x="0" y="256"/>
                  </a:lnTo>
                  <a:lnTo>
                    <a:pt x="2" y="270"/>
                  </a:lnTo>
                  <a:lnTo>
                    <a:pt x="4" y="284"/>
                  </a:lnTo>
                  <a:lnTo>
                    <a:pt x="8" y="298"/>
                  </a:lnTo>
                  <a:lnTo>
                    <a:pt x="14" y="310"/>
                  </a:lnTo>
                  <a:lnTo>
                    <a:pt x="20" y="322"/>
                  </a:lnTo>
                  <a:lnTo>
                    <a:pt x="30" y="334"/>
                  </a:lnTo>
                  <a:lnTo>
                    <a:pt x="38" y="346"/>
                  </a:lnTo>
                  <a:lnTo>
                    <a:pt x="38" y="346"/>
                  </a:lnTo>
                  <a:lnTo>
                    <a:pt x="50" y="354"/>
                  </a:lnTo>
                  <a:lnTo>
                    <a:pt x="62" y="364"/>
                  </a:lnTo>
                  <a:lnTo>
                    <a:pt x="74" y="370"/>
                  </a:lnTo>
                  <a:lnTo>
                    <a:pt x="86" y="376"/>
                  </a:lnTo>
                  <a:lnTo>
                    <a:pt x="100" y="380"/>
                  </a:lnTo>
                  <a:lnTo>
                    <a:pt x="114" y="382"/>
                  </a:lnTo>
                  <a:lnTo>
                    <a:pt x="128" y="384"/>
                  </a:lnTo>
                  <a:lnTo>
                    <a:pt x="142" y="384"/>
                  </a:lnTo>
                  <a:lnTo>
                    <a:pt x="142" y="384"/>
                  </a:lnTo>
                  <a:lnTo>
                    <a:pt x="142" y="370"/>
                  </a:lnTo>
                  <a:lnTo>
                    <a:pt x="140" y="356"/>
                  </a:lnTo>
                  <a:lnTo>
                    <a:pt x="138" y="342"/>
                  </a:lnTo>
                  <a:lnTo>
                    <a:pt x="134" y="330"/>
                  </a:lnTo>
                  <a:lnTo>
                    <a:pt x="128" y="316"/>
                  </a:lnTo>
                  <a:lnTo>
                    <a:pt x="122" y="304"/>
                  </a:lnTo>
                  <a:lnTo>
                    <a:pt x="112" y="292"/>
                  </a:lnTo>
                  <a:lnTo>
                    <a:pt x="102" y="282"/>
                  </a:lnTo>
                  <a:lnTo>
                    <a:pt x="102" y="282"/>
                  </a:lnTo>
                  <a:lnTo>
                    <a:pt x="92" y="272"/>
                  </a:lnTo>
                  <a:lnTo>
                    <a:pt x="80" y="264"/>
                  </a:lnTo>
                  <a:lnTo>
                    <a:pt x="68" y="256"/>
                  </a:lnTo>
                  <a:lnTo>
                    <a:pt x="54" y="250"/>
                  </a:lnTo>
                  <a:lnTo>
                    <a:pt x="42" y="246"/>
                  </a:lnTo>
                  <a:lnTo>
                    <a:pt x="28" y="244"/>
                  </a:lnTo>
                  <a:lnTo>
                    <a:pt x="14" y="242"/>
                  </a:lnTo>
                  <a:lnTo>
                    <a:pt x="0" y="242"/>
                  </a:lnTo>
                  <a:lnTo>
                    <a:pt x="0" y="242"/>
                  </a:lnTo>
                  <a:close/>
                  <a:moveTo>
                    <a:pt x="132" y="44"/>
                  </a:moveTo>
                  <a:lnTo>
                    <a:pt x="132" y="44"/>
                  </a:lnTo>
                  <a:lnTo>
                    <a:pt x="134" y="56"/>
                  </a:lnTo>
                  <a:lnTo>
                    <a:pt x="138" y="68"/>
                  </a:lnTo>
                  <a:lnTo>
                    <a:pt x="144" y="78"/>
                  </a:lnTo>
                  <a:lnTo>
                    <a:pt x="152" y="86"/>
                  </a:lnTo>
                  <a:lnTo>
                    <a:pt x="152" y="86"/>
                  </a:lnTo>
                  <a:lnTo>
                    <a:pt x="160" y="78"/>
                  </a:lnTo>
                  <a:lnTo>
                    <a:pt x="166" y="68"/>
                  </a:lnTo>
                  <a:lnTo>
                    <a:pt x="170" y="56"/>
                  </a:lnTo>
                  <a:lnTo>
                    <a:pt x="172" y="44"/>
                  </a:lnTo>
                  <a:lnTo>
                    <a:pt x="172" y="44"/>
                  </a:lnTo>
                  <a:lnTo>
                    <a:pt x="170" y="30"/>
                  </a:lnTo>
                  <a:lnTo>
                    <a:pt x="166" y="20"/>
                  </a:lnTo>
                  <a:lnTo>
                    <a:pt x="160" y="8"/>
                  </a:lnTo>
                  <a:lnTo>
                    <a:pt x="152" y="0"/>
                  </a:lnTo>
                  <a:lnTo>
                    <a:pt x="152" y="0"/>
                  </a:lnTo>
                  <a:lnTo>
                    <a:pt x="144" y="8"/>
                  </a:lnTo>
                  <a:lnTo>
                    <a:pt x="138" y="20"/>
                  </a:lnTo>
                  <a:lnTo>
                    <a:pt x="134" y="30"/>
                  </a:lnTo>
                  <a:lnTo>
                    <a:pt x="132" y="44"/>
                  </a:lnTo>
                  <a:lnTo>
                    <a:pt x="132" y="44"/>
                  </a:lnTo>
                  <a:close/>
                  <a:moveTo>
                    <a:pt x="182" y="94"/>
                  </a:moveTo>
                  <a:lnTo>
                    <a:pt x="182" y="94"/>
                  </a:lnTo>
                  <a:lnTo>
                    <a:pt x="172" y="106"/>
                  </a:lnTo>
                  <a:lnTo>
                    <a:pt x="166" y="118"/>
                  </a:lnTo>
                  <a:lnTo>
                    <a:pt x="164" y="132"/>
                  </a:lnTo>
                  <a:lnTo>
                    <a:pt x="162" y="146"/>
                  </a:lnTo>
                  <a:lnTo>
                    <a:pt x="162" y="146"/>
                  </a:lnTo>
                  <a:lnTo>
                    <a:pt x="176" y="146"/>
                  </a:lnTo>
                  <a:lnTo>
                    <a:pt x="190" y="142"/>
                  </a:lnTo>
                  <a:lnTo>
                    <a:pt x="202" y="136"/>
                  </a:lnTo>
                  <a:lnTo>
                    <a:pt x="214" y="126"/>
                  </a:lnTo>
                  <a:lnTo>
                    <a:pt x="214" y="126"/>
                  </a:lnTo>
                  <a:lnTo>
                    <a:pt x="222" y="116"/>
                  </a:lnTo>
                  <a:lnTo>
                    <a:pt x="230" y="102"/>
                  </a:lnTo>
                  <a:lnTo>
                    <a:pt x="232" y="90"/>
                  </a:lnTo>
                  <a:lnTo>
                    <a:pt x="234" y="76"/>
                  </a:lnTo>
                  <a:lnTo>
                    <a:pt x="234" y="76"/>
                  </a:lnTo>
                  <a:lnTo>
                    <a:pt x="220" y="76"/>
                  </a:lnTo>
                  <a:lnTo>
                    <a:pt x="206" y="80"/>
                  </a:lnTo>
                  <a:lnTo>
                    <a:pt x="194" y="86"/>
                  </a:lnTo>
                  <a:lnTo>
                    <a:pt x="182" y="94"/>
                  </a:lnTo>
                  <a:lnTo>
                    <a:pt x="182" y="94"/>
                  </a:lnTo>
                  <a:close/>
                  <a:moveTo>
                    <a:pt x="72" y="76"/>
                  </a:moveTo>
                  <a:lnTo>
                    <a:pt x="72" y="76"/>
                  </a:lnTo>
                  <a:lnTo>
                    <a:pt x="72" y="90"/>
                  </a:lnTo>
                  <a:lnTo>
                    <a:pt x="74" y="102"/>
                  </a:lnTo>
                  <a:lnTo>
                    <a:pt x="82" y="116"/>
                  </a:lnTo>
                  <a:lnTo>
                    <a:pt x="90" y="126"/>
                  </a:lnTo>
                  <a:lnTo>
                    <a:pt x="90" y="126"/>
                  </a:lnTo>
                  <a:lnTo>
                    <a:pt x="102" y="136"/>
                  </a:lnTo>
                  <a:lnTo>
                    <a:pt x="114" y="142"/>
                  </a:lnTo>
                  <a:lnTo>
                    <a:pt x="128" y="146"/>
                  </a:lnTo>
                  <a:lnTo>
                    <a:pt x="142" y="146"/>
                  </a:lnTo>
                  <a:lnTo>
                    <a:pt x="142" y="146"/>
                  </a:lnTo>
                  <a:lnTo>
                    <a:pt x="140" y="132"/>
                  </a:lnTo>
                  <a:lnTo>
                    <a:pt x="138" y="118"/>
                  </a:lnTo>
                  <a:lnTo>
                    <a:pt x="132" y="106"/>
                  </a:lnTo>
                  <a:lnTo>
                    <a:pt x="122" y="94"/>
                  </a:lnTo>
                  <a:lnTo>
                    <a:pt x="122" y="94"/>
                  </a:lnTo>
                  <a:lnTo>
                    <a:pt x="110" y="86"/>
                  </a:lnTo>
                  <a:lnTo>
                    <a:pt x="98" y="80"/>
                  </a:lnTo>
                  <a:lnTo>
                    <a:pt x="84" y="76"/>
                  </a:lnTo>
                  <a:lnTo>
                    <a:pt x="72" y="76"/>
                  </a:lnTo>
                  <a:lnTo>
                    <a:pt x="72" y="76"/>
                  </a:lnTo>
                  <a:close/>
                  <a:moveTo>
                    <a:pt x="192" y="176"/>
                  </a:moveTo>
                  <a:lnTo>
                    <a:pt x="192" y="176"/>
                  </a:lnTo>
                  <a:lnTo>
                    <a:pt x="184" y="184"/>
                  </a:lnTo>
                  <a:lnTo>
                    <a:pt x="178" y="192"/>
                  </a:lnTo>
                  <a:lnTo>
                    <a:pt x="168" y="212"/>
                  </a:lnTo>
                  <a:lnTo>
                    <a:pt x="164" y="232"/>
                  </a:lnTo>
                  <a:lnTo>
                    <a:pt x="162" y="252"/>
                  </a:lnTo>
                  <a:lnTo>
                    <a:pt x="162" y="252"/>
                  </a:lnTo>
                  <a:lnTo>
                    <a:pt x="184" y="252"/>
                  </a:lnTo>
                  <a:lnTo>
                    <a:pt x="204" y="246"/>
                  </a:lnTo>
                  <a:lnTo>
                    <a:pt x="222" y="236"/>
                  </a:lnTo>
                  <a:lnTo>
                    <a:pt x="232" y="230"/>
                  </a:lnTo>
                  <a:lnTo>
                    <a:pt x="240" y="224"/>
                  </a:lnTo>
                  <a:lnTo>
                    <a:pt x="240" y="224"/>
                  </a:lnTo>
                  <a:lnTo>
                    <a:pt x="246" y="214"/>
                  </a:lnTo>
                  <a:lnTo>
                    <a:pt x="254" y="206"/>
                  </a:lnTo>
                  <a:lnTo>
                    <a:pt x="262" y="188"/>
                  </a:lnTo>
                  <a:lnTo>
                    <a:pt x="268" y="166"/>
                  </a:lnTo>
                  <a:lnTo>
                    <a:pt x="268" y="146"/>
                  </a:lnTo>
                  <a:lnTo>
                    <a:pt x="268" y="146"/>
                  </a:lnTo>
                  <a:lnTo>
                    <a:pt x="248" y="148"/>
                  </a:lnTo>
                  <a:lnTo>
                    <a:pt x="228" y="152"/>
                  </a:lnTo>
                  <a:lnTo>
                    <a:pt x="208" y="162"/>
                  </a:lnTo>
                  <a:lnTo>
                    <a:pt x="200" y="168"/>
                  </a:lnTo>
                  <a:lnTo>
                    <a:pt x="192" y="176"/>
                  </a:lnTo>
                  <a:lnTo>
                    <a:pt x="192" y="176"/>
                  </a:lnTo>
                  <a:close/>
                  <a:moveTo>
                    <a:pt x="36" y="146"/>
                  </a:moveTo>
                  <a:lnTo>
                    <a:pt x="36" y="146"/>
                  </a:lnTo>
                  <a:lnTo>
                    <a:pt x="36" y="166"/>
                  </a:lnTo>
                  <a:lnTo>
                    <a:pt x="42" y="188"/>
                  </a:lnTo>
                  <a:lnTo>
                    <a:pt x="50" y="206"/>
                  </a:lnTo>
                  <a:lnTo>
                    <a:pt x="58" y="214"/>
                  </a:lnTo>
                  <a:lnTo>
                    <a:pt x="64" y="224"/>
                  </a:lnTo>
                  <a:lnTo>
                    <a:pt x="64" y="224"/>
                  </a:lnTo>
                  <a:lnTo>
                    <a:pt x="72" y="230"/>
                  </a:lnTo>
                  <a:lnTo>
                    <a:pt x="82" y="236"/>
                  </a:lnTo>
                  <a:lnTo>
                    <a:pt x="100" y="246"/>
                  </a:lnTo>
                  <a:lnTo>
                    <a:pt x="120" y="252"/>
                  </a:lnTo>
                  <a:lnTo>
                    <a:pt x="142" y="252"/>
                  </a:lnTo>
                  <a:lnTo>
                    <a:pt x="142" y="252"/>
                  </a:lnTo>
                  <a:lnTo>
                    <a:pt x="140" y="232"/>
                  </a:lnTo>
                  <a:lnTo>
                    <a:pt x="136" y="212"/>
                  </a:lnTo>
                  <a:lnTo>
                    <a:pt x="126" y="192"/>
                  </a:lnTo>
                  <a:lnTo>
                    <a:pt x="120" y="184"/>
                  </a:lnTo>
                  <a:lnTo>
                    <a:pt x="112" y="176"/>
                  </a:lnTo>
                  <a:lnTo>
                    <a:pt x="112" y="176"/>
                  </a:lnTo>
                  <a:lnTo>
                    <a:pt x="104" y="168"/>
                  </a:lnTo>
                  <a:lnTo>
                    <a:pt x="96" y="162"/>
                  </a:lnTo>
                  <a:lnTo>
                    <a:pt x="76" y="152"/>
                  </a:lnTo>
                  <a:lnTo>
                    <a:pt x="56" y="148"/>
                  </a:lnTo>
                  <a:lnTo>
                    <a:pt x="36" y="146"/>
                  </a:lnTo>
                  <a:lnTo>
                    <a:pt x="36" y="146"/>
                  </a:lnTo>
                  <a:close/>
                </a:path>
              </a:pathLst>
            </a:custGeom>
            <a:solidFill>
              <a:schemeClr val="bg1"/>
            </a:solidFill>
            <a:ln>
              <a:noFill/>
            </a:ln>
          </p:spPr>
          <p:txBody>
            <a:bodyPr spcFirstLastPara="1" wrap="square" lIns="68569" tIns="34275" rIns="68569" bIns="34275" anchor="t"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cxnSp>
          <p:nvCxnSpPr>
            <p:cNvPr id="309" name="Google Shape;309;p31"/>
            <p:cNvCxnSpPr/>
            <p:nvPr/>
          </p:nvCxnSpPr>
          <p:spPr>
            <a:xfrm rot="10800000">
              <a:off x="3311002" y="5193593"/>
              <a:ext cx="1042500" cy="502800"/>
            </a:xfrm>
            <a:prstGeom prst="bentConnector3">
              <a:avLst>
                <a:gd name="adj1" fmla="val 10"/>
              </a:avLst>
            </a:prstGeom>
            <a:noFill/>
            <a:ln w="22225" cap="flat" cmpd="sng">
              <a:solidFill>
                <a:srgbClr val="BFBFBF"/>
              </a:solidFill>
              <a:prstDash val="solid"/>
              <a:miter lim="800000"/>
              <a:headEnd type="none" w="sm" len="sm"/>
              <a:tailEnd type="none" w="sm" len="sm"/>
            </a:ln>
          </p:spPr>
        </p:cxnSp>
        <p:sp>
          <p:nvSpPr>
            <p:cNvPr id="310" name="Google Shape;310;p31"/>
            <p:cNvSpPr/>
            <p:nvPr/>
          </p:nvSpPr>
          <p:spPr>
            <a:xfrm>
              <a:off x="1126402" y="5565593"/>
              <a:ext cx="3227100" cy="261600"/>
            </a:xfrm>
            <a:prstGeom prst="rect">
              <a:avLst/>
            </a:prstGeom>
            <a:noFill/>
            <a:ln>
              <a:noFill/>
            </a:ln>
          </p:spPr>
          <p:txBody>
            <a:bodyPr spcFirstLastPara="1" wrap="square" lIns="68569" tIns="34275" rIns="68569" bIns="34275" anchor="t" anchorCtr="0">
              <a:noAutofit/>
            </a:bodyPr>
            <a:lstStyle/>
            <a:p>
              <a:pPr algn="r">
                <a:buClr>
                  <a:srgbClr val="000000"/>
                </a:buClr>
                <a:buSzPts val="1100"/>
              </a:pPr>
              <a:r>
                <a:rPr lang="en-US" sz="825" dirty="0">
                  <a:solidFill>
                    <a:schemeClr val="dk1"/>
                  </a:solidFill>
                  <a:latin typeface="Calibri"/>
                  <a:ea typeface="Calibri"/>
                  <a:cs typeface="Calibri"/>
                  <a:sym typeface="Calibri"/>
                </a:rPr>
                <a:t>Other forms of private involvement can be envisaged</a:t>
              </a:r>
              <a:endParaRPr sz="1350" dirty="0">
                <a:solidFill>
                  <a:schemeClr val="dk1"/>
                </a:solidFill>
                <a:latin typeface="Calibri"/>
                <a:ea typeface="Calibri"/>
                <a:cs typeface="Calibri"/>
                <a:sym typeface="Calibri"/>
              </a:endParaRPr>
            </a:p>
          </p:txBody>
        </p:sp>
      </p:grpSp>
      <p:sp>
        <p:nvSpPr>
          <p:cNvPr id="311" name="Google Shape;311;p31"/>
          <p:cNvSpPr/>
          <p:nvPr/>
        </p:nvSpPr>
        <p:spPr>
          <a:xfrm>
            <a:off x="5657383" y="1114425"/>
            <a:ext cx="2321775" cy="700200"/>
          </a:xfrm>
          <a:prstGeom prst="rect">
            <a:avLst/>
          </a:prstGeom>
          <a:solidFill>
            <a:srgbClr val="F26A46"/>
          </a:solidFill>
          <a:ln>
            <a:noFill/>
          </a:ln>
        </p:spPr>
        <p:txBody>
          <a:bodyPr spcFirstLastPara="1" wrap="square" lIns="68569" tIns="34275" rIns="68569" bIns="34275" anchor="ctr" anchorCtr="0">
            <a:noAutofit/>
          </a:bodyPr>
          <a:lstStyle/>
          <a:p>
            <a:pPr algn="ctr">
              <a:buClr>
                <a:srgbClr val="000000"/>
              </a:buClr>
              <a:buSzPts val="1800"/>
            </a:pPr>
            <a:r>
              <a:rPr lang="en-US" sz="1350" dirty="0">
                <a:solidFill>
                  <a:schemeClr val="lt1"/>
                </a:solidFill>
                <a:latin typeface="Calibri"/>
                <a:ea typeface="Calibri"/>
                <a:cs typeface="Calibri"/>
                <a:sym typeface="Calibri"/>
              </a:rPr>
              <a:t>Non-financially sustainable measures</a:t>
            </a:r>
            <a:endParaRPr sz="1050" dirty="0">
              <a:solidFill>
                <a:srgbClr val="000000"/>
              </a:solidFill>
              <a:latin typeface="Arial"/>
              <a:ea typeface="Arial"/>
              <a:cs typeface="Arial"/>
              <a:sym typeface="Arial"/>
            </a:endParaRPr>
          </a:p>
        </p:txBody>
      </p:sp>
      <p:sp>
        <p:nvSpPr>
          <p:cNvPr id="312" name="Google Shape;312;p31"/>
          <p:cNvSpPr/>
          <p:nvPr/>
        </p:nvSpPr>
        <p:spPr>
          <a:xfrm rot="10800000">
            <a:off x="5839239" y="1814629"/>
            <a:ext cx="178650" cy="204300"/>
          </a:xfrm>
          <a:prstGeom prst="triangle">
            <a:avLst>
              <a:gd name="adj" fmla="val 50000"/>
            </a:avLst>
          </a:prstGeom>
          <a:solidFill>
            <a:srgbClr val="F26A46"/>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313" name="Google Shape;313;p31"/>
          <p:cNvSpPr/>
          <p:nvPr/>
        </p:nvSpPr>
        <p:spPr>
          <a:xfrm>
            <a:off x="6114581" y="2030134"/>
            <a:ext cx="2321775" cy="196200"/>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dirty="0">
                <a:solidFill>
                  <a:schemeClr val="dk1"/>
                </a:solidFill>
                <a:latin typeface="Calibri"/>
                <a:ea typeface="Calibri"/>
                <a:cs typeface="Calibri"/>
                <a:sym typeface="Calibri"/>
              </a:rPr>
              <a:t>Benefits not monetized in the market</a:t>
            </a:r>
            <a:endParaRPr sz="1050" dirty="0">
              <a:solidFill>
                <a:srgbClr val="000000"/>
              </a:solidFill>
              <a:latin typeface="Arial"/>
              <a:ea typeface="Arial"/>
              <a:cs typeface="Arial"/>
              <a:sym typeface="Arial"/>
            </a:endParaRPr>
          </a:p>
        </p:txBody>
      </p:sp>
      <p:sp>
        <p:nvSpPr>
          <p:cNvPr id="314" name="Google Shape;314;p31"/>
          <p:cNvSpPr/>
          <p:nvPr/>
        </p:nvSpPr>
        <p:spPr>
          <a:xfrm>
            <a:off x="5657381" y="2630252"/>
            <a:ext cx="1501221" cy="544352"/>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dirty="0">
                <a:solidFill>
                  <a:schemeClr val="dk1"/>
                </a:solidFill>
                <a:latin typeface="Calibri"/>
                <a:ea typeface="Calibri"/>
                <a:cs typeface="Calibri"/>
                <a:sym typeface="Calibri"/>
              </a:rPr>
              <a:t>The public administration shall cover capital expenditures and  </a:t>
            </a:r>
            <a:r>
              <a:rPr lang="en-US" sz="825" dirty="0" err="1">
                <a:solidFill>
                  <a:schemeClr val="dk1"/>
                </a:solidFill>
                <a:latin typeface="Calibri"/>
                <a:ea typeface="Calibri"/>
                <a:cs typeface="Calibri"/>
                <a:sym typeface="Calibri"/>
              </a:rPr>
              <a:t>and</a:t>
            </a:r>
            <a:r>
              <a:rPr lang="en-US" sz="825" dirty="0">
                <a:solidFill>
                  <a:schemeClr val="dk1"/>
                </a:solidFill>
                <a:latin typeface="Calibri"/>
                <a:ea typeface="Calibri"/>
                <a:cs typeface="Calibri"/>
                <a:sym typeface="Calibri"/>
              </a:rPr>
              <a:t> operational ones</a:t>
            </a:r>
            <a:endParaRPr sz="825" dirty="0">
              <a:solidFill>
                <a:schemeClr val="dk1"/>
              </a:solidFill>
              <a:latin typeface="Calibri"/>
              <a:ea typeface="Calibri"/>
              <a:cs typeface="Calibri"/>
              <a:sym typeface="Calibri"/>
            </a:endParaRPr>
          </a:p>
        </p:txBody>
      </p:sp>
      <p:sp>
        <p:nvSpPr>
          <p:cNvPr id="315" name="Google Shape;315;p31"/>
          <p:cNvSpPr/>
          <p:nvPr/>
        </p:nvSpPr>
        <p:spPr>
          <a:xfrm>
            <a:off x="5673016" y="3278150"/>
            <a:ext cx="1124325" cy="450225"/>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a:solidFill>
                  <a:schemeClr val="dk1"/>
                </a:solidFill>
                <a:latin typeface="Calibri"/>
                <a:ea typeface="Calibri"/>
                <a:cs typeface="Calibri"/>
                <a:sym typeface="Calibri"/>
              </a:rPr>
              <a:t>Loans can be only repaid with public resources</a:t>
            </a:r>
            <a:endParaRPr sz="825">
              <a:solidFill>
                <a:schemeClr val="dk1"/>
              </a:solidFill>
              <a:latin typeface="Calibri"/>
              <a:ea typeface="Calibri"/>
              <a:cs typeface="Calibri"/>
              <a:sym typeface="Calibri"/>
            </a:endParaRPr>
          </a:p>
        </p:txBody>
      </p:sp>
      <p:sp>
        <p:nvSpPr>
          <p:cNvPr id="316" name="Google Shape;316;p31"/>
          <p:cNvSpPr/>
          <p:nvPr/>
        </p:nvSpPr>
        <p:spPr>
          <a:xfrm>
            <a:off x="5657381" y="4066338"/>
            <a:ext cx="2321775" cy="450225"/>
          </a:xfrm>
          <a:prstGeom prst="rect">
            <a:avLst/>
          </a:prstGeom>
          <a:noFill/>
          <a:ln>
            <a:noFill/>
          </a:ln>
        </p:spPr>
        <p:txBody>
          <a:bodyPr spcFirstLastPara="1" wrap="square" lIns="68569" tIns="34275" rIns="68569" bIns="34275" anchor="t" anchorCtr="0">
            <a:noAutofit/>
          </a:bodyPr>
          <a:lstStyle/>
          <a:p>
            <a:pPr>
              <a:buClr>
                <a:srgbClr val="000000"/>
              </a:buClr>
              <a:buSzPts val="1100"/>
            </a:pPr>
            <a:r>
              <a:rPr lang="en-US" sz="825">
                <a:solidFill>
                  <a:schemeClr val="dk1"/>
                </a:solidFill>
                <a:latin typeface="Calibri"/>
                <a:ea typeface="Calibri"/>
                <a:cs typeface="Calibri"/>
                <a:sym typeface="Calibri"/>
              </a:rPr>
              <a:t>When cost of capital is lower than debt, long-term conditions are favorable and/or when no sufficient public resources are available in upfront</a:t>
            </a:r>
            <a:endParaRPr sz="825">
              <a:solidFill>
                <a:schemeClr val="dk1"/>
              </a:solidFill>
              <a:latin typeface="Calibri"/>
              <a:ea typeface="Calibri"/>
              <a:cs typeface="Calibri"/>
              <a:sym typeface="Calibri"/>
            </a:endParaRPr>
          </a:p>
        </p:txBody>
      </p:sp>
      <p:sp>
        <p:nvSpPr>
          <p:cNvPr id="317" name="Google Shape;317;p31"/>
          <p:cNvSpPr txBox="1"/>
          <p:nvPr/>
        </p:nvSpPr>
        <p:spPr>
          <a:xfrm>
            <a:off x="6953174" y="2295768"/>
            <a:ext cx="1113075" cy="9207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a:solidFill>
                  <a:srgbClr val="852C57"/>
                </a:solidFill>
                <a:latin typeface="Calibri"/>
                <a:ea typeface="Calibri"/>
                <a:cs typeface="Calibri"/>
                <a:sym typeface="Calibri"/>
              </a:rPr>
              <a:t>The public initiative</a:t>
            </a:r>
            <a:endParaRPr sz="900" b="1">
              <a:solidFill>
                <a:srgbClr val="852C57"/>
              </a:solidFill>
              <a:latin typeface="Calibri"/>
              <a:ea typeface="Calibri"/>
              <a:cs typeface="Calibri"/>
              <a:sym typeface="Calibri"/>
            </a:endParaRPr>
          </a:p>
        </p:txBody>
      </p:sp>
      <p:sp>
        <p:nvSpPr>
          <p:cNvPr id="318" name="Google Shape;318;p31"/>
          <p:cNvSpPr/>
          <p:nvPr/>
        </p:nvSpPr>
        <p:spPr>
          <a:xfrm>
            <a:off x="7269175" y="2556409"/>
            <a:ext cx="481028" cy="426599"/>
          </a:xfrm>
          <a:custGeom>
            <a:avLst/>
            <a:gdLst/>
            <a:ahLst/>
            <a:cxnLst/>
            <a:rect l="l" t="t" r="r" b="b"/>
            <a:pathLst>
              <a:path w="364" h="320" extrusionOk="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319" name="Google Shape;319;p31"/>
          <p:cNvSpPr/>
          <p:nvPr/>
        </p:nvSpPr>
        <p:spPr>
          <a:xfrm>
            <a:off x="7914149" y="1942687"/>
            <a:ext cx="436556" cy="307822"/>
          </a:xfrm>
          <a:custGeom>
            <a:avLst/>
            <a:gdLst/>
            <a:ahLst/>
            <a:cxnLst/>
            <a:rect l="l" t="t" r="r" b="b"/>
            <a:pathLst>
              <a:path w="360" h="280" extrusionOk="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grpSp>
        <p:nvGrpSpPr>
          <p:cNvPr id="320" name="Google Shape;320;p31"/>
          <p:cNvGrpSpPr/>
          <p:nvPr/>
        </p:nvGrpSpPr>
        <p:grpSpPr>
          <a:xfrm>
            <a:off x="6433176" y="3123196"/>
            <a:ext cx="1113075" cy="920700"/>
            <a:chOff x="9212122" y="4014754"/>
            <a:chExt cx="1484100" cy="1227600"/>
          </a:xfrm>
        </p:grpSpPr>
        <p:sp>
          <p:nvSpPr>
            <p:cNvPr id="321" name="Google Shape;321;p31"/>
            <p:cNvSpPr txBox="1"/>
            <p:nvPr/>
          </p:nvSpPr>
          <p:spPr>
            <a:xfrm>
              <a:off x="9212122" y="4014754"/>
              <a:ext cx="1484100" cy="1227600"/>
            </a:xfrm>
            <a:prstGeom prst="rect">
              <a:avLst/>
            </a:prstGeom>
            <a:noFill/>
            <a:ln>
              <a:noFill/>
            </a:ln>
          </p:spPr>
          <p:txBody>
            <a:bodyPr spcFirstLastPara="1" wrap="square" lIns="68569" tIns="34275" rIns="68569" bIns="34275" anchor="b" anchorCtr="0">
              <a:noAutofit/>
            </a:bodyPr>
            <a:lstStyle/>
            <a:p>
              <a:pPr algn="ctr">
                <a:buClr>
                  <a:srgbClr val="000000"/>
                </a:buClr>
                <a:buSzPts val="1200"/>
              </a:pPr>
              <a:r>
                <a:rPr lang="en-US" sz="900" b="1">
                  <a:solidFill>
                    <a:srgbClr val="852C57"/>
                  </a:solidFill>
                  <a:latin typeface="Calibri"/>
                  <a:ea typeface="Calibri"/>
                  <a:cs typeface="Calibri"/>
                  <a:sym typeface="Calibri"/>
                </a:rPr>
                <a:t>The loan conditions</a:t>
              </a:r>
              <a:endParaRPr sz="900" b="1">
                <a:solidFill>
                  <a:srgbClr val="852C57"/>
                </a:solidFill>
                <a:latin typeface="Calibri"/>
                <a:ea typeface="Calibri"/>
                <a:cs typeface="Calibri"/>
                <a:sym typeface="Calibri"/>
              </a:endParaRPr>
            </a:p>
          </p:txBody>
        </p:sp>
        <p:sp>
          <p:nvSpPr>
            <p:cNvPr id="322" name="Google Shape;322;p31"/>
            <p:cNvSpPr/>
            <p:nvPr/>
          </p:nvSpPr>
          <p:spPr>
            <a:xfrm>
              <a:off x="9605212" y="4641724"/>
              <a:ext cx="642175" cy="346520"/>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grpSp>
      <p:sp>
        <p:nvSpPr>
          <p:cNvPr id="323" name="Google Shape;323;p31"/>
          <p:cNvSpPr/>
          <p:nvPr/>
        </p:nvSpPr>
        <p:spPr>
          <a:xfrm>
            <a:off x="7979100" y="4001770"/>
            <a:ext cx="436684" cy="457478"/>
          </a:xfrm>
          <a:custGeom>
            <a:avLst/>
            <a:gdLst/>
            <a:ahLst/>
            <a:cxnLst/>
            <a:rect l="l" t="t" r="r" b="b"/>
            <a:pathLst>
              <a:path w="695" h="727" extrusionOk="0">
                <a:moveTo>
                  <a:pt x="117" y="578"/>
                </a:moveTo>
                <a:lnTo>
                  <a:pt x="199" y="578"/>
                </a:lnTo>
                <a:lnTo>
                  <a:pt x="199" y="545"/>
                </a:lnTo>
                <a:lnTo>
                  <a:pt x="117" y="545"/>
                </a:lnTo>
                <a:lnTo>
                  <a:pt x="117" y="578"/>
                </a:lnTo>
                <a:close/>
                <a:moveTo>
                  <a:pt x="199" y="424"/>
                </a:moveTo>
                <a:lnTo>
                  <a:pt x="211" y="412"/>
                </a:lnTo>
                <a:lnTo>
                  <a:pt x="117" y="412"/>
                </a:lnTo>
                <a:lnTo>
                  <a:pt x="117" y="446"/>
                </a:lnTo>
                <a:lnTo>
                  <a:pt x="199" y="446"/>
                </a:lnTo>
                <a:lnTo>
                  <a:pt x="199" y="424"/>
                </a:lnTo>
                <a:close/>
                <a:moveTo>
                  <a:pt x="343" y="280"/>
                </a:moveTo>
                <a:lnTo>
                  <a:pt x="117" y="280"/>
                </a:lnTo>
                <a:lnTo>
                  <a:pt x="117" y="314"/>
                </a:lnTo>
                <a:lnTo>
                  <a:pt x="309" y="314"/>
                </a:lnTo>
                <a:lnTo>
                  <a:pt x="343" y="280"/>
                </a:lnTo>
                <a:close/>
                <a:moveTo>
                  <a:pt x="199" y="478"/>
                </a:moveTo>
                <a:lnTo>
                  <a:pt x="117" y="478"/>
                </a:lnTo>
                <a:lnTo>
                  <a:pt x="117" y="512"/>
                </a:lnTo>
                <a:lnTo>
                  <a:pt x="199" y="512"/>
                </a:lnTo>
                <a:lnTo>
                  <a:pt x="199" y="478"/>
                </a:lnTo>
                <a:close/>
                <a:moveTo>
                  <a:pt x="563" y="545"/>
                </a:moveTo>
                <a:lnTo>
                  <a:pt x="414" y="545"/>
                </a:lnTo>
                <a:lnTo>
                  <a:pt x="414" y="694"/>
                </a:lnTo>
                <a:lnTo>
                  <a:pt x="34" y="694"/>
                </a:lnTo>
                <a:lnTo>
                  <a:pt x="34" y="33"/>
                </a:lnTo>
                <a:lnTo>
                  <a:pt x="563" y="33"/>
                </a:lnTo>
                <a:lnTo>
                  <a:pt x="563" y="61"/>
                </a:lnTo>
                <a:lnTo>
                  <a:pt x="563" y="61"/>
                </a:lnTo>
                <a:lnTo>
                  <a:pt x="570" y="55"/>
                </a:lnTo>
                <a:lnTo>
                  <a:pt x="578" y="51"/>
                </a:lnTo>
                <a:lnTo>
                  <a:pt x="587" y="46"/>
                </a:lnTo>
                <a:lnTo>
                  <a:pt x="595" y="43"/>
                </a:lnTo>
                <a:lnTo>
                  <a:pt x="595" y="0"/>
                </a:lnTo>
                <a:lnTo>
                  <a:pt x="0" y="0"/>
                </a:lnTo>
                <a:lnTo>
                  <a:pt x="0" y="727"/>
                </a:lnTo>
                <a:lnTo>
                  <a:pt x="430" y="727"/>
                </a:lnTo>
                <a:lnTo>
                  <a:pt x="595" y="561"/>
                </a:lnTo>
                <a:lnTo>
                  <a:pt x="595" y="335"/>
                </a:lnTo>
                <a:lnTo>
                  <a:pt x="563" y="368"/>
                </a:lnTo>
                <a:lnTo>
                  <a:pt x="563" y="545"/>
                </a:lnTo>
                <a:close/>
                <a:moveTo>
                  <a:pt x="409" y="214"/>
                </a:moveTo>
                <a:lnTo>
                  <a:pt x="117" y="214"/>
                </a:lnTo>
                <a:lnTo>
                  <a:pt x="117" y="248"/>
                </a:lnTo>
                <a:lnTo>
                  <a:pt x="375" y="248"/>
                </a:lnTo>
                <a:lnTo>
                  <a:pt x="409" y="214"/>
                </a:lnTo>
                <a:close/>
                <a:moveTo>
                  <a:pt x="117" y="346"/>
                </a:moveTo>
                <a:lnTo>
                  <a:pt x="117" y="380"/>
                </a:lnTo>
                <a:lnTo>
                  <a:pt x="243" y="380"/>
                </a:lnTo>
                <a:lnTo>
                  <a:pt x="277" y="346"/>
                </a:lnTo>
                <a:lnTo>
                  <a:pt x="117" y="346"/>
                </a:lnTo>
                <a:close/>
                <a:moveTo>
                  <a:pt x="475" y="148"/>
                </a:moveTo>
                <a:lnTo>
                  <a:pt x="183" y="148"/>
                </a:lnTo>
                <a:lnTo>
                  <a:pt x="183" y="182"/>
                </a:lnTo>
                <a:lnTo>
                  <a:pt x="441" y="182"/>
                </a:lnTo>
                <a:lnTo>
                  <a:pt x="475" y="148"/>
                </a:lnTo>
                <a:close/>
                <a:moveTo>
                  <a:pt x="232" y="545"/>
                </a:moveTo>
                <a:lnTo>
                  <a:pt x="327" y="545"/>
                </a:lnTo>
                <a:lnTo>
                  <a:pt x="331" y="541"/>
                </a:lnTo>
                <a:lnTo>
                  <a:pt x="236" y="446"/>
                </a:lnTo>
                <a:lnTo>
                  <a:pt x="232" y="450"/>
                </a:lnTo>
                <a:lnTo>
                  <a:pt x="232" y="545"/>
                </a:lnTo>
                <a:close/>
                <a:moveTo>
                  <a:pt x="265" y="417"/>
                </a:moveTo>
                <a:lnTo>
                  <a:pt x="361" y="512"/>
                </a:lnTo>
                <a:lnTo>
                  <a:pt x="629" y="244"/>
                </a:lnTo>
                <a:lnTo>
                  <a:pt x="533" y="148"/>
                </a:lnTo>
                <a:lnTo>
                  <a:pt x="265" y="417"/>
                </a:lnTo>
                <a:close/>
                <a:moveTo>
                  <a:pt x="685" y="140"/>
                </a:moveTo>
                <a:lnTo>
                  <a:pt x="637" y="93"/>
                </a:lnTo>
                <a:lnTo>
                  <a:pt x="637" y="93"/>
                </a:lnTo>
                <a:lnTo>
                  <a:pt x="631" y="88"/>
                </a:lnTo>
                <a:lnTo>
                  <a:pt x="626" y="84"/>
                </a:lnTo>
                <a:lnTo>
                  <a:pt x="619" y="83"/>
                </a:lnTo>
                <a:lnTo>
                  <a:pt x="613" y="82"/>
                </a:lnTo>
                <a:lnTo>
                  <a:pt x="607" y="83"/>
                </a:lnTo>
                <a:lnTo>
                  <a:pt x="600" y="84"/>
                </a:lnTo>
                <a:lnTo>
                  <a:pt x="595" y="88"/>
                </a:lnTo>
                <a:lnTo>
                  <a:pt x="589" y="93"/>
                </a:lnTo>
                <a:lnTo>
                  <a:pt x="563" y="119"/>
                </a:lnTo>
                <a:lnTo>
                  <a:pt x="658" y="214"/>
                </a:lnTo>
                <a:lnTo>
                  <a:pt x="685" y="188"/>
                </a:lnTo>
                <a:lnTo>
                  <a:pt x="685" y="188"/>
                </a:lnTo>
                <a:lnTo>
                  <a:pt x="689" y="183"/>
                </a:lnTo>
                <a:lnTo>
                  <a:pt x="692" y="177"/>
                </a:lnTo>
                <a:lnTo>
                  <a:pt x="694" y="170"/>
                </a:lnTo>
                <a:lnTo>
                  <a:pt x="695" y="164"/>
                </a:lnTo>
                <a:lnTo>
                  <a:pt x="694" y="158"/>
                </a:lnTo>
                <a:lnTo>
                  <a:pt x="692" y="152"/>
                </a:lnTo>
                <a:lnTo>
                  <a:pt x="689" y="146"/>
                </a:lnTo>
                <a:lnTo>
                  <a:pt x="685" y="140"/>
                </a:lnTo>
                <a:lnTo>
                  <a:pt x="685" y="140"/>
                </a:lnTo>
                <a:close/>
              </a:path>
            </a:pathLst>
          </a:custGeom>
          <a:solidFill>
            <a:srgbClr val="852C57"/>
          </a:solidFill>
          <a:ln>
            <a:noFill/>
          </a:ln>
        </p:spPr>
        <p:txBody>
          <a:bodyPr spcFirstLastPara="1" wrap="square" lIns="68569" tIns="34275" rIns="68569" bIns="34275"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cxnSp>
        <p:nvCxnSpPr>
          <p:cNvPr id="324" name="Google Shape;324;p31"/>
          <p:cNvCxnSpPr/>
          <p:nvPr/>
        </p:nvCxnSpPr>
        <p:spPr>
          <a:xfrm rot="-5400000" flipH="1">
            <a:off x="736425" y="2302903"/>
            <a:ext cx="336150" cy="329175"/>
          </a:xfrm>
          <a:prstGeom prst="bentConnector3">
            <a:avLst>
              <a:gd name="adj1" fmla="val 100000"/>
            </a:avLst>
          </a:prstGeom>
          <a:noFill/>
          <a:ln w="9525" cap="flat" cmpd="sng">
            <a:solidFill>
              <a:schemeClr val="dk2"/>
            </a:solidFill>
            <a:prstDash val="solid"/>
            <a:round/>
            <a:headEnd type="none" w="med" len="med"/>
            <a:tailEnd type="none" w="med" len="med"/>
          </a:ln>
        </p:spPr>
      </p:cxnSp>
      <p:cxnSp>
        <p:nvCxnSpPr>
          <p:cNvPr id="325" name="Google Shape;325;p31"/>
          <p:cNvCxnSpPr/>
          <p:nvPr/>
        </p:nvCxnSpPr>
        <p:spPr>
          <a:xfrm rot="5400000">
            <a:off x="7231593" y="3345253"/>
            <a:ext cx="382275" cy="329175"/>
          </a:xfrm>
          <a:prstGeom prst="bentConnector2">
            <a:avLst/>
          </a:prstGeom>
          <a:noFill/>
          <a:ln w="9525" cap="flat" cmpd="sng">
            <a:solidFill>
              <a:schemeClr val="dk2"/>
            </a:solidFill>
            <a:prstDash val="solid"/>
            <a:round/>
            <a:headEnd type="none" w="med" len="med"/>
            <a:tailEnd type="none" w="med" len="med"/>
          </a:ln>
        </p:spPr>
      </p:cxnSp>
      <p:cxnSp>
        <p:nvCxnSpPr>
          <p:cNvPr id="326" name="Google Shape;326;p31"/>
          <p:cNvCxnSpPr/>
          <p:nvPr/>
        </p:nvCxnSpPr>
        <p:spPr>
          <a:xfrm rot="-5400000" flipH="1">
            <a:off x="1145850" y="3322190"/>
            <a:ext cx="336150" cy="329175"/>
          </a:xfrm>
          <a:prstGeom prst="bentConnector3">
            <a:avLst>
              <a:gd name="adj1" fmla="val 100000"/>
            </a:avLst>
          </a:prstGeom>
          <a:noFill/>
          <a:ln w="9525" cap="flat" cmpd="sng">
            <a:solidFill>
              <a:schemeClr val="dk2"/>
            </a:solidFill>
            <a:prstDash val="solid"/>
            <a:round/>
            <a:headEnd type="none" w="med" len="med"/>
            <a:tailEnd type="none" w="med" len="med"/>
          </a:ln>
        </p:spPr>
      </p:cxnSp>
      <p:cxnSp>
        <p:nvCxnSpPr>
          <p:cNvPr id="327" name="Google Shape;327;p31"/>
          <p:cNvCxnSpPr/>
          <p:nvPr/>
        </p:nvCxnSpPr>
        <p:spPr>
          <a:xfrm rot="5400000">
            <a:off x="7764693" y="2325965"/>
            <a:ext cx="382275" cy="329175"/>
          </a:xfrm>
          <a:prstGeom prst="bentConnector2">
            <a:avLst/>
          </a:prstGeom>
          <a:noFill/>
          <a:ln w="9525" cap="flat" cmpd="sng">
            <a:solidFill>
              <a:schemeClr val="dk2"/>
            </a:solidFill>
            <a:prstDash val="solid"/>
            <a:round/>
            <a:headEnd type="none" w="med" len="med"/>
            <a:tailEnd type="none" w="med" len="med"/>
          </a:ln>
        </p:spPr>
      </p:cxnSp>
      <p:cxnSp>
        <p:nvCxnSpPr>
          <p:cNvPr id="328" name="Google Shape;328;p31"/>
          <p:cNvCxnSpPr/>
          <p:nvPr/>
        </p:nvCxnSpPr>
        <p:spPr>
          <a:xfrm rot="10800000" flipH="1">
            <a:off x="5668427" y="3914639"/>
            <a:ext cx="781875" cy="377100"/>
          </a:xfrm>
          <a:prstGeom prst="bentConnector3">
            <a:avLst>
              <a:gd name="adj1" fmla="val 10"/>
            </a:avLst>
          </a:prstGeom>
          <a:noFill/>
          <a:ln w="22225" cap="flat" cmpd="sng">
            <a:solidFill>
              <a:srgbClr val="BFBFBF"/>
            </a:solidFill>
            <a:prstDash val="solid"/>
            <a:miter lim="800000"/>
            <a:headEnd type="none" w="sm" len="sm"/>
            <a:tailEnd type="none" w="sm" len="sm"/>
          </a:ln>
        </p:spPr>
      </p:cxnSp>
      <p:sp>
        <p:nvSpPr>
          <p:cNvPr id="329" name="Google Shape;329;p31"/>
          <p:cNvSpPr/>
          <p:nvPr/>
        </p:nvSpPr>
        <p:spPr>
          <a:xfrm>
            <a:off x="5124675" y="1913006"/>
            <a:ext cx="239625" cy="457425"/>
          </a:xfrm>
          <a:prstGeom prst="rightArrow">
            <a:avLst>
              <a:gd name="adj1" fmla="val 50000"/>
              <a:gd name="adj2" fmla="val 50000"/>
            </a:avLst>
          </a:prstGeom>
          <a:solidFill>
            <a:srgbClr val="F26A46"/>
          </a:solidFill>
          <a:ln>
            <a:noFill/>
          </a:ln>
        </p:spPr>
        <p:txBody>
          <a:bodyPr spcFirstLastPara="1" wrap="square" lIns="68569" tIns="68569" rIns="68569" bIns="68569" anchor="ctr" anchorCtr="0">
            <a:noAutofit/>
          </a:bodyPr>
          <a:lstStyle/>
          <a:p>
            <a:endParaRPr sz="1350"/>
          </a:p>
        </p:txBody>
      </p:sp>
      <p:sp>
        <p:nvSpPr>
          <p:cNvPr id="330" name="Google Shape;330;p31"/>
          <p:cNvSpPr/>
          <p:nvPr/>
        </p:nvSpPr>
        <p:spPr>
          <a:xfrm rot="10796772">
            <a:off x="3703350" y="1913114"/>
            <a:ext cx="239625" cy="457425"/>
          </a:xfrm>
          <a:prstGeom prst="rightArrow">
            <a:avLst>
              <a:gd name="adj1" fmla="val 50000"/>
              <a:gd name="adj2" fmla="val 50000"/>
            </a:avLst>
          </a:prstGeom>
          <a:solidFill>
            <a:srgbClr val="3584C4"/>
          </a:solidFill>
          <a:ln>
            <a:noFill/>
          </a:ln>
        </p:spPr>
        <p:txBody>
          <a:bodyPr spcFirstLastPara="1" wrap="square" lIns="68569" tIns="68569" rIns="68569" bIns="68569" anchor="ctr" anchorCtr="0">
            <a:noAutofit/>
          </a:bodyPr>
          <a:lstStyle/>
          <a:p>
            <a:endParaRPr sz="1350"/>
          </a:p>
        </p:txBody>
      </p:sp>
      <p:sp>
        <p:nvSpPr>
          <p:cNvPr id="331" name="Google Shape;331;p31"/>
          <p:cNvSpPr/>
          <p:nvPr/>
        </p:nvSpPr>
        <p:spPr>
          <a:xfrm rot="10796772">
            <a:off x="3703350" y="3271861"/>
            <a:ext cx="239625" cy="457425"/>
          </a:xfrm>
          <a:prstGeom prst="rightArrow">
            <a:avLst>
              <a:gd name="adj1" fmla="val 50000"/>
              <a:gd name="adj2" fmla="val 50000"/>
            </a:avLst>
          </a:prstGeom>
          <a:solidFill>
            <a:srgbClr val="3584C4"/>
          </a:solidFill>
          <a:ln>
            <a:noFill/>
          </a:ln>
        </p:spPr>
        <p:txBody>
          <a:bodyPr spcFirstLastPara="1" wrap="square" lIns="68569" tIns="68569" rIns="68569" bIns="68569" anchor="ctr" anchorCtr="0">
            <a:noAutofit/>
          </a:bodyPr>
          <a:lstStyle/>
          <a:p>
            <a:endParaRPr sz="1350"/>
          </a:p>
        </p:txBody>
      </p:sp>
      <p:pic>
        <p:nvPicPr>
          <p:cNvPr id="332" name="Google Shape;332;p31"/>
          <p:cNvPicPr preferRelativeResize="0"/>
          <p:nvPr/>
        </p:nvPicPr>
        <p:blipFill rotWithShape="1">
          <a:blip r:embed="rId5">
            <a:alphaModFix/>
          </a:blip>
          <a:srcRect l="25534"/>
          <a:stretch/>
        </p:blipFill>
        <p:spPr>
          <a:xfrm>
            <a:off x="4115981" y="2916225"/>
            <a:ext cx="1000977" cy="783000"/>
          </a:xfrm>
          <a:prstGeom prst="rect">
            <a:avLst/>
          </a:prstGeom>
          <a:noFill/>
          <a:ln>
            <a:noFill/>
          </a:ln>
        </p:spPr>
      </p:pic>
      <p:sp>
        <p:nvSpPr>
          <p:cNvPr id="333" name="Google Shape;333;p31"/>
          <p:cNvSpPr txBox="1"/>
          <p:nvPr/>
        </p:nvSpPr>
        <p:spPr>
          <a:xfrm>
            <a:off x="3904978" y="3691050"/>
            <a:ext cx="1464975" cy="276975"/>
          </a:xfrm>
          <a:prstGeom prst="rect">
            <a:avLst/>
          </a:prstGeom>
          <a:noFill/>
          <a:ln>
            <a:noFill/>
          </a:ln>
        </p:spPr>
        <p:txBody>
          <a:bodyPr spcFirstLastPara="1" wrap="square" lIns="68569" tIns="34275" rIns="68569" bIns="34275" anchor="t" anchorCtr="0">
            <a:noAutofit/>
          </a:bodyPr>
          <a:lstStyle/>
          <a:p>
            <a:r>
              <a:rPr lang="en-US" sz="1350" b="1" i="1">
                <a:solidFill>
                  <a:srgbClr val="000000"/>
                </a:solidFill>
                <a:latin typeface="Calibri"/>
                <a:ea typeface="Calibri"/>
                <a:cs typeface="Calibri"/>
                <a:sym typeface="Calibri"/>
              </a:rPr>
              <a:t>Private resources</a:t>
            </a:r>
            <a:endParaRPr sz="1350" b="1" i="1">
              <a:solidFill>
                <a:srgbClr val="000000"/>
              </a:solidFill>
              <a:latin typeface="Calibri"/>
              <a:ea typeface="Calibri"/>
              <a:cs typeface="Calibri"/>
              <a:sym typeface="Calibri"/>
            </a:endParaRPr>
          </a:p>
        </p:txBody>
      </p:sp>
      <p:pic>
        <p:nvPicPr>
          <p:cNvPr id="334" name="Google Shape;334;p31"/>
          <p:cNvPicPr preferRelativeResize="0"/>
          <p:nvPr/>
        </p:nvPicPr>
        <p:blipFill rotWithShape="1">
          <a:blip r:embed="rId6">
            <a:alphaModFix/>
          </a:blip>
          <a:srcRect l="15754"/>
          <a:stretch/>
        </p:blipFill>
        <p:spPr>
          <a:xfrm>
            <a:off x="4115981" y="1431464"/>
            <a:ext cx="709809" cy="867942"/>
          </a:xfrm>
          <a:prstGeom prst="rect">
            <a:avLst/>
          </a:prstGeom>
          <a:noFill/>
          <a:ln>
            <a:noFill/>
          </a:ln>
        </p:spPr>
      </p:pic>
      <p:sp>
        <p:nvSpPr>
          <p:cNvPr id="335" name="Google Shape;335;p31"/>
          <p:cNvSpPr txBox="1"/>
          <p:nvPr/>
        </p:nvSpPr>
        <p:spPr>
          <a:xfrm>
            <a:off x="3904978" y="2228351"/>
            <a:ext cx="1341450" cy="276975"/>
          </a:xfrm>
          <a:prstGeom prst="rect">
            <a:avLst/>
          </a:prstGeom>
          <a:noFill/>
          <a:ln>
            <a:noFill/>
          </a:ln>
        </p:spPr>
        <p:txBody>
          <a:bodyPr spcFirstLastPara="1" wrap="square" lIns="68569" tIns="34275" rIns="68569" bIns="34275" anchor="t" anchorCtr="0">
            <a:noAutofit/>
          </a:bodyPr>
          <a:lstStyle/>
          <a:p>
            <a:r>
              <a:rPr lang="en-US" sz="1350" b="1" i="1">
                <a:solidFill>
                  <a:srgbClr val="000000"/>
                </a:solidFill>
                <a:latin typeface="Calibri"/>
                <a:ea typeface="Calibri"/>
                <a:cs typeface="Calibri"/>
                <a:sym typeface="Calibri"/>
              </a:rPr>
              <a:t>Public resources</a:t>
            </a:r>
            <a:endParaRPr sz="1350" b="1" i="1">
              <a:solidFill>
                <a:srgbClr val="000000"/>
              </a:solidFill>
              <a:latin typeface="Calibri"/>
              <a:ea typeface="Calibri"/>
              <a:cs typeface="Calibri"/>
              <a:sym typeface="Calibri"/>
            </a:endParaRPr>
          </a:p>
        </p:txBody>
      </p:sp>
      <p:sp>
        <p:nvSpPr>
          <p:cNvPr id="2" name="Rettangolo 1">
            <a:extLst>
              <a:ext uri="{FF2B5EF4-FFF2-40B4-BE49-F238E27FC236}">
                <a16:creationId xmlns:a16="http://schemas.microsoft.com/office/drawing/2014/main" id="{9F7ACA4B-C2E1-4E4F-B1BE-3A8877A2647B}"/>
              </a:ext>
            </a:extLst>
          </p:cNvPr>
          <p:cNvSpPr/>
          <p:nvPr/>
        </p:nvSpPr>
        <p:spPr>
          <a:xfrm>
            <a:off x="-1595242" y="187980"/>
            <a:ext cx="4572000" cy="369973"/>
          </a:xfrm>
          <a:prstGeom prst="rect">
            <a:avLst/>
          </a:prstGeom>
        </p:spPr>
        <p:txBody>
          <a:bodyPr>
            <a:spAutoFit/>
          </a:bodyPr>
          <a:lstStyle/>
          <a:p>
            <a:pPr algn="r">
              <a:lnSpc>
                <a:spcPct val="80000"/>
              </a:lnSpc>
              <a:spcBef>
                <a:spcPct val="0"/>
              </a:spcBef>
            </a:pPr>
            <a:r>
              <a:rPr lang="en-US" sz="2200" dirty="0">
                <a:solidFill>
                  <a:schemeClr val="bg1"/>
                </a:solidFill>
                <a:ea typeface="+mj-ea"/>
                <a:cs typeface="Arial" panose="020B0604020202020204" pitchFamily="34" charset="0"/>
              </a:rPr>
              <a:t>Better Funding</a:t>
            </a:r>
          </a:p>
        </p:txBody>
      </p:sp>
      <p:pic>
        <p:nvPicPr>
          <p:cNvPr id="48" name="Picture 7" descr="base-01.png">
            <a:extLst>
              <a:ext uri="{FF2B5EF4-FFF2-40B4-BE49-F238E27FC236}">
                <a16:creationId xmlns:a16="http://schemas.microsoft.com/office/drawing/2014/main" id="{F5AC353D-E564-4D21-8AD2-389EBADD8E25}"/>
              </a:ext>
            </a:extLst>
          </p:cNvPr>
          <p:cNvPicPr>
            <a:picLocks noChangeAspect="1"/>
          </p:cNvPicPr>
          <p:nvPr/>
        </p:nvPicPr>
        <p:blipFill>
          <a:blip r:embed="rId7"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magine 30" descr="Logo AMAT.eps">
            <a:extLst>
              <a:ext uri="{FF2B5EF4-FFF2-40B4-BE49-F238E27FC236}">
                <a16:creationId xmlns:a16="http://schemas.microsoft.com/office/drawing/2014/main" id="{BD36843D-EEEE-4086-80BD-720AB8BEAC1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pic>
        <p:nvPicPr>
          <p:cNvPr id="50" name="Immagine 49">
            <a:extLst>
              <a:ext uri="{FF2B5EF4-FFF2-40B4-BE49-F238E27FC236}">
                <a16:creationId xmlns:a16="http://schemas.microsoft.com/office/drawing/2014/main" id="{532CABD8-B117-492C-8151-85694686EE26}"/>
              </a:ext>
            </a:extLst>
          </p:cNvPr>
          <p:cNvPicPr>
            <a:picLocks noChangeAspect="1"/>
          </p:cNvPicPr>
          <p:nvPr/>
        </p:nvPicPr>
        <p:blipFill>
          <a:blip r:embed="rId9"/>
          <a:stretch>
            <a:fillRect/>
          </a:stretch>
        </p:blipFill>
        <p:spPr>
          <a:xfrm>
            <a:off x="6754307" y="4559558"/>
            <a:ext cx="1418094" cy="5672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F947DA4-CD91-4E28-B2A4-8D83606E61D2}"/>
              </a:ext>
            </a:extLst>
          </p:cNvPr>
          <p:cNvPicPr>
            <a:picLocks noChangeAspect="1"/>
          </p:cNvPicPr>
          <p:nvPr/>
        </p:nvPicPr>
        <p:blipFill>
          <a:blip r:embed="rId3"/>
          <a:stretch>
            <a:fillRect/>
          </a:stretch>
        </p:blipFill>
        <p:spPr>
          <a:xfrm>
            <a:off x="5510149" y="2988701"/>
            <a:ext cx="1962406" cy="784962"/>
          </a:xfrm>
          <a:prstGeom prst="rect">
            <a:avLst/>
          </a:prstGeom>
        </p:spPr>
      </p:pic>
      <p:sp>
        <p:nvSpPr>
          <p:cNvPr id="2" name="Title 1"/>
          <p:cNvSpPr>
            <a:spLocks noGrp="1"/>
          </p:cNvSpPr>
          <p:nvPr>
            <p:ph type="ctrTitle"/>
          </p:nvPr>
        </p:nvSpPr>
        <p:spPr>
          <a:xfrm>
            <a:off x="3815535" y="2066849"/>
            <a:ext cx="5177840" cy="749956"/>
          </a:xfrm>
        </p:spPr>
        <p:txBody>
          <a:bodyPr>
            <a:noAutofit/>
          </a:bodyPr>
          <a:lstStyle/>
          <a:p>
            <a:r>
              <a:rPr lang="en-US" sz="2800" u="sng" dirty="0">
                <a:solidFill>
                  <a:srgbClr val="1C7DC3"/>
                </a:solidFill>
                <a:effectLst>
                  <a:outerShdw blurRad="38100" dist="38100" dir="2700000" algn="tl">
                    <a:srgbClr val="000000">
                      <a:alpha val="43137"/>
                    </a:srgbClr>
                  </a:outerShdw>
                </a:effectLst>
                <a:latin typeface="+mn-lt"/>
              </a:rPr>
              <a:t>Business Model</a:t>
            </a:r>
            <a:br>
              <a:rPr lang="en-US" sz="2800" dirty="0">
                <a:solidFill>
                  <a:srgbClr val="1C7DC3"/>
                </a:solidFill>
                <a:latin typeface="+mn-lt"/>
              </a:rPr>
            </a:br>
            <a:r>
              <a:rPr lang="en-US" sz="2800" dirty="0">
                <a:solidFill>
                  <a:srgbClr val="1C7DC3"/>
                </a:solidFill>
                <a:latin typeface="+mn-lt"/>
              </a:rPr>
              <a:t>for Cities Air Quality Plans</a:t>
            </a:r>
            <a:endParaRPr lang="nl-NL" sz="2800" b="0" dirty="0">
              <a:solidFill>
                <a:srgbClr val="1C7DC3"/>
              </a:solidFill>
              <a:latin typeface="+mn-lt"/>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43808" y="2067694"/>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4" name="Elemento grafico 3" descr="Stretta di mano">
            <a:extLst>
              <a:ext uri="{FF2B5EF4-FFF2-40B4-BE49-F238E27FC236}">
                <a16:creationId xmlns:a16="http://schemas.microsoft.com/office/drawing/2014/main" id="{52588675-0809-4767-974D-E86672D2DB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0370" y="2646723"/>
            <a:ext cx="879621" cy="879621"/>
          </a:xfrm>
          <a:prstGeom prst="rect">
            <a:avLst/>
          </a:prstGeom>
        </p:spPr>
      </p:pic>
      <p:pic>
        <p:nvPicPr>
          <p:cNvPr id="7" name="Elemento grafico 6" descr="Denaro">
            <a:extLst>
              <a:ext uri="{FF2B5EF4-FFF2-40B4-BE49-F238E27FC236}">
                <a16:creationId xmlns:a16="http://schemas.microsoft.com/office/drawing/2014/main" id="{AB3629C5-3743-41D6-BDA4-D2D70E3876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4782" y="2044300"/>
            <a:ext cx="746571" cy="746571"/>
          </a:xfrm>
          <a:prstGeom prst="rect">
            <a:avLst/>
          </a:prstGeom>
        </p:spPr>
      </p:pic>
      <p:pic>
        <p:nvPicPr>
          <p:cNvPr id="14" name="Elemento grafico 13" descr="Elenco di controllo">
            <a:extLst>
              <a:ext uri="{FF2B5EF4-FFF2-40B4-BE49-F238E27FC236}">
                <a16:creationId xmlns:a16="http://schemas.microsoft.com/office/drawing/2014/main" id="{31344737-129B-46F2-AC9F-EF4CCB0DAC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0391" y="3765985"/>
            <a:ext cx="1168855" cy="1168855"/>
          </a:xfrm>
          <a:prstGeom prst="rect">
            <a:avLst/>
          </a:prstGeom>
        </p:spPr>
      </p:pic>
      <p:sp>
        <p:nvSpPr>
          <p:cNvPr id="15" name="Title 1">
            <a:extLst>
              <a:ext uri="{FF2B5EF4-FFF2-40B4-BE49-F238E27FC236}">
                <a16:creationId xmlns:a16="http://schemas.microsoft.com/office/drawing/2014/main" id="{631584A0-A0D7-4808-80CF-04FE5EE0EB4C}"/>
              </a:ext>
            </a:extLst>
          </p:cNvPr>
          <p:cNvSpPr txBox="1">
            <a:spLocks/>
          </p:cNvSpPr>
          <p:nvPr/>
        </p:nvSpPr>
        <p:spPr>
          <a:xfrm>
            <a:off x="1338558" y="3643062"/>
            <a:ext cx="4751833" cy="181744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marL="538163" indent="-538163"/>
            <a:r>
              <a:rPr lang="en-US" sz="2800" u="sng" dirty="0">
                <a:solidFill>
                  <a:srgbClr val="8CC96C"/>
                </a:solidFill>
                <a:effectLst>
                  <a:outerShdw blurRad="38100" dist="38100" dir="2700000" algn="tl">
                    <a:srgbClr val="000000">
                      <a:alpha val="43137"/>
                    </a:srgbClr>
                  </a:outerShdw>
                </a:effectLst>
                <a:latin typeface="+mn-lt"/>
              </a:rPr>
              <a:t>Guidance for funding </a:t>
            </a:r>
          </a:p>
          <a:p>
            <a:pPr marL="538163" indent="-538163"/>
            <a:r>
              <a:rPr lang="en-US" sz="2800" dirty="0">
                <a:solidFill>
                  <a:srgbClr val="8CC96C"/>
                </a:solidFill>
                <a:latin typeface="+mn-lt"/>
              </a:rPr>
              <a:t>Cities Air Quality Plans</a:t>
            </a:r>
            <a:r>
              <a:rPr lang="en-US" sz="2800" dirty="0">
                <a:solidFill>
                  <a:srgbClr val="8CC96C"/>
                </a:solidFill>
              </a:rPr>
              <a:t> </a:t>
            </a:r>
            <a:br>
              <a:rPr lang="en-US" sz="2800" b="0" dirty="0">
                <a:solidFill>
                  <a:srgbClr val="8CC96C"/>
                </a:solidFill>
              </a:rPr>
            </a:br>
            <a:endParaRPr lang="nl-NL" sz="2800" b="0" dirty="0">
              <a:solidFill>
                <a:srgbClr val="8CC96C"/>
              </a:solidFill>
            </a:endParaRPr>
          </a:p>
        </p:txBody>
      </p:sp>
      <p:sp>
        <p:nvSpPr>
          <p:cNvPr id="5" name="Segnaposto numero diapositiva 4">
            <a:extLst>
              <a:ext uri="{FF2B5EF4-FFF2-40B4-BE49-F238E27FC236}">
                <a16:creationId xmlns:a16="http://schemas.microsoft.com/office/drawing/2014/main" id="{1650ED65-087D-4761-8461-AC27FE026D2E}"/>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6</a:t>
            </a:fld>
            <a:endParaRPr lang="nl-NL"/>
          </a:p>
        </p:txBody>
      </p:sp>
      <p:pic>
        <p:nvPicPr>
          <p:cNvPr id="16" name="Picture 7" descr="base-01.png">
            <a:extLst>
              <a:ext uri="{FF2B5EF4-FFF2-40B4-BE49-F238E27FC236}">
                <a16:creationId xmlns:a16="http://schemas.microsoft.com/office/drawing/2014/main" id="{C7B024FF-FF25-44D9-B27F-5288277EA735}"/>
              </a:ext>
            </a:extLst>
          </p:cNvPr>
          <p:cNvPicPr>
            <a:picLocks noChangeAspect="1"/>
          </p:cNvPicPr>
          <p:nvPr/>
        </p:nvPicPr>
        <p:blipFill>
          <a:blip r:embed="rId10" cstate="print">
            <a:extLst>
              <a:ext uri="{28A0092B-C50C-407E-A947-70E740481C1C}">
                <a14:useLocalDpi xmlns:a14="http://schemas.microsoft.com/office/drawing/2010/main" val="0"/>
              </a:ext>
            </a:extLst>
          </a:blip>
          <a:srcRect l="86172" t="22568" b="20946"/>
          <a:stretch>
            <a:fillRect/>
          </a:stretch>
        </p:blipFill>
        <p:spPr bwMode="auto">
          <a:xfrm>
            <a:off x="7273853" y="4633883"/>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30" descr="Logo AMAT.eps">
            <a:extLst>
              <a:ext uri="{FF2B5EF4-FFF2-40B4-BE49-F238E27FC236}">
                <a16:creationId xmlns:a16="http://schemas.microsoft.com/office/drawing/2014/main" id="{E9440836-9413-4D93-8D21-90B3F720246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12620" y="4756844"/>
            <a:ext cx="936104" cy="371593"/>
          </a:xfrm>
          <a:prstGeom prst="rect">
            <a:avLst/>
          </a:prstGeom>
          <a:solidFill>
            <a:schemeClr val="bg1"/>
          </a:solidFill>
          <a:ln>
            <a:noFill/>
          </a:ln>
          <a:extLst/>
        </p:spPr>
      </p:pic>
      <p:sp>
        <p:nvSpPr>
          <p:cNvPr id="18" name="Title 1">
            <a:extLst>
              <a:ext uri="{FF2B5EF4-FFF2-40B4-BE49-F238E27FC236}">
                <a16:creationId xmlns:a16="http://schemas.microsoft.com/office/drawing/2014/main" id="{CFA05AD4-7A80-4DEC-89BE-7CCBF87A8B08}"/>
              </a:ext>
            </a:extLst>
          </p:cNvPr>
          <p:cNvSpPr txBox="1">
            <a:spLocks/>
          </p:cNvSpPr>
          <p:nvPr/>
        </p:nvSpPr>
        <p:spPr>
          <a:xfrm>
            <a:off x="0" y="3129018"/>
            <a:ext cx="2152226"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endParaRPr lang="en-US" sz="1800" dirty="0">
              <a:solidFill>
                <a:schemeClr val="bg1"/>
              </a:solidFill>
              <a:latin typeface="+mn-lt"/>
            </a:endParaRPr>
          </a:p>
          <a:p>
            <a:pPr algn="l"/>
            <a:r>
              <a:rPr lang="en-GB" sz="1800" b="0" i="1" dirty="0">
                <a:solidFill>
                  <a:srgbClr val="E3FA06"/>
                </a:solidFill>
                <a:latin typeface="+mn-lt"/>
              </a:rPr>
              <a:t>Please, stay tuned!</a:t>
            </a:r>
          </a:p>
          <a:p>
            <a:pPr algn="l"/>
            <a:r>
              <a:rPr lang="en-GB" sz="1800" b="0" i="1" dirty="0">
                <a:solidFill>
                  <a:srgbClr val="E3FA06"/>
                </a:solidFill>
                <a:latin typeface="+mn-lt"/>
              </a:rPr>
              <a:t> </a:t>
            </a:r>
            <a:r>
              <a:rPr lang="en-GB" sz="1800" dirty="0">
                <a:solidFill>
                  <a:srgbClr val="E3FA06"/>
                </a:solidFill>
                <a:latin typeface="+mn-lt"/>
              </a:rPr>
              <a:t>https://ec.europa.eu/futurium/en/air-quality</a:t>
            </a:r>
          </a:p>
          <a:p>
            <a:pPr algn="l"/>
            <a:br>
              <a:rPr lang="en-US" sz="2400" dirty="0">
                <a:solidFill>
                  <a:schemeClr val="bg1"/>
                </a:solidFill>
              </a:rPr>
            </a:br>
            <a:endParaRPr lang="nl-NL" sz="2400" dirty="0">
              <a:solidFill>
                <a:schemeClr val="bg1"/>
              </a:solidFill>
            </a:endParaRPr>
          </a:p>
        </p:txBody>
      </p:sp>
      <p:pic>
        <p:nvPicPr>
          <p:cNvPr id="19" name="Immagine 18">
            <a:extLst>
              <a:ext uri="{FF2B5EF4-FFF2-40B4-BE49-F238E27FC236}">
                <a16:creationId xmlns:a16="http://schemas.microsoft.com/office/drawing/2014/main" id="{9008A9FB-2BE3-4754-AA78-92B7F7CD64C7}"/>
              </a:ext>
            </a:extLst>
          </p:cNvPr>
          <p:cNvPicPr>
            <a:picLocks noChangeAspect="1"/>
          </p:cNvPicPr>
          <p:nvPr/>
        </p:nvPicPr>
        <p:blipFill rotWithShape="1">
          <a:blip r:embed="rId12"/>
          <a:srcRect l="1" r="4261" b="-39"/>
          <a:stretch/>
        </p:blipFill>
        <p:spPr>
          <a:xfrm>
            <a:off x="141357" y="1260362"/>
            <a:ext cx="936104" cy="972108"/>
          </a:xfrm>
          <a:prstGeom prst="rect">
            <a:avLst/>
          </a:prstGeom>
        </p:spPr>
      </p:pic>
      <p:sp>
        <p:nvSpPr>
          <p:cNvPr id="21" name="Documento multiplo 20">
            <a:extLst>
              <a:ext uri="{FF2B5EF4-FFF2-40B4-BE49-F238E27FC236}">
                <a16:creationId xmlns:a16="http://schemas.microsoft.com/office/drawing/2014/main" id="{A50E0BC3-F6C3-4030-85B7-63BCA6BD89EE}"/>
              </a:ext>
            </a:extLst>
          </p:cNvPr>
          <p:cNvSpPr/>
          <p:nvPr/>
        </p:nvSpPr>
        <p:spPr>
          <a:xfrm>
            <a:off x="3776728" y="316675"/>
            <a:ext cx="1083304" cy="1446550"/>
          </a:xfrm>
          <a:prstGeom prst="flowChartMultidocument">
            <a:avLst/>
          </a:prstGeom>
          <a:solidFill>
            <a:srgbClr val="F159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r>
              <a:rPr lang="it-IT" sz="1100" b="1" dirty="0"/>
              <a:t>Code</a:t>
            </a:r>
          </a:p>
          <a:p>
            <a:pPr algn="ctr"/>
            <a:r>
              <a:rPr lang="it-IT" sz="1100" b="1" dirty="0"/>
              <a:t> of </a:t>
            </a:r>
            <a:r>
              <a:rPr lang="it-IT" sz="1100" b="1" dirty="0" err="1"/>
              <a:t>Good</a:t>
            </a:r>
            <a:r>
              <a:rPr lang="it-IT" sz="1100" b="1" dirty="0"/>
              <a:t> </a:t>
            </a:r>
            <a:r>
              <a:rPr lang="it-IT" sz="1100" b="1" dirty="0" err="1"/>
              <a:t>Practice</a:t>
            </a:r>
            <a:endParaRPr lang="it-IT" sz="1100" b="1" dirty="0"/>
          </a:p>
          <a:p>
            <a:pPr algn="ctr"/>
            <a:r>
              <a:rPr lang="it-IT" sz="1100" dirty="0"/>
              <a:t>for Cities</a:t>
            </a:r>
          </a:p>
          <a:p>
            <a:pPr algn="ctr"/>
            <a:r>
              <a:rPr lang="it-IT" sz="1100" dirty="0" err="1"/>
              <a:t>AQPs</a:t>
            </a:r>
            <a:endParaRPr lang="it-IT" sz="1100" dirty="0"/>
          </a:p>
          <a:p>
            <a:pPr algn="ctr"/>
            <a:endParaRPr lang="it-IT" dirty="0"/>
          </a:p>
          <a:p>
            <a:pPr algn="ctr"/>
            <a:endParaRPr lang="it-IT" dirty="0"/>
          </a:p>
        </p:txBody>
      </p:sp>
      <p:sp>
        <p:nvSpPr>
          <p:cNvPr id="3" name="Rettangolo 2">
            <a:extLst>
              <a:ext uri="{FF2B5EF4-FFF2-40B4-BE49-F238E27FC236}">
                <a16:creationId xmlns:a16="http://schemas.microsoft.com/office/drawing/2014/main" id="{C53BF1D8-5C33-4B15-9462-973516635778}"/>
              </a:ext>
            </a:extLst>
          </p:cNvPr>
          <p:cNvSpPr/>
          <p:nvPr/>
        </p:nvSpPr>
        <p:spPr>
          <a:xfrm>
            <a:off x="5013275" y="363936"/>
            <a:ext cx="4176464" cy="1723549"/>
          </a:xfrm>
          <a:prstGeom prst="rect">
            <a:avLst/>
          </a:prstGeom>
        </p:spPr>
        <p:txBody>
          <a:bodyPr wrap="square">
            <a:spAutoFit/>
          </a:bodyPr>
          <a:lstStyle/>
          <a:p>
            <a:br>
              <a:rPr lang="en-US" sz="2200" b="1" dirty="0">
                <a:solidFill>
                  <a:srgbClr val="F1592A"/>
                </a:solidFill>
                <a:latin typeface="Arial" panose="020B0604020202020204" pitchFamily="34" charset="0"/>
                <a:ea typeface="+mj-ea"/>
                <a:cs typeface="Arial" panose="020B0604020202020204" pitchFamily="34" charset="0"/>
              </a:rPr>
            </a:br>
            <a:r>
              <a:rPr lang="en-US" sz="2800" b="1" u="sng" dirty="0">
                <a:solidFill>
                  <a:srgbClr val="F1592A"/>
                </a:solidFill>
                <a:effectLst>
                  <a:outerShdw blurRad="38100" dist="38100" dir="2700000" algn="tl">
                    <a:srgbClr val="000000">
                      <a:alpha val="43137"/>
                    </a:srgbClr>
                  </a:outerShdw>
                </a:effectLst>
                <a:ea typeface="+mj-ea"/>
                <a:cs typeface="Arial" panose="020B0604020202020204" pitchFamily="34" charset="0"/>
              </a:rPr>
              <a:t>Code of Good Practice </a:t>
            </a:r>
          </a:p>
          <a:p>
            <a:r>
              <a:rPr lang="en-US" sz="2800" b="1" dirty="0">
                <a:solidFill>
                  <a:srgbClr val="F1592A"/>
                </a:solidFill>
                <a:ea typeface="+mj-ea"/>
                <a:cs typeface="Arial" panose="020B0604020202020204" pitchFamily="34" charset="0"/>
              </a:rPr>
              <a:t>for Cities Air Quality Plans</a:t>
            </a:r>
            <a:br>
              <a:rPr lang="en-US" sz="2800" b="1" dirty="0">
                <a:solidFill>
                  <a:srgbClr val="F1592A"/>
                </a:solidFill>
                <a:ea typeface="+mj-ea"/>
                <a:cs typeface="Arial" panose="020B0604020202020204" pitchFamily="34" charset="0"/>
              </a:rPr>
            </a:br>
            <a:endParaRPr lang="it-IT" sz="2800" b="1" dirty="0">
              <a:solidFill>
                <a:srgbClr val="F1592A"/>
              </a:solidFill>
              <a:ea typeface="+mj-ea"/>
              <a:cs typeface="Arial" panose="020B0604020202020204" pitchFamily="34" charset="0"/>
            </a:endParaRPr>
          </a:p>
        </p:txBody>
      </p:sp>
      <p:pic>
        <p:nvPicPr>
          <p:cNvPr id="20" name="Immagine 19">
            <a:extLst>
              <a:ext uri="{FF2B5EF4-FFF2-40B4-BE49-F238E27FC236}">
                <a16:creationId xmlns:a16="http://schemas.microsoft.com/office/drawing/2014/main" id="{F0D9043B-DA32-4AC4-ACEF-3F6CAB52A8A3}"/>
              </a:ext>
            </a:extLst>
          </p:cNvPr>
          <p:cNvPicPr>
            <a:picLocks noChangeAspect="1"/>
          </p:cNvPicPr>
          <p:nvPr/>
        </p:nvPicPr>
        <p:blipFill>
          <a:blip r:embed="rId13"/>
          <a:stretch>
            <a:fillRect/>
          </a:stretch>
        </p:blipFill>
        <p:spPr>
          <a:xfrm>
            <a:off x="3815535" y="608151"/>
            <a:ext cx="828473" cy="1171217"/>
          </a:xfrm>
          <a:prstGeom prst="rect">
            <a:avLst/>
          </a:prstGeom>
          <a:ln w="38100">
            <a:solidFill>
              <a:srgbClr val="F1592A"/>
            </a:solidFill>
          </a:ln>
        </p:spPr>
      </p:pic>
      <p:sp>
        <p:nvSpPr>
          <p:cNvPr id="22" name="Title 1">
            <a:extLst>
              <a:ext uri="{FF2B5EF4-FFF2-40B4-BE49-F238E27FC236}">
                <a16:creationId xmlns:a16="http://schemas.microsoft.com/office/drawing/2014/main" id="{AB6B7C61-355F-481D-8120-EB6BB77961A1}"/>
              </a:ext>
            </a:extLst>
          </p:cNvPr>
          <p:cNvSpPr txBox="1">
            <a:spLocks/>
          </p:cNvSpPr>
          <p:nvPr/>
        </p:nvSpPr>
        <p:spPr>
          <a:xfrm>
            <a:off x="19969" y="756306"/>
            <a:ext cx="2882685"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latin typeface="+mn-lt"/>
              </a:rPr>
              <a:t>Partnership</a:t>
            </a:r>
          </a:p>
          <a:p>
            <a:pPr algn="l"/>
            <a:r>
              <a:rPr lang="en-US" sz="2000" b="0" dirty="0">
                <a:solidFill>
                  <a:schemeClr val="bg1"/>
                </a:solidFill>
                <a:latin typeface="+mn-lt"/>
              </a:rPr>
              <a:t>Air Quality</a:t>
            </a:r>
          </a:p>
          <a:p>
            <a:pPr algn="l"/>
            <a:endParaRPr lang="en-US" sz="800" b="0" u="sng"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endParaRPr lang="en-US" sz="2000" dirty="0">
              <a:solidFill>
                <a:schemeClr val="bg1"/>
              </a:solidFill>
            </a:endParaRPr>
          </a:p>
          <a:p>
            <a:pPr algn="l"/>
            <a:r>
              <a:rPr lang="en-US" sz="2800" dirty="0">
                <a:solidFill>
                  <a:schemeClr val="bg1"/>
                </a:solidFill>
                <a:latin typeface="+mn-lt"/>
              </a:rPr>
              <a:t>Air Quality Plans </a:t>
            </a:r>
          </a:p>
          <a:p>
            <a:pPr algn="l"/>
            <a:r>
              <a:rPr lang="en-US" sz="2800" dirty="0">
                <a:solidFill>
                  <a:schemeClr val="bg1"/>
                </a:solidFill>
                <a:latin typeface="+mn-lt"/>
              </a:rPr>
              <a:t>TOOLS</a:t>
            </a:r>
          </a:p>
          <a:p>
            <a:pPr algn="l"/>
            <a:r>
              <a:rPr lang="en-US" sz="1600" b="0" dirty="0">
                <a:solidFill>
                  <a:schemeClr val="bg1"/>
                </a:solidFill>
                <a:latin typeface="+mn-lt"/>
              </a:rPr>
              <a:t>(available by end of 2018)</a:t>
            </a:r>
          </a:p>
          <a:p>
            <a:pPr algn="l"/>
            <a:br>
              <a:rPr lang="en-US" sz="2400" dirty="0">
                <a:solidFill>
                  <a:schemeClr val="bg1"/>
                </a:solidFill>
              </a:rPr>
            </a:br>
            <a:endParaRPr lang="nl-NL" sz="2400" dirty="0">
              <a:solidFill>
                <a:schemeClr val="bg1"/>
              </a:solidFill>
            </a:endParaRPr>
          </a:p>
        </p:txBody>
      </p:sp>
    </p:spTree>
    <p:extLst>
      <p:ext uri="{BB962C8B-B14F-4D97-AF65-F5344CB8AC3E}">
        <p14:creationId xmlns:p14="http://schemas.microsoft.com/office/powerpoint/2010/main" val="13722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a:extLst>
              <a:ext uri="{FF2B5EF4-FFF2-40B4-BE49-F238E27FC236}">
                <a16:creationId xmlns:a16="http://schemas.microsoft.com/office/drawing/2014/main" id="{62D66281-BE43-409B-B154-2CA311305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8565"/>
            <a:ext cx="5710543" cy="432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2E047884-710D-48E6-940F-FE7A7A61C803}"/>
              </a:ext>
            </a:extLst>
          </p:cNvPr>
          <p:cNvSpPr/>
          <p:nvPr/>
        </p:nvSpPr>
        <p:spPr>
          <a:xfrm>
            <a:off x="2360400" y="4299942"/>
            <a:ext cx="4572000" cy="892552"/>
          </a:xfrm>
          <a:prstGeom prst="rect">
            <a:avLst/>
          </a:prstGeom>
        </p:spPr>
        <p:txBody>
          <a:bodyPr>
            <a:spAutoFit/>
          </a:bodyPr>
          <a:lstStyle/>
          <a:p>
            <a:pPr algn="ctr"/>
            <a:r>
              <a:rPr lang="en-US" sz="2800" b="1" dirty="0">
                <a:solidFill>
                  <a:schemeClr val="bg1"/>
                </a:solidFill>
              </a:rPr>
              <a:t>silvia.moroni@amat-mi.it</a:t>
            </a:r>
          </a:p>
          <a:p>
            <a:pPr algn="ctr"/>
            <a:r>
              <a:rPr lang="en-US" sz="2400" dirty="0">
                <a:solidFill>
                  <a:schemeClr val="bg1"/>
                </a:solidFill>
              </a:rPr>
              <a:t>  PAQ Action 3 Leader</a:t>
            </a:r>
          </a:p>
        </p:txBody>
      </p:sp>
      <p:sp>
        <p:nvSpPr>
          <p:cNvPr id="75778" name="Text Box 4">
            <a:extLst>
              <a:ext uri="{FF2B5EF4-FFF2-40B4-BE49-F238E27FC236}">
                <a16:creationId xmlns:a16="http://schemas.microsoft.com/office/drawing/2014/main" id="{7480DEC6-A6EF-479D-BF38-CFECF1CABB4C}"/>
              </a:ext>
            </a:extLst>
          </p:cNvPr>
          <p:cNvSpPr txBox="1">
            <a:spLocks noChangeArrowheads="1"/>
          </p:cNvSpPr>
          <p:nvPr/>
        </p:nvSpPr>
        <p:spPr bwMode="auto">
          <a:xfrm>
            <a:off x="3491880" y="932840"/>
            <a:ext cx="5130404"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it-IT" altLang="it-IT" sz="1500" b="0" dirty="0">
              <a:latin typeface="Verdana" panose="020B0604030504040204" pitchFamily="34" charset="0"/>
            </a:endParaRPr>
          </a:p>
          <a:p>
            <a:pPr algn="ctr" eaLnBrk="1" hangingPunct="1"/>
            <a:r>
              <a:rPr lang="it-IT" altLang="it-IT" sz="2100" b="0" dirty="0">
                <a:solidFill>
                  <a:srgbClr val="FFFFFF"/>
                </a:solidFill>
                <a:latin typeface="Verdana" panose="020B0604030504040204" pitchFamily="34" charset="0"/>
              </a:rPr>
              <a:t>Thank </a:t>
            </a:r>
            <a:r>
              <a:rPr lang="it-IT" altLang="it-IT" sz="2100" b="0" dirty="0" err="1">
                <a:solidFill>
                  <a:srgbClr val="FFFFFF"/>
                </a:solidFill>
                <a:latin typeface="Verdana" panose="020B0604030504040204" pitchFamily="34" charset="0"/>
              </a:rPr>
              <a:t>you</a:t>
            </a:r>
            <a:r>
              <a:rPr lang="it-IT" altLang="it-IT" sz="2100" b="0" dirty="0">
                <a:solidFill>
                  <a:srgbClr val="FFFFFF"/>
                </a:solidFill>
                <a:latin typeface="Verdana" panose="020B0604030504040204" pitchFamily="34" charset="0"/>
              </a:rPr>
              <a:t> </a:t>
            </a:r>
          </a:p>
          <a:p>
            <a:pPr algn="ctr" eaLnBrk="1" hangingPunct="1"/>
            <a:r>
              <a:rPr lang="it-IT" altLang="it-IT" sz="2100" b="0" dirty="0">
                <a:solidFill>
                  <a:srgbClr val="FFFFFF"/>
                </a:solidFill>
                <a:latin typeface="Verdana" panose="020B0604030504040204" pitchFamily="34" charset="0"/>
              </a:rPr>
              <a:t>for </a:t>
            </a:r>
            <a:r>
              <a:rPr lang="it-IT" altLang="it-IT" sz="2100" b="0" dirty="0" err="1">
                <a:solidFill>
                  <a:srgbClr val="FFFFFF"/>
                </a:solidFill>
                <a:latin typeface="Verdana" panose="020B0604030504040204" pitchFamily="34" charset="0"/>
              </a:rPr>
              <a:t>your</a:t>
            </a:r>
            <a:r>
              <a:rPr lang="it-IT" altLang="it-IT" sz="2100" b="0" dirty="0">
                <a:solidFill>
                  <a:srgbClr val="FFFFFF"/>
                </a:solidFill>
                <a:latin typeface="Verdana" panose="020B0604030504040204" pitchFamily="34" charset="0"/>
              </a:rPr>
              <a:t> </a:t>
            </a:r>
            <a:r>
              <a:rPr lang="it-IT" altLang="it-IT" sz="2100" b="0" dirty="0" err="1">
                <a:solidFill>
                  <a:srgbClr val="FFFFFF"/>
                </a:solidFill>
                <a:latin typeface="Verdana" panose="020B0604030504040204" pitchFamily="34" charset="0"/>
              </a:rPr>
              <a:t>attention</a:t>
            </a:r>
            <a:r>
              <a:rPr lang="it-IT" altLang="it-IT" sz="2100" b="0" dirty="0">
                <a:solidFill>
                  <a:srgbClr val="FFFFFF"/>
                </a:solidFill>
                <a:latin typeface="Verdana" panose="020B0604030504040204" pitchFamily="34" charset="0"/>
              </a:rPr>
              <a:t>!</a:t>
            </a:r>
          </a:p>
          <a:p>
            <a:pPr algn="ctr" eaLnBrk="1" hangingPunct="1"/>
            <a:endParaRPr lang="it-IT" altLang="it-IT" sz="750" dirty="0">
              <a:solidFill>
                <a:srgbClr val="002060"/>
              </a:solidFill>
              <a:latin typeface="Verdana" panose="020B0604030504040204" pitchFamily="34" charset="0"/>
            </a:endParaRPr>
          </a:p>
          <a:p>
            <a:pPr eaLnBrk="1" hangingPunct="1"/>
            <a:endParaRPr lang="it-IT" altLang="it-IT" dirty="0">
              <a:solidFill>
                <a:srgbClr val="006666"/>
              </a:solidFill>
              <a:latin typeface="Verdana" panose="020B0604030504040204" pitchFamily="34" charset="0"/>
            </a:endParaRPr>
          </a:p>
          <a:p>
            <a:pPr eaLnBrk="1" hangingPunct="1"/>
            <a:endParaRPr lang="it-IT" altLang="it-IT" dirty="0">
              <a:latin typeface="Verdana" panose="020B0604030504040204" pitchFamily="34" charset="0"/>
            </a:endParaRPr>
          </a:p>
        </p:txBody>
      </p:sp>
      <p:pic>
        <p:nvPicPr>
          <p:cNvPr id="7" name="Immagine 30" descr="Logo AMAT.eps">
            <a:extLst>
              <a:ext uri="{FF2B5EF4-FFF2-40B4-BE49-F238E27FC236}">
                <a16:creationId xmlns:a16="http://schemas.microsoft.com/office/drawing/2014/main" id="{E5B42179-B951-4F04-BE3E-DE17B04D4A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405543"/>
            <a:ext cx="1603308" cy="636444"/>
          </a:xfrm>
          <a:prstGeom prst="rect">
            <a:avLst/>
          </a:prstGeom>
          <a:solidFill>
            <a:schemeClr val="bg1"/>
          </a:solidFill>
          <a:ln>
            <a:noFill/>
          </a:ln>
          <a:extLst/>
        </p:spPr>
      </p:pic>
      <p:pic>
        <p:nvPicPr>
          <p:cNvPr id="8" name="Picture 7" descr="base-01.png">
            <a:extLst>
              <a:ext uri="{FF2B5EF4-FFF2-40B4-BE49-F238E27FC236}">
                <a16:creationId xmlns:a16="http://schemas.microsoft.com/office/drawing/2014/main" id="{66D70E49-8001-454F-B953-7D0EE42235C8}"/>
              </a:ext>
            </a:extLst>
          </p:cNvPr>
          <p:cNvPicPr>
            <a:picLocks noChangeAspect="1"/>
          </p:cNvPicPr>
          <p:nvPr/>
        </p:nvPicPr>
        <p:blipFill>
          <a:blip r:embed="rId5" cstate="print">
            <a:extLst>
              <a:ext uri="{28A0092B-C50C-407E-A947-70E740481C1C}">
                <a14:useLocalDpi xmlns:a14="http://schemas.microsoft.com/office/drawing/2010/main" val="0"/>
              </a:ext>
            </a:extLst>
          </a:blip>
          <a:srcRect l="86172" t="22568" b="20946"/>
          <a:stretch>
            <a:fillRect/>
          </a:stretch>
        </p:blipFill>
        <p:spPr bwMode="auto">
          <a:xfrm>
            <a:off x="69879" y="4153764"/>
            <a:ext cx="1551923" cy="88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AD86ABD6-973B-455F-8980-FA797784CAD3}"/>
              </a:ext>
            </a:extLst>
          </p:cNvPr>
          <p:cNvPicPr>
            <a:picLocks noChangeAspect="1"/>
          </p:cNvPicPr>
          <p:nvPr/>
        </p:nvPicPr>
        <p:blipFill>
          <a:blip r:embed="rId6"/>
          <a:stretch>
            <a:fillRect/>
          </a:stretch>
        </p:blipFill>
        <p:spPr>
          <a:xfrm>
            <a:off x="0" y="-16802"/>
            <a:ext cx="5559695" cy="684000"/>
          </a:xfrm>
          <a:prstGeom prst="rect">
            <a:avLst/>
          </a:prstGeom>
        </p:spPr>
      </p:pic>
      <p:pic>
        <p:nvPicPr>
          <p:cNvPr id="14" name="Content Placeholder 10">
            <a:extLst>
              <a:ext uri="{FF2B5EF4-FFF2-40B4-BE49-F238E27FC236}">
                <a16:creationId xmlns:a16="http://schemas.microsoft.com/office/drawing/2014/main" id="{B69AD91B-33EB-4F58-8486-6171F503A8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470" y="0"/>
            <a:ext cx="2113530" cy="667198"/>
          </a:xfrm>
          <a:prstGeom prst="rect">
            <a:avLst/>
          </a:prstGeom>
          <a:ln>
            <a:noFill/>
          </a:ln>
        </p:spPr>
      </p:pic>
      <p:sp>
        <p:nvSpPr>
          <p:cNvPr id="3" name="Rettangolo 2">
            <a:extLst>
              <a:ext uri="{FF2B5EF4-FFF2-40B4-BE49-F238E27FC236}">
                <a16:creationId xmlns:a16="http://schemas.microsoft.com/office/drawing/2014/main" id="{3672FCDA-F60F-489C-A6B8-4395F495EB18}"/>
              </a:ext>
            </a:extLst>
          </p:cNvPr>
          <p:cNvSpPr/>
          <p:nvPr/>
        </p:nvSpPr>
        <p:spPr>
          <a:xfrm>
            <a:off x="5559695" y="0"/>
            <a:ext cx="1532585" cy="667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8170553"/>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0634" y="-388241"/>
            <a:ext cx="3744416" cy="2023887"/>
          </a:xfrm>
        </p:spPr>
        <p:txBody>
          <a:bodyPr>
            <a:noAutofit/>
          </a:bodyPr>
          <a:lstStyle/>
          <a:p>
            <a:r>
              <a:rPr lang="en-GB" sz="1600" u="sng" dirty="0">
                <a:solidFill>
                  <a:srgbClr val="1C7DC3"/>
                </a:solidFill>
                <a:latin typeface="+mn-lt"/>
              </a:rPr>
              <a:t>% of the urban population </a:t>
            </a:r>
            <a:r>
              <a:rPr lang="en-GB" sz="1600" dirty="0">
                <a:solidFill>
                  <a:srgbClr val="1C7DC3"/>
                </a:solidFill>
                <a:latin typeface="+mn-lt"/>
              </a:rPr>
              <a:t>in the EU-28 </a:t>
            </a:r>
            <a:r>
              <a:rPr lang="en-GB" sz="1600" u="sng" dirty="0">
                <a:solidFill>
                  <a:srgbClr val="1C7DC3"/>
                </a:solidFill>
                <a:latin typeface="+mn-lt"/>
              </a:rPr>
              <a:t>exposed</a:t>
            </a:r>
            <a:r>
              <a:rPr lang="en-GB" sz="1600" dirty="0">
                <a:solidFill>
                  <a:srgbClr val="1C7DC3"/>
                </a:solidFill>
                <a:latin typeface="+mn-lt"/>
              </a:rPr>
              <a:t> to air pollutant concentrations </a:t>
            </a:r>
            <a:r>
              <a:rPr lang="en-GB" sz="1600" u="sng" dirty="0">
                <a:solidFill>
                  <a:srgbClr val="1C7DC3"/>
                </a:solidFill>
                <a:latin typeface="+mn-lt"/>
              </a:rPr>
              <a:t>above</a:t>
            </a:r>
            <a:r>
              <a:rPr lang="en-GB" sz="1600" dirty="0">
                <a:solidFill>
                  <a:srgbClr val="1C7DC3"/>
                </a:solidFill>
                <a:latin typeface="+mn-lt"/>
              </a:rPr>
              <a:t> certain </a:t>
            </a:r>
            <a:r>
              <a:rPr lang="en-GB" sz="1600" u="sng" dirty="0">
                <a:solidFill>
                  <a:srgbClr val="1C7DC3"/>
                </a:solidFill>
                <a:latin typeface="+mn-lt"/>
              </a:rPr>
              <a:t>EU and WHO reference concentrations</a:t>
            </a:r>
            <a:r>
              <a:rPr lang="en-GB" sz="1600" dirty="0">
                <a:solidFill>
                  <a:srgbClr val="1C7DC3"/>
                </a:solidFill>
                <a:latin typeface="+mn-lt"/>
              </a:rPr>
              <a:t>, in 2013-2015 period</a:t>
            </a:r>
            <a:endParaRPr lang="it-IT" sz="1600" dirty="0">
              <a:solidFill>
                <a:srgbClr val="1C7DC3"/>
              </a:solidFill>
              <a:latin typeface="+mn-lt"/>
            </a:endParaRPr>
          </a:p>
        </p:txBody>
      </p:sp>
      <p:sp>
        <p:nvSpPr>
          <p:cNvPr id="8" name="Title 1">
            <a:extLst>
              <a:ext uri="{FF2B5EF4-FFF2-40B4-BE49-F238E27FC236}">
                <a16:creationId xmlns:a16="http://schemas.microsoft.com/office/drawing/2014/main" id="{6F04226D-945B-456B-929D-7FC9178A1401}"/>
              </a:ext>
            </a:extLst>
          </p:cNvPr>
          <p:cNvSpPr txBox="1">
            <a:spLocks/>
          </p:cNvSpPr>
          <p:nvPr/>
        </p:nvSpPr>
        <p:spPr>
          <a:xfrm>
            <a:off x="2876902" y="2054229"/>
            <a:ext cx="5831880" cy="2592288"/>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br>
              <a:rPr lang="en-US" sz="3100" dirty="0"/>
            </a:br>
            <a:endParaRPr lang="nl-NL" sz="2800" dirty="0"/>
          </a:p>
        </p:txBody>
      </p:sp>
      <p:pic>
        <p:nvPicPr>
          <p:cNvPr id="12" name="Picture 7" descr="base-01.png">
            <a:extLst>
              <a:ext uri="{FF2B5EF4-FFF2-40B4-BE49-F238E27FC236}">
                <a16:creationId xmlns:a16="http://schemas.microsoft.com/office/drawing/2014/main" id="{C39AD1C1-F78C-4101-B16A-67FF655F4807}"/>
              </a:ext>
            </a:extLst>
          </p:cNvPr>
          <p:cNvPicPr>
            <a:picLocks noChangeAspect="1"/>
          </p:cNvPicPr>
          <p:nvPr/>
        </p:nvPicPr>
        <p:blipFill>
          <a:blip r:embed="rId3"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30" descr="Logo AMAT.eps">
            <a:extLst>
              <a:ext uri="{FF2B5EF4-FFF2-40B4-BE49-F238E27FC236}">
                <a16:creationId xmlns:a16="http://schemas.microsoft.com/office/drawing/2014/main" id="{7F76B33A-1B31-4029-9C2B-235CD3DF49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4" name="Segnaposto numero diapositiva 3">
            <a:extLst>
              <a:ext uri="{FF2B5EF4-FFF2-40B4-BE49-F238E27FC236}">
                <a16:creationId xmlns:a16="http://schemas.microsoft.com/office/drawing/2014/main" id="{15FACD3A-4758-425C-BD9A-733AE7795642}"/>
              </a:ext>
            </a:extLst>
          </p:cNvPr>
          <p:cNvSpPr>
            <a:spLocks noGrp="1"/>
          </p:cNvSpPr>
          <p:nvPr>
            <p:ph type="sldNum" sz="quarter" idx="12"/>
          </p:nvPr>
        </p:nvSpPr>
        <p:spPr>
          <a:xfrm>
            <a:off x="7046912" y="4767264"/>
            <a:ext cx="2133600" cy="273844"/>
          </a:xfrm>
        </p:spPr>
        <p:txBody>
          <a:bodyPr/>
          <a:lstStyle/>
          <a:p>
            <a:fld id="{4C0CA2B0-85BC-4059-9C86-5B487B8CFF5F}" type="slidenum">
              <a:rPr lang="nl-NL" smtClean="0"/>
              <a:t>8</a:t>
            </a:fld>
            <a:endParaRPr lang="nl-NL"/>
          </a:p>
        </p:txBody>
      </p:sp>
      <p:pic>
        <p:nvPicPr>
          <p:cNvPr id="10" name="Immagine 9">
            <a:extLst>
              <a:ext uri="{FF2B5EF4-FFF2-40B4-BE49-F238E27FC236}">
                <a16:creationId xmlns:a16="http://schemas.microsoft.com/office/drawing/2014/main" id="{BB364DC2-0E21-470F-865A-08D686CC4698}"/>
              </a:ext>
            </a:extLst>
          </p:cNvPr>
          <p:cNvPicPr/>
          <p:nvPr/>
        </p:nvPicPr>
        <p:blipFill>
          <a:blip r:embed="rId5"/>
          <a:stretch>
            <a:fillRect/>
          </a:stretch>
        </p:blipFill>
        <p:spPr>
          <a:xfrm>
            <a:off x="2718344" y="1306500"/>
            <a:ext cx="5831880" cy="3734608"/>
          </a:xfrm>
          <a:prstGeom prst="rect">
            <a:avLst/>
          </a:prstGeom>
          <a:ln w="19050">
            <a:solidFill>
              <a:srgbClr val="0070C0"/>
            </a:solidFill>
          </a:ln>
        </p:spPr>
      </p:pic>
      <p:sp>
        <p:nvSpPr>
          <p:cNvPr id="9" name="Title 1">
            <a:extLst>
              <a:ext uri="{FF2B5EF4-FFF2-40B4-BE49-F238E27FC236}">
                <a16:creationId xmlns:a16="http://schemas.microsoft.com/office/drawing/2014/main" id="{E70F2D54-363C-4248-AFDF-B39BC1203BBF}"/>
              </a:ext>
            </a:extLst>
          </p:cNvPr>
          <p:cNvSpPr txBox="1">
            <a:spLocks/>
          </p:cNvSpPr>
          <p:nvPr/>
        </p:nvSpPr>
        <p:spPr>
          <a:xfrm>
            <a:off x="12049" y="581516"/>
            <a:ext cx="2627016" cy="2592288"/>
          </a:xfrm>
          <a:prstGeom prst="rect">
            <a:avLst/>
          </a:prstGeom>
        </p:spPr>
        <p:txBody>
          <a:bodyPr vert="horz" lIns="91440" tIns="45720" rIns="91440" bIns="45720" rtlCol="0" anchor="ctr">
            <a:normAutofit fontScale="25000" lnSpcReduction="200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endParaRPr lang="en-US" sz="8000" b="0" dirty="0">
              <a:solidFill>
                <a:schemeClr val="bg1"/>
              </a:solidFill>
              <a:latin typeface="+mn-lt"/>
            </a:endParaRPr>
          </a:p>
          <a:p>
            <a:endParaRPr lang="en-US" sz="8000" b="0" dirty="0">
              <a:solidFill>
                <a:schemeClr val="bg1"/>
              </a:solidFill>
              <a:latin typeface="+mn-lt"/>
            </a:endParaRPr>
          </a:p>
          <a:p>
            <a:r>
              <a:rPr lang="en-US" sz="10400" b="0" dirty="0">
                <a:solidFill>
                  <a:schemeClr val="bg1"/>
                </a:solidFill>
                <a:latin typeface="+mn-lt"/>
              </a:rPr>
              <a:t>Better Air Quality Planning (Governance)</a:t>
            </a:r>
          </a:p>
          <a:p>
            <a:endParaRPr lang="en-US" sz="11200" b="0" dirty="0">
              <a:solidFill>
                <a:schemeClr val="bg1"/>
              </a:solidFill>
              <a:latin typeface="+mn-lt"/>
            </a:endParaRPr>
          </a:p>
          <a:p>
            <a:r>
              <a:rPr lang="en-US" sz="11200" b="0" dirty="0">
                <a:solidFill>
                  <a:schemeClr val="bg1"/>
                </a:solidFill>
                <a:latin typeface="+mn-lt"/>
              </a:rPr>
              <a:t>The problem: </a:t>
            </a:r>
          </a:p>
          <a:p>
            <a:r>
              <a:rPr lang="en-US" sz="11200" dirty="0">
                <a:solidFill>
                  <a:schemeClr val="bg1"/>
                </a:solidFill>
                <a:latin typeface="+mn-lt"/>
              </a:rPr>
              <a:t>Health</a:t>
            </a:r>
          </a:p>
          <a:p>
            <a:endParaRPr lang="en-US" sz="6700" b="0" dirty="0">
              <a:solidFill>
                <a:schemeClr val="bg1"/>
              </a:solidFill>
              <a:latin typeface="+mn-lt"/>
            </a:endParaRPr>
          </a:p>
          <a:p>
            <a:r>
              <a:rPr lang="en-US" sz="6700" b="0" dirty="0">
                <a:solidFill>
                  <a:schemeClr val="bg1"/>
                </a:solidFill>
              </a:rPr>
              <a:t> </a:t>
            </a:r>
          </a:p>
          <a:p>
            <a:r>
              <a:rPr lang="en-US" sz="2400" dirty="0">
                <a:latin typeface="+mn-lt"/>
              </a:rPr>
              <a:t>w</a:t>
            </a:r>
            <a:endParaRPr lang="en-US" sz="2400" u="sng" dirty="0">
              <a:solidFill>
                <a:schemeClr val="bg1"/>
              </a:solidFill>
            </a:endParaRPr>
          </a:p>
        </p:txBody>
      </p:sp>
    </p:spTree>
    <p:extLst>
      <p:ext uri="{BB962C8B-B14F-4D97-AF65-F5344CB8AC3E}">
        <p14:creationId xmlns:p14="http://schemas.microsoft.com/office/powerpoint/2010/main" val="358228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486" y="1491630"/>
            <a:ext cx="6294059" cy="2520280"/>
          </a:xfrm>
        </p:spPr>
        <p:txBody>
          <a:bodyPr>
            <a:noAutofit/>
          </a:bodyPr>
          <a:lstStyle/>
          <a:p>
            <a:r>
              <a:rPr lang="en-US" sz="4000" u="sng" dirty="0"/>
              <a:t>Action 2</a:t>
            </a:r>
            <a:br>
              <a:rPr lang="en-US" sz="3600" dirty="0"/>
            </a:br>
            <a:r>
              <a:rPr lang="en-US" sz="2000" dirty="0">
                <a:solidFill>
                  <a:schemeClr val="bg1"/>
                </a:solidFill>
              </a:rPr>
              <a:t>-</a:t>
            </a:r>
            <a:br>
              <a:rPr lang="en-US" sz="3600" dirty="0"/>
            </a:br>
            <a:r>
              <a:rPr lang="en-US" sz="3600" cap="all" dirty="0"/>
              <a:t>Better </a:t>
            </a:r>
            <a:br>
              <a:rPr lang="en-US" sz="3600" cap="all" dirty="0"/>
            </a:br>
            <a:r>
              <a:rPr lang="en-US" sz="3600" cap="all" dirty="0"/>
              <a:t>Air Quality Planning</a:t>
            </a:r>
            <a:br>
              <a:rPr lang="en-US" sz="3600" dirty="0"/>
            </a:br>
            <a:r>
              <a:rPr lang="en-US" sz="3600" dirty="0"/>
              <a:t>(Governance)</a:t>
            </a:r>
            <a:br>
              <a:rPr lang="en-US" sz="3600" dirty="0"/>
            </a:br>
            <a:br>
              <a:rPr lang="en-US" sz="3600" dirty="0"/>
            </a:br>
            <a:r>
              <a:rPr lang="en-US" sz="2400" dirty="0">
                <a:solidFill>
                  <a:srgbClr val="8CC96C"/>
                </a:solidFill>
              </a:rPr>
              <a:t>Action Leader: City of Milan </a:t>
            </a:r>
            <a:endParaRPr lang="nl-NL" sz="2400" dirty="0">
              <a:solidFill>
                <a:srgbClr val="8CC96C"/>
              </a:solidFill>
            </a:endParaRPr>
          </a:p>
        </p:txBody>
      </p:sp>
      <p:sp>
        <p:nvSpPr>
          <p:cNvPr id="4" name="Title 1">
            <a:extLst>
              <a:ext uri="{FF2B5EF4-FFF2-40B4-BE49-F238E27FC236}">
                <a16:creationId xmlns:a16="http://schemas.microsoft.com/office/drawing/2014/main" id="{EB04A161-DD0B-45CB-89CA-E0FB29CE16D7}"/>
              </a:ext>
            </a:extLst>
          </p:cNvPr>
          <p:cNvSpPr txBox="1">
            <a:spLocks/>
          </p:cNvSpPr>
          <p:nvPr/>
        </p:nvSpPr>
        <p:spPr>
          <a:xfrm>
            <a:off x="179512" y="267494"/>
            <a:ext cx="2736304" cy="2952328"/>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en-US" sz="2000" b="0" dirty="0">
                <a:solidFill>
                  <a:schemeClr val="bg1"/>
                </a:solidFill>
              </a:rPr>
              <a:t>Partnership</a:t>
            </a:r>
          </a:p>
          <a:p>
            <a:pPr algn="l"/>
            <a:r>
              <a:rPr lang="en-US" sz="2000" b="0" dirty="0">
                <a:solidFill>
                  <a:schemeClr val="bg1"/>
                </a:solidFill>
              </a:rPr>
              <a:t>Air Quality</a:t>
            </a:r>
          </a:p>
          <a:p>
            <a:pPr algn="l"/>
            <a:endParaRPr lang="en-US" sz="2000" b="0" u="sng" dirty="0">
              <a:solidFill>
                <a:schemeClr val="bg1"/>
              </a:solidFill>
            </a:endParaRPr>
          </a:p>
          <a:p>
            <a:pPr algn="l"/>
            <a:r>
              <a:rPr lang="en-US" sz="2000" dirty="0">
                <a:solidFill>
                  <a:schemeClr val="bg1"/>
                </a:solidFill>
              </a:rPr>
              <a:t>ACTION PLAN</a:t>
            </a:r>
            <a:br>
              <a:rPr lang="en-US" sz="2000" dirty="0">
                <a:solidFill>
                  <a:schemeClr val="bg1"/>
                </a:solidFill>
              </a:rPr>
            </a:br>
            <a:endParaRPr lang="en-US" sz="2000" dirty="0">
              <a:solidFill>
                <a:schemeClr val="bg1"/>
              </a:solidFill>
            </a:endParaRPr>
          </a:p>
          <a:p>
            <a:pPr algn="l"/>
            <a:r>
              <a:rPr lang="en-GB" sz="2000" b="0" dirty="0">
                <a:solidFill>
                  <a:schemeClr val="bg1"/>
                </a:solidFill>
              </a:rPr>
              <a:t>Better Regulation </a:t>
            </a:r>
          </a:p>
          <a:p>
            <a:pPr algn="l"/>
            <a:r>
              <a:rPr lang="en-GB" sz="2000" b="0" dirty="0">
                <a:solidFill>
                  <a:schemeClr val="bg1"/>
                </a:solidFill>
              </a:rPr>
              <a:t>&amp; Implementation</a:t>
            </a:r>
          </a:p>
          <a:p>
            <a:pPr algn="l"/>
            <a:br>
              <a:rPr lang="en-US" sz="2400" dirty="0">
                <a:solidFill>
                  <a:schemeClr val="bg1"/>
                </a:solidFill>
              </a:rPr>
            </a:br>
            <a:endParaRPr lang="nl-NL" sz="2400" dirty="0">
              <a:solidFill>
                <a:schemeClr val="bg1"/>
              </a:solidFill>
            </a:endParaRPr>
          </a:p>
        </p:txBody>
      </p:sp>
      <p:pic>
        <p:nvPicPr>
          <p:cNvPr id="5" name="Picture 7" descr="base-01.png">
            <a:extLst>
              <a:ext uri="{FF2B5EF4-FFF2-40B4-BE49-F238E27FC236}">
                <a16:creationId xmlns:a16="http://schemas.microsoft.com/office/drawing/2014/main" id="{DA210552-FEB9-4D41-AF29-2B31B45840C6}"/>
              </a:ext>
            </a:extLst>
          </p:cNvPr>
          <p:cNvPicPr>
            <a:picLocks noChangeAspect="1"/>
          </p:cNvPicPr>
          <p:nvPr/>
        </p:nvPicPr>
        <p:blipFill>
          <a:blip r:embed="rId2" cstate="print">
            <a:extLst>
              <a:ext uri="{28A0092B-C50C-407E-A947-70E740481C1C}">
                <a14:useLocalDpi xmlns:a14="http://schemas.microsoft.com/office/drawing/2010/main" val="0"/>
              </a:ext>
            </a:extLst>
          </a:blip>
          <a:srcRect l="86172" t="22568" b="20946"/>
          <a:stretch>
            <a:fillRect/>
          </a:stretch>
        </p:blipFill>
        <p:spPr bwMode="auto">
          <a:xfrm>
            <a:off x="32833" y="4577510"/>
            <a:ext cx="864096" cy="4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0" descr="Logo AMAT.eps">
            <a:extLst>
              <a:ext uri="{FF2B5EF4-FFF2-40B4-BE49-F238E27FC236}">
                <a16:creationId xmlns:a16="http://schemas.microsoft.com/office/drawing/2014/main" id="{55F81D01-DC91-4AEE-9D43-4559F79F09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00471"/>
            <a:ext cx="936104" cy="371593"/>
          </a:xfrm>
          <a:prstGeom prst="rect">
            <a:avLst/>
          </a:prstGeom>
          <a:solidFill>
            <a:schemeClr val="bg1"/>
          </a:solidFill>
          <a:ln>
            <a:noFill/>
          </a:ln>
          <a:extLst/>
        </p:spPr>
      </p:pic>
      <p:sp>
        <p:nvSpPr>
          <p:cNvPr id="7" name="Segnaposto numero diapositiva 2">
            <a:extLst>
              <a:ext uri="{FF2B5EF4-FFF2-40B4-BE49-F238E27FC236}">
                <a16:creationId xmlns:a16="http://schemas.microsoft.com/office/drawing/2014/main" id="{D9B7AD72-23C5-40F9-9B50-F3E7855234B3}"/>
              </a:ext>
            </a:extLst>
          </p:cNvPr>
          <p:cNvSpPr>
            <a:spLocks noGrp="1"/>
          </p:cNvSpPr>
          <p:nvPr>
            <p:ph type="sldNum" sz="quarter" idx="12"/>
          </p:nvPr>
        </p:nvSpPr>
        <p:spPr>
          <a:xfrm>
            <a:off x="6977567" y="4798220"/>
            <a:ext cx="2133600" cy="273844"/>
          </a:xfrm>
        </p:spPr>
        <p:txBody>
          <a:bodyPr/>
          <a:lstStyle/>
          <a:p>
            <a:fld id="{4C0CA2B0-85BC-4059-9C86-5B487B8CFF5F}" type="slidenum">
              <a:rPr lang="nl-NL" smtClean="0"/>
              <a:t>9</a:t>
            </a:fld>
            <a:endParaRPr lang="nl-NL" dirty="0"/>
          </a:p>
        </p:txBody>
      </p:sp>
    </p:spTree>
    <p:extLst>
      <p:ext uri="{BB962C8B-B14F-4D97-AF65-F5344CB8AC3E}">
        <p14:creationId xmlns:p14="http://schemas.microsoft.com/office/powerpoint/2010/main" val="12167809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UA_Air Quality_ppt template</Template>
  <TotalTime>2929</TotalTime>
  <Words>1863</Words>
  <Application>Microsoft Office PowerPoint</Application>
  <PresentationFormat>Presentazione su schermo (16:9)</PresentationFormat>
  <Paragraphs>288</Paragraphs>
  <Slides>16</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Montserrat</vt:lpstr>
      <vt:lpstr>Verdana</vt:lpstr>
      <vt:lpstr>Wingdings</vt:lpstr>
      <vt:lpstr>Tema di Office</vt:lpstr>
      <vt:lpstr> - Better targeted funding  for air quality</vt:lpstr>
      <vt:lpstr>Challenges</vt:lpstr>
      <vt:lpstr> ‘Business Model’ for Cities Air Quality Plans  (MILAN Pilot Project with EIB)</vt:lpstr>
      <vt:lpstr>Presentazione standard di PowerPoint</vt:lpstr>
      <vt:lpstr>Presentazione standard di PowerPoint</vt:lpstr>
      <vt:lpstr>Business Model for Cities Air Quality Plans</vt:lpstr>
      <vt:lpstr>Presentazione standard di PowerPoint</vt:lpstr>
      <vt:lpstr>% of the urban population in the EU-28 exposed to air pollutant concentrations above certain EU and WHO reference concentrations, in 2013-2015 period</vt:lpstr>
      <vt:lpstr>Action 2 - Better  Air Quality Planning (Governance)  Action Leader: City of Milan </vt:lpstr>
      <vt:lpstr>Presentazione standard di PowerPoint</vt:lpstr>
      <vt:lpstr>Air Quality Plans</vt:lpstr>
      <vt:lpstr>Best Practices in  Air Quality Measures Register </vt:lpstr>
      <vt:lpstr>Presentazione standard di PowerPoint</vt:lpstr>
      <vt:lpstr>Air Quality Plans</vt:lpstr>
      <vt:lpstr>Lesson Learnt</vt:lpstr>
      <vt:lpstr>Challenges 2/2</vt:lpstr>
    </vt:vector>
  </TitlesOfParts>
  <Company>ECORYS Nederland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template</dc:title>
  <dc:creator>S.Moroni AMAT</dc:creator>
  <cp:lastModifiedBy>Silvia</cp:lastModifiedBy>
  <cp:revision>428</cp:revision>
  <cp:lastPrinted>2018-03-29T13:48:26Z</cp:lastPrinted>
  <dcterms:created xsi:type="dcterms:W3CDTF">2017-06-07T13:41:37Z</dcterms:created>
  <dcterms:modified xsi:type="dcterms:W3CDTF">2018-10-10T09:20:17Z</dcterms:modified>
</cp:coreProperties>
</file>