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handoutMasterIdLst>
    <p:handoutMasterId r:id="rId10"/>
  </p:handoutMasterIdLst>
  <p:sldIdLst>
    <p:sldId id="275" r:id="rId6"/>
    <p:sldId id="260" r:id="rId7"/>
    <p:sldId id="269" r:id="rId8"/>
    <p:sldId id="272" r:id="rId9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441">
          <p15:clr>
            <a:srgbClr val="A4A3A4"/>
          </p15:clr>
        </p15:guide>
        <p15:guide id="3" orient="horz" pos="2232">
          <p15:clr>
            <a:srgbClr val="A4A3A4"/>
          </p15:clr>
        </p15:guide>
        <p15:guide id="4" pos="2880">
          <p15:clr>
            <a:srgbClr val="A4A3A4"/>
          </p15:clr>
        </p15:guide>
        <p15:guide id="5" pos="113">
          <p15:clr>
            <a:srgbClr val="A4A3A4"/>
          </p15:clr>
        </p15:guide>
        <p15:guide id="6" pos="3243">
          <p15:clr>
            <a:srgbClr val="A4A3A4"/>
          </p15:clr>
        </p15:guide>
        <p15:guide id="7" pos="5647">
          <p15:clr>
            <a:srgbClr val="A4A3A4"/>
          </p15:clr>
        </p15:guide>
        <p15:guide id="8" pos="49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C96C"/>
    <a:srgbClr val="F1592A"/>
    <a:srgbClr val="1C7DC3"/>
    <a:srgbClr val="A4BFE1"/>
    <a:srgbClr val="D0D0D0"/>
    <a:srgbClr val="CEE102"/>
    <a:srgbClr val="5E9C19"/>
    <a:srgbClr val="006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89" d="100"/>
          <a:sy n="89" d="100"/>
        </p:scale>
        <p:origin x="572" y="48"/>
      </p:cViewPr>
      <p:guideLst>
        <p:guide orient="horz" pos="1620"/>
        <p:guide orient="horz" pos="441"/>
        <p:guide orient="horz" pos="2232"/>
        <p:guide pos="2880"/>
        <p:guide pos="113"/>
        <p:guide pos="3243"/>
        <p:guide pos="5647"/>
        <p:guide pos="49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8BF0C-178A-4E8A-8C32-063FBB5EB88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AA50D-23BC-4F9A-B86D-5AABC3CB1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69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5646"/>
            <a:ext cx="8229600" cy="857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159732" y="2914650"/>
            <a:ext cx="4824536" cy="1314450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1C7DC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pic>
        <p:nvPicPr>
          <p:cNvPr id="8" name="Picture 2" descr="F:\PROPOSALS &amp; CONTRACTS\Contract\Research Contract\BR32036 Urban Agenda\FWC management\Communication\2. Visuals\2. Partnerships\AirQuality\UA air-quality (without cityline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060" y="3542644"/>
            <a:ext cx="1379880" cy="43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28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9552" y="1058863"/>
            <a:ext cx="3744912" cy="3097212"/>
          </a:xfrm>
        </p:spPr>
        <p:txBody>
          <a:bodyPr/>
          <a:lstStyle>
            <a:lvl1pPr marL="0" indent="0" algn="ctr">
              <a:buNone/>
              <a:defRPr>
                <a:solidFill>
                  <a:srgbClr val="1C7DC3"/>
                </a:solidFill>
              </a:defRPr>
            </a:lvl1pPr>
            <a:lvl2pPr marL="457200" indent="0" algn="ctr">
              <a:buNone/>
              <a:defRPr>
                <a:solidFill>
                  <a:srgbClr val="1C7DC3"/>
                </a:solidFill>
              </a:defRPr>
            </a:lvl2pPr>
            <a:lvl3pPr marL="914400" indent="0" algn="ctr">
              <a:buNone/>
              <a:defRPr>
                <a:solidFill>
                  <a:srgbClr val="1C7DC3"/>
                </a:solidFill>
              </a:defRPr>
            </a:lvl3pPr>
            <a:lvl4pPr marL="1371600" indent="0" algn="ctr">
              <a:buNone/>
              <a:defRPr>
                <a:solidFill>
                  <a:srgbClr val="1C7DC3"/>
                </a:solidFill>
              </a:defRPr>
            </a:lvl4pPr>
            <a:lvl5pPr marL="1828800" indent="0" algn="ctr">
              <a:buNone/>
              <a:defRPr>
                <a:solidFill>
                  <a:srgbClr val="1C7DC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860727" y="1058863"/>
            <a:ext cx="3816350" cy="3168650"/>
          </a:xfrm>
        </p:spPr>
        <p:txBody>
          <a:bodyPr/>
          <a:lstStyle>
            <a:lvl1pPr marL="0" indent="0" algn="ctr">
              <a:buNone/>
              <a:defRPr>
                <a:solidFill>
                  <a:srgbClr val="1C7DC3"/>
                </a:solidFill>
              </a:defRPr>
            </a:lvl1pPr>
            <a:lvl2pPr marL="457200" indent="0" algn="ctr">
              <a:buNone/>
              <a:defRPr>
                <a:solidFill>
                  <a:srgbClr val="1C7DC3"/>
                </a:solidFill>
              </a:defRPr>
            </a:lvl2pPr>
            <a:lvl3pPr marL="914400" indent="0" algn="ctr">
              <a:buNone/>
              <a:defRPr>
                <a:solidFill>
                  <a:srgbClr val="1C7DC3"/>
                </a:solidFill>
              </a:defRPr>
            </a:lvl3pPr>
            <a:lvl4pPr marL="1371600" indent="0" algn="ctr">
              <a:buNone/>
              <a:defRPr>
                <a:solidFill>
                  <a:srgbClr val="1C7DC3"/>
                </a:solidFill>
              </a:defRPr>
            </a:lvl4pPr>
            <a:lvl5pPr marL="1828800" indent="0" algn="ctr">
              <a:buNone/>
              <a:defRPr>
                <a:solidFill>
                  <a:srgbClr val="1C7DC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" name="Picture 2" descr="F:\PROPOSALS &amp; CONTRACTS\Contract\Research Contract\BR32036 Urban Agenda\FWC management\Communication\2. Visuals\2. Partnerships\AirQuality\UA air-quality (without cityline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517" y="48574"/>
            <a:ext cx="1379880" cy="43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108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339519" y="1257884"/>
            <a:ext cx="4464967" cy="2627734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157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8CC9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95288" y="842963"/>
            <a:ext cx="4248150" cy="37449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932363" y="842963"/>
            <a:ext cx="3887787" cy="37449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80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rgbClr val="F159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9552" y="1058863"/>
            <a:ext cx="3744912" cy="30972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860727" y="1058863"/>
            <a:ext cx="3816350" cy="3168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9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t>‹#›</a:t>
            </a:fld>
            <a:endParaRPr lang="nl-NL"/>
          </a:p>
        </p:txBody>
      </p:sp>
      <p:sp>
        <p:nvSpPr>
          <p:cNvPr id="8" name="Shape 9"/>
          <p:cNvSpPr/>
          <p:nvPr userDrawn="1"/>
        </p:nvSpPr>
        <p:spPr>
          <a:xfrm flipH="1">
            <a:off x="1620000" y="3690"/>
            <a:ext cx="7524000" cy="5139811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7" name="Shape 10"/>
          <p:cNvSpPr/>
          <p:nvPr userDrawn="1"/>
        </p:nvSpPr>
        <p:spPr>
          <a:xfrm flipH="1">
            <a:off x="1979712" y="-3723"/>
            <a:ext cx="7164288" cy="5147222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2608" y="1956694"/>
            <a:ext cx="5831880" cy="1102519"/>
          </a:xfrm>
        </p:spPr>
        <p:txBody>
          <a:bodyPr/>
          <a:lstStyle>
            <a:lvl1pPr algn="r">
              <a:defRPr>
                <a:solidFill>
                  <a:srgbClr val="F1592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9952" y="3273524"/>
            <a:ext cx="4824536" cy="131445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8CC96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pic>
        <p:nvPicPr>
          <p:cNvPr id="10" name="Picture 2" descr="F:\PROPOSALS &amp; CONTRACTS\Contract\Research Contract\BR32036 Urban Agenda\FWC management\Communication\2. Visuals\2. Partnerships\AirQuality\UA air-quality (without cityline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517" y="48574"/>
            <a:ext cx="1379880" cy="43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16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t>‹#›</a:t>
            </a:fld>
            <a:endParaRPr lang="nl-NL"/>
          </a:p>
        </p:txBody>
      </p:sp>
      <p:sp>
        <p:nvSpPr>
          <p:cNvPr id="16" name="Shape 9"/>
          <p:cNvSpPr/>
          <p:nvPr userDrawn="1"/>
        </p:nvSpPr>
        <p:spPr>
          <a:xfrm flipH="1">
            <a:off x="-7200" y="3690"/>
            <a:ext cx="9151200" cy="5139811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7" name="Shape 10"/>
          <p:cNvSpPr/>
          <p:nvPr userDrawn="1"/>
        </p:nvSpPr>
        <p:spPr>
          <a:xfrm flipH="1">
            <a:off x="353415" y="-3723"/>
            <a:ext cx="8790585" cy="5147222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64096"/>
            <a:ext cx="8496300" cy="683518"/>
          </a:xfrm>
        </p:spPr>
        <p:txBody>
          <a:bodyPr/>
          <a:lstStyle>
            <a:lvl1pPr algn="r">
              <a:defRPr>
                <a:solidFill>
                  <a:srgbClr val="F1592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1907705" y="1600200"/>
            <a:ext cx="7056908" cy="1943100"/>
          </a:xfrm>
        </p:spPr>
        <p:txBody>
          <a:bodyPr/>
          <a:lstStyle>
            <a:lvl1pPr marL="0" indent="0">
              <a:buNone/>
              <a:defRPr>
                <a:solidFill>
                  <a:srgbClr val="1C7DC3"/>
                </a:solidFill>
              </a:defRPr>
            </a:lvl1pPr>
            <a:lvl2pPr marL="457200" indent="0">
              <a:buNone/>
              <a:defRPr>
                <a:solidFill>
                  <a:srgbClr val="1C7DC3"/>
                </a:solidFill>
              </a:defRPr>
            </a:lvl2pPr>
            <a:lvl3pPr marL="914400" indent="0">
              <a:buNone/>
              <a:defRPr>
                <a:solidFill>
                  <a:srgbClr val="1C7DC3"/>
                </a:solidFill>
              </a:defRPr>
            </a:lvl3pPr>
            <a:lvl4pPr marL="1371600" indent="0">
              <a:buNone/>
              <a:defRPr>
                <a:solidFill>
                  <a:srgbClr val="1C7DC3"/>
                </a:solidFill>
              </a:defRPr>
            </a:lvl4pPr>
            <a:lvl5pPr marL="1828800" indent="0">
              <a:buNone/>
              <a:defRPr>
                <a:solidFill>
                  <a:srgbClr val="1C7DC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2" descr="F:\PROPOSALS &amp; CONTRACTS\Contract\Research Contract\BR32036 Urban Agenda\FWC management\Communication\2. Visuals\2. Partnerships\AirQuality\UA air-quality (without cityline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517" y="48574"/>
            <a:ext cx="1379880" cy="43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22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9"/>
          <p:cNvSpPr/>
          <p:nvPr userDrawn="1"/>
        </p:nvSpPr>
        <p:spPr>
          <a:xfrm flipH="1">
            <a:off x="-1357200" y="3690"/>
            <a:ext cx="10501200" cy="5139811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10"/>
          <p:cNvSpPr/>
          <p:nvPr userDrawn="1"/>
        </p:nvSpPr>
        <p:spPr>
          <a:xfrm flipH="1">
            <a:off x="-996960" y="-3723"/>
            <a:ext cx="10140959" cy="5147222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99542"/>
            <a:ext cx="8496175" cy="857250"/>
          </a:xfrm>
        </p:spPr>
        <p:txBody>
          <a:bodyPr/>
          <a:lstStyle>
            <a:lvl1pPr algn="r">
              <a:defRPr>
                <a:solidFill>
                  <a:srgbClr val="F1592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93714"/>
            <a:ext cx="8496175" cy="3326308"/>
          </a:xfrm>
        </p:spPr>
        <p:txBody>
          <a:bodyPr/>
          <a:lstStyle>
            <a:lvl1pPr marL="0" indent="0" algn="r">
              <a:buNone/>
              <a:defRPr>
                <a:solidFill>
                  <a:srgbClr val="1C7DC3"/>
                </a:solidFill>
              </a:defRPr>
            </a:lvl1pPr>
            <a:lvl2pPr marL="457200" indent="0" algn="r">
              <a:buNone/>
              <a:defRPr>
                <a:solidFill>
                  <a:srgbClr val="1C7DC3"/>
                </a:solidFill>
              </a:defRPr>
            </a:lvl2pPr>
            <a:lvl3pPr marL="914400" indent="0" algn="r">
              <a:buNone/>
              <a:defRPr>
                <a:solidFill>
                  <a:srgbClr val="1C7DC3"/>
                </a:solidFill>
              </a:defRPr>
            </a:lvl3pPr>
            <a:lvl4pPr marL="1371600" indent="0" algn="r">
              <a:buNone/>
              <a:defRPr>
                <a:solidFill>
                  <a:srgbClr val="1C7DC3"/>
                </a:solidFill>
              </a:defRPr>
            </a:lvl4pPr>
            <a:lvl5pPr marL="1828800" indent="0" algn="r">
              <a:buNone/>
              <a:defRPr>
                <a:solidFill>
                  <a:srgbClr val="1C7DC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pic>
        <p:nvPicPr>
          <p:cNvPr id="7" name="Picture 2" descr="F:\PROPOSALS &amp; CONTRACTS\Contract\Research Contract\BR32036 Urban Agenda\FWC management\Communication\2. Visuals\2. Partnerships\AirQuality\UA air-quality (without cityline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517" y="48574"/>
            <a:ext cx="1379880" cy="43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24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t>‹#›</a:t>
            </a:fld>
            <a:endParaRPr lang="nl-NL"/>
          </a:p>
        </p:txBody>
      </p:sp>
      <p:sp>
        <p:nvSpPr>
          <p:cNvPr id="14" name="Shape 9"/>
          <p:cNvSpPr/>
          <p:nvPr userDrawn="1"/>
        </p:nvSpPr>
        <p:spPr>
          <a:xfrm flipH="1">
            <a:off x="3351600" y="3690"/>
            <a:ext cx="5792400" cy="5139811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5" name="Shape 10"/>
          <p:cNvSpPr/>
          <p:nvPr userDrawn="1"/>
        </p:nvSpPr>
        <p:spPr>
          <a:xfrm flipH="1">
            <a:off x="3710332" y="-3723"/>
            <a:ext cx="5433666" cy="5147222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932040" y="714525"/>
            <a:ext cx="4032573" cy="857250"/>
          </a:xfrm>
        </p:spPr>
        <p:txBody>
          <a:bodyPr>
            <a:noAutofit/>
          </a:bodyPr>
          <a:lstStyle>
            <a:lvl1pPr algn="r">
              <a:defRPr sz="3000">
                <a:solidFill>
                  <a:srgbClr val="F1592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932040" y="1846064"/>
            <a:ext cx="4032573" cy="3394472"/>
          </a:xfrm>
        </p:spPr>
        <p:txBody>
          <a:bodyPr/>
          <a:lstStyle>
            <a:lvl1pPr marL="0" indent="0" algn="r">
              <a:buNone/>
              <a:defRPr>
                <a:solidFill>
                  <a:srgbClr val="1C7DC3"/>
                </a:solidFill>
              </a:defRPr>
            </a:lvl1pPr>
            <a:lvl2pPr marL="457200" indent="0" algn="r">
              <a:buNone/>
              <a:defRPr>
                <a:solidFill>
                  <a:srgbClr val="1C7DC3"/>
                </a:solidFill>
              </a:defRPr>
            </a:lvl2pPr>
            <a:lvl3pPr marL="914400" indent="0" algn="r">
              <a:buNone/>
              <a:defRPr>
                <a:solidFill>
                  <a:srgbClr val="1C7DC3"/>
                </a:solidFill>
              </a:defRPr>
            </a:lvl3pPr>
            <a:lvl4pPr marL="1371600" indent="0" algn="r">
              <a:buNone/>
              <a:defRPr>
                <a:solidFill>
                  <a:srgbClr val="1C7DC3"/>
                </a:solidFill>
              </a:defRPr>
            </a:lvl4pPr>
            <a:lvl5pPr marL="1828800" indent="0" algn="r">
              <a:buNone/>
              <a:defRPr>
                <a:solidFill>
                  <a:srgbClr val="1C7DC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pic>
        <p:nvPicPr>
          <p:cNvPr id="10" name="Picture 2" descr="F:\PROPOSALS &amp; CONTRACTS\Contract\Research Contract\BR32036 Urban Agenda\FWC management\Communication\2. Visuals\2. Partnerships\AirQuality\UA air-quality (without cityline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517" y="48574"/>
            <a:ext cx="1379880" cy="43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13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t>‹#›</a:t>
            </a:fld>
            <a:endParaRPr lang="nl-NL"/>
          </a:p>
        </p:txBody>
      </p:sp>
      <p:sp>
        <p:nvSpPr>
          <p:cNvPr id="6" name="Shape 29"/>
          <p:cNvSpPr txBox="1"/>
          <p:nvPr userDrawn="1"/>
        </p:nvSpPr>
        <p:spPr>
          <a:xfrm>
            <a:off x="1074693" y="771550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>
                <a:solidFill>
                  <a:srgbClr val="F1592A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</a:p>
        </p:txBody>
      </p:sp>
      <p:sp>
        <p:nvSpPr>
          <p:cNvPr id="8" name="Shape 29"/>
          <p:cNvSpPr txBox="1"/>
          <p:nvPr userDrawn="1"/>
        </p:nvSpPr>
        <p:spPr>
          <a:xfrm>
            <a:off x="7295320" y="2474304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 smtClean="0">
                <a:solidFill>
                  <a:srgbClr val="F1592A"/>
                </a:solidFill>
                <a:latin typeface="Montserrat"/>
                <a:ea typeface="Montserrat"/>
                <a:cs typeface="Montserrat"/>
                <a:sym typeface="Montserrat"/>
              </a:rPr>
              <a:t>”</a:t>
            </a:r>
            <a:endParaRPr lang="en" sz="12000" dirty="0">
              <a:solidFill>
                <a:srgbClr val="F1592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2862" y="1424604"/>
            <a:ext cx="5472459" cy="2520925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1592A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1592A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1592A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1592A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1592A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3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9"/>
          <p:cNvSpPr/>
          <p:nvPr userDrawn="1"/>
        </p:nvSpPr>
        <p:spPr>
          <a:xfrm flipH="1">
            <a:off x="1331640" y="3690"/>
            <a:ext cx="7812360" cy="5139811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10"/>
          <p:cNvSpPr/>
          <p:nvPr userDrawn="1"/>
        </p:nvSpPr>
        <p:spPr>
          <a:xfrm flipH="1">
            <a:off x="1815472" y="-3723"/>
            <a:ext cx="7328526" cy="5147222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564185" y="699542"/>
            <a:ext cx="6400303" cy="857250"/>
          </a:xfrm>
        </p:spPr>
        <p:txBody>
          <a:bodyPr/>
          <a:lstStyle>
            <a:lvl1pPr algn="r">
              <a:defRPr>
                <a:solidFill>
                  <a:srgbClr val="F1592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4716349" y="1595662"/>
            <a:ext cx="2088232" cy="2526929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rgbClr val="1C7DC3"/>
                </a:solidFill>
              </a:defRPr>
            </a:lvl1pPr>
            <a:lvl2pPr marL="457200" indent="0" algn="ctr">
              <a:buNone/>
              <a:defRPr sz="2000">
                <a:solidFill>
                  <a:srgbClr val="1C7DC3"/>
                </a:solidFill>
              </a:defRPr>
            </a:lvl2pPr>
            <a:lvl3pPr marL="914400" indent="0" algn="ctr">
              <a:buNone/>
              <a:defRPr sz="2000">
                <a:solidFill>
                  <a:srgbClr val="1C7DC3"/>
                </a:solidFill>
              </a:defRPr>
            </a:lvl3pPr>
            <a:lvl4pPr marL="1371600" indent="0" algn="ctr">
              <a:buNone/>
              <a:defRPr sz="2000">
                <a:solidFill>
                  <a:srgbClr val="1C7DC3"/>
                </a:solidFill>
              </a:defRPr>
            </a:lvl4pPr>
            <a:lvl5pPr marL="1828800" indent="0" algn="ctr">
              <a:buNone/>
              <a:defRPr sz="2000">
                <a:solidFill>
                  <a:srgbClr val="1C7DC3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2556545" y="1594893"/>
            <a:ext cx="2016125" cy="252095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000">
                <a:solidFill>
                  <a:srgbClr val="1C7DC3"/>
                </a:solidFill>
              </a:defRPr>
            </a:lvl1pPr>
            <a:lvl2pPr marL="457200" indent="0">
              <a:buFontTx/>
              <a:buNone/>
              <a:defRPr sz="2000">
                <a:solidFill>
                  <a:srgbClr val="D0D0D0"/>
                </a:solidFill>
              </a:defRPr>
            </a:lvl2pPr>
            <a:lvl3pPr marL="914400" indent="0">
              <a:buFontTx/>
              <a:buNone/>
              <a:defRPr sz="2000">
                <a:solidFill>
                  <a:srgbClr val="D0D0D0"/>
                </a:solidFill>
              </a:defRPr>
            </a:lvl3pPr>
            <a:lvl4pPr marL="1371600" indent="0">
              <a:buFontTx/>
              <a:buNone/>
              <a:defRPr sz="2000">
                <a:solidFill>
                  <a:srgbClr val="D0D0D0"/>
                </a:solidFill>
              </a:defRPr>
            </a:lvl4pPr>
            <a:lvl5pPr marL="1828800" indent="0">
              <a:buFontTx/>
              <a:buNone/>
              <a:defRPr sz="2000">
                <a:solidFill>
                  <a:srgbClr val="D0D0D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6"/>
          </p:nvPr>
        </p:nvSpPr>
        <p:spPr>
          <a:xfrm>
            <a:off x="6948264" y="1594893"/>
            <a:ext cx="2016125" cy="252095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000">
                <a:solidFill>
                  <a:srgbClr val="1C7DC3"/>
                </a:solidFill>
              </a:defRPr>
            </a:lvl1pPr>
            <a:lvl2pPr marL="457200" indent="0">
              <a:buFontTx/>
              <a:buNone/>
              <a:defRPr sz="2000">
                <a:solidFill>
                  <a:srgbClr val="D0D0D0"/>
                </a:solidFill>
              </a:defRPr>
            </a:lvl2pPr>
            <a:lvl3pPr marL="914400" indent="0">
              <a:buFontTx/>
              <a:buNone/>
              <a:defRPr sz="2000">
                <a:solidFill>
                  <a:srgbClr val="D0D0D0"/>
                </a:solidFill>
              </a:defRPr>
            </a:lvl3pPr>
            <a:lvl4pPr marL="1371600" indent="0">
              <a:buFontTx/>
              <a:buNone/>
              <a:defRPr sz="2000">
                <a:solidFill>
                  <a:srgbClr val="D0D0D0"/>
                </a:solidFill>
              </a:defRPr>
            </a:lvl4pPr>
            <a:lvl5pPr marL="1828800" indent="0">
              <a:buFontTx/>
              <a:buNone/>
              <a:defRPr sz="2000">
                <a:solidFill>
                  <a:srgbClr val="D0D0D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2" descr="F:\PROPOSALS &amp; CONTRACTS\Contract\Research Contract\BR32036 Urban Agenda\FWC management\Communication\2. Visuals\2. Partnerships\AirQuality\UA air-quality (without cityline)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517" y="48574"/>
            <a:ext cx="1379880" cy="43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82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4" name="Shape 29"/>
          <p:cNvSpPr txBox="1"/>
          <p:nvPr userDrawn="1"/>
        </p:nvSpPr>
        <p:spPr>
          <a:xfrm>
            <a:off x="1074693" y="771550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>
                <a:solidFill>
                  <a:srgbClr val="8CC96C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</a:p>
        </p:txBody>
      </p:sp>
      <p:sp>
        <p:nvSpPr>
          <p:cNvPr id="5" name="Shape 29"/>
          <p:cNvSpPr txBox="1"/>
          <p:nvPr userDrawn="1"/>
        </p:nvSpPr>
        <p:spPr>
          <a:xfrm>
            <a:off x="7295320" y="2474304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 smtClean="0">
                <a:solidFill>
                  <a:srgbClr val="8CC96C"/>
                </a:solidFill>
                <a:latin typeface="Montserrat"/>
                <a:ea typeface="Montserrat"/>
                <a:cs typeface="Montserrat"/>
                <a:sym typeface="Montserrat"/>
              </a:rPr>
              <a:t>”</a:t>
            </a:r>
            <a:endParaRPr lang="en" sz="12000" dirty="0">
              <a:solidFill>
                <a:srgbClr val="8CC96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07704" y="1425575"/>
            <a:ext cx="5256584" cy="2658343"/>
          </a:xfrm>
        </p:spPr>
        <p:txBody>
          <a:bodyPr/>
          <a:lstStyle>
            <a:lvl1pPr marL="0" indent="0" algn="ctr">
              <a:buNone/>
              <a:defRPr>
                <a:solidFill>
                  <a:srgbClr val="8CC96C"/>
                </a:solidFill>
              </a:defRPr>
            </a:lvl1pPr>
            <a:lvl2pPr marL="457200" indent="0" algn="ctr">
              <a:buNone/>
              <a:defRPr>
                <a:solidFill>
                  <a:srgbClr val="8CC96C"/>
                </a:solidFill>
              </a:defRPr>
            </a:lvl2pPr>
            <a:lvl3pPr marL="914400" indent="0" algn="ctr">
              <a:buNone/>
              <a:defRPr>
                <a:solidFill>
                  <a:srgbClr val="8CC96C"/>
                </a:solidFill>
              </a:defRPr>
            </a:lvl3pPr>
            <a:lvl4pPr marL="1371600" indent="0" algn="ctr">
              <a:buNone/>
              <a:defRPr>
                <a:solidFill>
                  <a:srgbClr val="8CC96C"/>
                </a:solidFill>
              </a:defRPr>
            </a:lvl4pPr>
            <a:lvl5pPr marL="1828800" indent="0" algn="ctr">
              <a:buNone/>
              <a:defRPr>
                <a:solidFill>
                  <a:srgbClr val="8CC96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CA2B0-85BC-4059-9C86-5B487B8CFF5F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4" name="Shape 29"/>
          <p:cNvSpPr txBox="1"/>
          <p:nvPr userDrawn="1"/>
        </p:nvSpPr>
        <p:spPr>
          <a:xfrm>
            <a:off x="1074693" y="771550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</a:p>
        </p:txBody>
      </p:sp>
      <p:sp>
        <p:nvSpPr>
          <p:cNvPr id="5" name="Shape 29"/>
          <p:cNvSpPr txBox="1"/>
          <p:nvPr userDrawn="1"/>
        </p:nvSpPr>
        <p:spPr>
          <a:xfrm>
            <a:off x="7295320" y="2474304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0" dirty="0" smtClean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”</a:t>
            </a:r>
            <a:endParaRPr lang="en" sz="120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052638" y="1563688"/>
            <a:ext cx="5039642" cy="230420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0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7D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0CA2B0-85BC-4059-9C86-5B487B8CFF5F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87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9" r:id="rId3"/>
    <p:sldLayoutId id="2147483650" r:id="rId4"/>
    <p:sldLayoutId id="2147483655" r:id="rId5"/>
    <p:sldLayoutId id="2147483654" r:id="rId6"/>
    <p:sldLayoutId id="2147483657" r:id="rId7"/>
    <p:sldLayoutId id="2147483662" r:id="rId8"/>
    <p:sldLayoutId id="2147483663" r:id="rId9"/>
    <p:sldLayoutId id="2147483666" r:id="rId10"/>
    <p:sldLayoutId id="2147483660" r:id="rId11"/>
    <p:sldLayoutId id="2147483664" r:id="rId12"/>
    <p:sldLayoutId id="214748366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Identification of gaps in legislation and implementation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Brussels, 10 Oct. 2018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166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9542"/>
            <a:ext cx="8280921" cy="857250"/>
          </a:xfrm>
        </p:spPr>
        <p:txBody>
          <a:bodyPr>
            <a:noAutofit/>
          </a:bodyPr>
          <a:lstStyle/>
          <a:p>
            <a:r>
              <a:rPr lang="nl-NL" sz="4000" dirty="0" smtClean="0"/>
              <a:t>AIR QUALITY = </a:t>
            </a:r>
            <a:br>
              <a:rPr lang="nl-NL" sz="4000" dirty="0" smtClean="0"/>
            </a:br>
            <a:r>
              <a:rPr lang="nl-NL" sz="4000" dirty="0" smtClean="0"/>
              <a:t>HEALTH IMPACT</a:t>
            </a:r>
            <a:endParaRPr lang="en-GB" sz="4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987825" y="1594893"/>
            <a:ext cx="5616624" cy="76083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Air </a:t>
            </a:r>
            <a:r>
              <a:rPr lang="en-US" sz="3200" dirty="0"/>
              <a:t>Quality is an externality </a:t>
            </a:r>
            <a:endParaRPr lang="en-GB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…Health </a:t>
            </a:r>
            <a:r>
              <a:rPr lang="en-US" sz="3200" dirty="0"/>
              <a:t>is not</a:t>
            </a:r>
            <a:endParaRPr lang="en-GB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Partnership strongly advocates the concept of Healthy Cities</a:t>
            </a:r>
            <a:endParaRPr lang="en-GB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48164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9" y="699542"/>
            <a:ext cx="6840760" cy="857250"/>
          </a:xfrm>
        </p:spPr>
        <p:txBody>
          <a:bodyPr>
            <a:noAutofit/>
          </a:bodyPr>
          <a:lstStyle/>
          <a:p>
            <a:r>
              <a:rPr lang="en-US" dirty="0"/>
              <a:t>From an air quality perspective: 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987924" y="1995686"/>
            <a:ext cx="5976565" cy="760833"/>
          </a:xfrm>
        </p:spPr>
        <p:txBody>
          <a:bodyPr/>
          <a:lstStyle/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n-US" sz="4000" dirty="0" smtClean="0"/>
              <a:t>Integrated </a:t>
            </a:r>
            <a:r>
              <a:rPr lang="en-US" sz="4000" dirty="0"/>
              <a:t>approach</a:t>
            </a:r>
            <a:endParaRPr lang="en-GB" sz="4000" dirty="0"/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n-US" sz="4000" dirty="0"/>
              <a:t>Multi governance level approach</a:t>
            </a:r>
            <a:endParaRPr lang="en-GB" sz="4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80321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794" y="699542"/>
            <a:ext cx="6400303" cy="857250"/>
          </a:xfrm>
        </p:spPr>
        <p:txBody>
          <a:bodyPr>
            <a:noAutofit/>
          </a:bodyPr>
          <a:lstStyle/>
          <a:p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Legal analysis + effectiveness of implementation of legislation</a:t>
            </a:r>
            <a:br>
              <a:rPr lang="en-US" sz="3200" smtClean="0"/>
            </a:br>
            <a:r>
              <a:rPr lang="en-US" sz="3200" smtClean="0"/>
              <a:t>=&gt; input in fitness check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3435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A_Air Quality_ppt template.potx" id="{606C6203-586C-4400-9B4C-684069A0F527}" vid="{19D45F00-5582-4673-9A11-D2EDC56BDB4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36E8B5219F9544A975C2513B39951E" ma:contentTypeVersion="0" ma:contentTypeDescription="Create a new document." ma:contentTypeScope="" ma:versionID="4421945bbc6a6b2fcadc0f015ca88c1d">
  <xsd:schema xmlns:xsd="http://www.w3.org/2001/XMLSchema" xmlns:xs="http://www.w3.org/2001/XMLSchema" xmlns:p="http://schemas.microsoft.com/office/2006/metadata/properties" xmlns:ns2="6209e0a3-51ae-4124-acb7-526a35802579" targetNamespace="http://schemas.microsoft.com/office/2006/metadata/properties" ma:root="true" ma:fieldsID="4716de4c668eb6aa9ea7499ac3f614c1" ns2:_="">
    <xsd:import namespace="6209e0a3-51ae-4124-acb7-526a3580257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09e0a3-51ae-4124-acb7-526a3580257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209e0a3-51ae-4124-acb7-526a35802579">TPN63CXJC4F7-848600706-127</_dlc_DocId>
    <_dlc_DocIdUrl xmlns="6209e0a3-51ae-4124-acb7-526a35802579">
      <Url>https://ecorys1.sharepoint.com/BR32036_Urban_Agenda/_layouts/15/DocIdRedir.aspx?ID=TPN63CXJC4F7-848600706-127</Url>
      <Description>TPN63CXJC4F7-848600706-127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EF4E16D-A540-4623-8D51-329812EC2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09e0a3-51ae-4124-acb7-526a35802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09738B-1A16-4CB8-B9C9-8BA6C5FDFC16}">
  <ds:schemaRefs>
    <ds:schemaRef ds:uri="http://purl.org/dc/elements/1.1/"/>
    <ds:schemaRef ds:uri="http://schemas.microsoft.com/office/2006/metadata/properties"/>
    <ds:schemaRef ds:uri="6209e0a3-51ae-4124-acb7-526a3580257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0837C2E-688F-434E-BF17-79F830D7337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30AF43E-B797-4742-BC92-928547764B5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UA_Air Quality_ppt template</Template>
  <TotalTime>10</TotalTime>
  <Words>45</Words>
  <Application>Microsoft Office PowerPoint</Application>
  <PresentationFormat>On-screen Show (16:9)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Montserrat</vt:lpstr>
      <vt:lpstr>Office Theme</vt:lpstr>
      <vt:lpstr>Identification of gaps in legislation and implementation</vt:lpstr>
      <vt:lpstr>AIR QUALITY =  HEALTH IMPACT</vt:lpstr>
      <vt:lpstr>From an air quality perspective: </vt:lpstr>
      <vt:lpstr>      Legal analysis + effectiveness of implementation of legislation =&gt; input in fitness check</vt:lpstr>
    </vt:vector>
  </TitlesOfParts>
  <Company>ECORYS Nederland B.V.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1+6 Identification of gaps in regulation and implementation on air pollutant emission sources + Outreach</dc:title>
  <dc:creator>luigi lo piparo</dc:creator>
  <cp:lastModifiedBy>Stephen Miller</cp:lastModifiedBy>
  <cp:revision>7</cp:revision>
  <dcterms:created xsi:type="dcterms:W3CDTF">2018-10-09T12:02:23Z</dcterms:created>
  <dcterms:modified xsi:type="dcterms:W3CDTF">2018-10-10T09:25:31Z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0x010100DB36E8B5219F9544A975C2513B39951E</vt:lpwstr>
  </property>
  <property fmtid="{D5CDD505-2E9C-101B-9397-08002B2CF9AE}" pid="3" name="_dlc_DocIdItemGuid">
    <vt:lpwstr>83c2a9c8-5677-4e3d-a9c4-7d5f6b4e33ed</vt:lpwstr>
  </property>
</Properties>
</file>