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70" r:id="rId5"/>
    <p:sldId id="398" r:id="rId6"/>
    <p:sldId id="334" r:id="rId7"/>
    <p:sldId id="399" r:id="rId8"/>
    <p:sldId id="400" r:id="rId9"/>
    <p:sldId id="3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96C"/>
    <a:srgbClr val="92D050"/>
    <a:srgbClr val="F1592A"/>
    <a:srgbClr val="1C7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9ED8F0-C6EE-4EB4-B9C1-42A665C7CF08}" v="1" dt="2020-06-11T14:53:12.8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Mejia" userId="00664b1f-8e44-493f-8c91-b4baaf006fa9" providerId="ADAL" clId="{499ED8F0-C6EE-4EB4-B9C1-42A665C7CF08}"/>
    <pc:docChg chg="modSld">
      <pc:chgData name="William Mejia" userId="00664b1f-8e44-493f-8c91-b4baaf006fa9" providerId="ADAL" clId="{499ED8F0-C6EE-4EB4-B9C1-42A665C7CF08}" dt="2020-06-11T14:53:12.796" v="0" actId="1076"/>
      <pc:docMkLst>
        <pc:docMk/>
      </pc:docMkLst>
      <pc:sldChg chg="modSp">
        <pc:chgData name="William Mejia" userId="00664b1f-8e44-493f-8c91-b4baaf006fa9" providerId="ADAL" clId="{499ED8F0-C6EE-4EB4-B9C1-42A665C7CF08}" dt="2020-06-11T14:53:12.796" v="0" actId="1076"/>
        <pc:sldMkLst>
          <pc:docMk/>
          <pc:sldMk cId="2409524196" sldId="352"/>
        </pc:sldMkLst>
        <pc:picChg chg="mod">
          <ac:chgData name="William Mejia" userId="00664b1f-8e44-493f-8c91-b4baaf006fa9" providerId="ADAL" clId="{499ED8F0-C6EE-4EB4-B9C1-42A665C7CF08}" dt="2020-06-11T14:53:12.796" v="0" actId="1076"/>
          <ac:picMkLst>
            <pc:docMk/>
            <pc:sldMk cId="2409524196" sldId="352"/>
            <ac:picMk id="2050" creationId="{A9CF7204-86F8-499B-9BFF-C6C8A7837A4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C7DC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EB-4915-B35C-41D1708BE4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1592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EB-4915-B35C-41D1708BE4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8CC96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EB-4915-B35C-41D1708BE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632768"/>
        <c:axId val="49634304"/>
      </c:barChart>
      <c:catAx>
        <c:axId val="49632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49634304"/>
        <c:crosses val="autoZero"/>
        <c:auto val="1"/>
        <c:lblAlgn val="ctr"/>
        <c:lblOffset val="100"/>
        <c:noMultiLvlLbl val="0"/>
      </c:catAx>
      <c:valAx>
        <c:axId val="49634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4963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720FC8-BF13-4F86-A7CB-DA11C8A72B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506822-3D6F-4061-85F4-B4C22288F1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21B18-2083-43AB-9E33-04827096A63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BD6D3-4508-4109-B4AF-EC3711FAA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9F4EF-5CDF-4F1D-A278-4100DD6D69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AF70E-7B8B-4372-AD14-4E2B70F546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7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A194F-218C-4B9E-927E-27A9712C2CE3}" type="datetimeFigureOut">
              <a:rPr lang="en-BE" smtClean="0"/>
              <a:t>17/06/2020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27050-4CCD-4F79-8339-F6E1BE57D8C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7766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81A52-F7EC-46FA-924A-26C32176D5F9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3387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81A52-F7EC-46FA-924A-26C32176D5F9}" type="slidenum">
              <a:rPr lang="en-BE" smtClean="0"/>
              <a:t>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8618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958D0-F855-4DB2-BA3B-3D972C593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A29DC3-3395-4E67-AC9D-69D3406AE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EA3FD-FE3B-4AB3-871C-317C309B3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 err="1"/>
              <a:t>Coordinators</a:t>
            </a:r>
            <a:r>
              <a:rPr lang="fr-FR" dirty="0"/>
              <a:t>’ &amp; Actions Leaders Meeting 2020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F54FFA-3F34-498F-BC71-0416F3EE76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2" y="6101914"/>
            <a:ext cx="2491607" cy="7476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514549-1EDA-4067-AFE7-72E2A9C4C5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273" y="6247995"/>
            <a:ext cx="1708966" cy="45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2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6D16E-E759-452C-93DE-342718846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0360"/>
          </a:xfrm>
          <a:ln w="19050">
            <a:solidFill>
              <a:srgbClr val="8CC96C"/>
            </a:solidFill>
          </a:ln>
        </p:spPr>
        <p:txBody>
          <a:bodyPr>
            <a:normAutofit/>
          </a:bodyPr>
          <a:lstStyle>
            <a:lvl1pPr>
              <a:defRPr sz="3600">
                <a:solidFill>
                  <a:srgbClr val="8CC96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58881-BDC4-4D8F-96C6-DCA20AF1C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33E28-33EF-41E7-9511-C64A6A8D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5BB5D-45AD-4F48-BB68-9E2D3A1C4F6D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0B2E9-8031-4A2C-97A2-A4BDDDFA2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047C3-95A4-485D-AEFD-465908CB9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A81C00-605C-4DC8-8F1D-4ED79D3C135F}" type="slidenum">
              <a:rPr lang="en-GB" smtClean="0"/>
              <a:t>‹#›</a:t>
            </a:fld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E58DADB-6131-4A4B-965C-A64235CABD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2" y="6101914"/>
            <a:ext cx="2491607" cy="7476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BBB7C8-F18D-48C7-A34C-5783391EAE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273" y="6247995"/>
            <a:ext cx="1708966" cy="45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6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E5894-4F29-41C1-B62C-3DC7D3229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500"/>
            <a:ext cx="10515600" cy="48434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5C20B05-4387-41BA-BB0D-9B4EB91974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Coordinators’ &amp; Actions Leaders Meeting 2020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397134-20C4-4F4C-93EF-8A25B560CB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2" y="6101914"/>
            <a:ext cx="2491607" cy="7476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405B37-B6EC-4D2C-8029-EC6DC1DA22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273" y="6247995"/>
            <a:ext cx="1708966" cy="45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63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1145-A2D1-4F90-8218-A042ED7BA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3965575"/>
          </a:xfrm>
        </p:spPr>
        <p:txBody>
          <a:bodyPr/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Questions Slide?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0E6F2-A464-404F-A8EA-17E7321A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E3B6D-2313-4A6B-9B9D-47DFCF1FA4F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A84F6-7278-405C-821C-5CD29277A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806D9-31A8-49B4-A9DD-F8F9488B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1FD9A-E06D-45E8-9C33-A2271F4A3A56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03A0F7-D6E9-49AD-838E-35E87780D2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2" y="6101914"/>
            <a:ext cx="2491607" cy="7476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78620F-6E27-4BBA-9C78-34F9C0EB17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273" y="6247995"/>
            <a:ext cx="1708966" cy="45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5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1145-A2D1-4F90-8218-A042ED7BA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3965575"/>
          </a:xfrm>
        </p:spPr>
        <p:txBody>
          <a:bodyPr/>
          <a:lstStyle>
            <a:lvl1pPr algn="ctr">
              <a:defRPr b="1">
                <a:solidFill>
                  <a:srgbClr val="F159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Polling question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0E6F2-A464-404F-A8EA-17E7321A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E3B6D-2313-4A6B-9B9D-47DFCF1FA4F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A84F6-7278-405C-821C-5CD29277A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806D9-31A8-49B4-A9DD-F8F9488B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1FD9A-E06D-45E8-9C33-A2271F4A3A5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76F552E-F627-40BC-B950-910F8A9817CC}"/>
              </a:ext>
            </a:extLst>
          </p:cNvPr>
          <p:cNvSpPr/>
          <p:nvPr userDrawn="1"/>
        </p:nvSpPr>
        <p:spPr>
          <a:xfrm>
            <a:off x="4451917" y="4721314"/>
            <a:ext cx="3288166" cy="834507"/>
          </a:xfrm>
          <a:prstGeom prst="rightArrow">
            <a:avLst>
              <a:gd name="adj1" fmla="val 39372"/>
              <a:gd name="adj2" fmla="val 50000"/>
            </a:avLst>
          </a:prstGeom>
          <a:solidFill>
            <a:srgbClr val="F1592A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>
              <a:highlight>
                <a:srgbClr val="FF0000"/>
              </a:highligh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474202-D672-4ADD-8D51-B8B4EAFC18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2" y="6101914"/>
            <a:ext cx="2491607" cy="7476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57EF07-07D0-4A31-A3DE-F5304255B9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273" y="6247995"/>
            <a:ext cx="1708966" cy="45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9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DB3B-5BD0-4F6B-BDDF-E727A3E84E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Graphs example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B0CA40-71B6-4C36-A4B5-6F25CC9DF7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E3B6D-2313-4A6B-9B9D-47DFCF1FA4F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737BA6-89C5-4C5F-BE18-E05938DFD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6DACE-CBB4-4E1D-8449-F0DA0ED4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1FD9A-E06D-45E8-9C33-A2271F4A3A56}" type="slidenum">
              <a:rPr lang="en-GB" smtClean="0"/>
              <a:t>‹#›</a:t>
            </a:fld>
            <a:endParaRPr lang="en-GB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2C9522CE-03AA-4B22-A128-109DD66677C3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308624416"/>
              </p:ext>
            </p:extLst>
          </p:nvPr>
        </p:nvGraphicFramePr>
        <p:xfrm>
          <a:off x="6367016" y="1460500"/>
          <a:ext cx="4248596" cy="3516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3DC8826-4ADF-4428-A997-683DD6EAA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9488" y="1549400"/>
            <a:ext cx="5014912" cy="3427771"/>
          </a:xfrm>
          <a:noFill/>
          <a:ln w="12700">
            <a:solidFill>
              <a:srgbClr val="8CC96C"/>
            </a:solidFill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8D191E-78D8-43BD-909B-C7B376C1F5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2" y="6101914"/>
            <a:ext cx="2491607" cy="7476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4A809D-3B59-4484-AC3B-D6229E27AA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273" y="6247995"/>
            <a:ext cx="1708966" cy="45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3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8BCDA3-75D6-49EF-BC07-63B6E80FE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E3B6D-2313-4A6B-9B9D-47DFCF1FA4F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5A8B50-CBEF-4E54-B4F7-77E116485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67AE-3948-4123-863C-7AB2E72F9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1FD9A-E06D-45E8-9C33-A2271F4A3A5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826504-87C6-4738-8D81-FC35624654DA}"/>
              </a:ext>
            </a:extLst>
          </p:cNvPr>
          <p:cNvSpPr/>
          <p:nvPr userDrawn="1"/>
        </p:nvSpPr>
        <p:spPr>
          <a:xfrm>
            <a:off x="6866756" y="2343150"/>
            <a:ext cx="792088" cy="576064"/>
          </a:xfrm>
          <a:prstGeom prst="rect">
            <a:avLst/>
          </a:prstGeom>
          <a:solidFill>
            <a:srgbClr val="1C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EDB6AB-2CEF-456F-85C0-D6D579793F43}"/>
              </a:ext>
            </a:extLst>
          </p:cNvPr>
          <p:cNvSpPr/>
          <p:nvPr userDrawn="1"/>
        </p:nvSpPr>
        <p:spPr>
          <a:xfrm>
            <a:off x="6866756" y="3207246"/>
            <a:ext cx="792088" cy="576064"/>
          </a:xfrm>
          <a:prstGeom prst="rect">
            <a:avLst/>
          </a:prstGeom>
          <a:solidFill>
            <a:srgbClr val="F15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1A58E3-8182-485B-A552-8B6FFB0A3F7A}"/>
              </a:ext>
            </a:extLst>
          </p:cNvPr>
          <p:cNvSpPr/>
          <p:nvPr userDrawn="1"/>
        </p:nvSpPr>
        <p:spPr>
          <a:xfrm>
            <a:off x="6866756" y="4071342"/>
            <a:ext cx="792088" cy="576064"/>
          </a:xfrm>
          <a:prstGeom prst="rect">
            <a:avLst/>
          </a:prstGeom>
          <a:solidFill>
            <a:srgbClr val="8CC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B0FE1B-72D1-4632-BB76-4DF21AC7DEA3}"/>
              </a:ext>
            </a:extLst>
          </p:cNvPr>
          <p:cNvSpPr txBox="1"/>
          <p:nvPr userDrawn="1"/>
        </p:nvSpPr>
        <p:spPr>
          <a:xfrm>
            <a:off x="7874868" y="2271142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C7DC3"/>
                </a:solidFill>
              </a:rPr>
              <a:t>Red: 28 </a:t>
            </a:r>
          </a:p>
          <a:p>
            <a:r>
              <a:rPr lang="en-US" sz="1400" b="1" dirty="0">
                <a:solidFill>
                  <a:srgbClr val="1C7DC3"/>
                </a:solidFill>
              </a:rPr>
              <a:t>Green: 127 </a:t>
            </a:r>
          </a:p>
          <a:p>
            <a:r>
              <a:rPr lang="en-US" sz="1400" b="1" dirty="0">
                <a:solidFill>
                  <a:srgbClr val="1C7DC3"/>
                </a:solidFill>
              </a:rPr>
              <a:t>Blue: 195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8CCF8E-6EEA-4787-922C-2764E18131E5}"/>
              </a:ext>
            </a:extLst>
          </p:cNvPr>
          <p:cNvSpPr txBox="1"/>
          <p:nvPr userDrawn="1"/>
        </p:nvSpPr>
        <p:spPr>
          <a:xfrm>
            <a:off x="7874868" y="3125946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1592A"/>
                </a:solidFill>
              </a:rPr>
              <a:t>Red: 241 </a:t>
            </a:r>
          </a:p>
          <a:p>
            <a:r>
              <a:rPr lang="en-US" sz="1400" b="1" dirty="0">
                <a:solidFill>
                  <a:srgbClr val="F1592A"/>
                </a:solidFill>
              </a:rPr>
              <a:t>Green: 89 </a:t>
            </a:r>
          </a:p>
          <a:p>
            <a:r>
              <a:rPr lang="en-US" sz="1400" b="1" dirty="0">
                <a:solidFill>
                  <a:srgbClr val="F1592A"/>
                </a:solidFill>
              </a:rPr>
              <a:t>Blue: 42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1C4F38-E572-46FB-9D3E-F5986BA17781}"/>
              </a:ext>
            </a:extLst>
          </p:cNvPr>
          <p:cNvSpPr txBox="1"/>
          <p:nvPr userDrawn="1"/>
        </p:nvSpPr>
        <p:spPr>
          <a:xfrm>
            <a:off x="7874868" y="3990042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8CC96C"/>
                </a:solidFill>
              </a:rPr>
              <a:t>Red: 140</a:t>
            </a:r>
          </a:p>
          <a:p>
            <a:r>
              <a:rPr lang="en-US" sz="1400" b="1" dirty="0">
                <a:solidFill>
                  <a:srgbClr val="8CC96C"/>
                </a:solidFill>
              </a:rPr>
              <a:t>Green: 201 </a:t>
            </a:r>
          </a:p>
          <a:p>
            <a:r>
              <a:rPr lang="en-US" sz="1400" b="1" dirty="0">
                <a:solidFill>
                  <a:srgbClr val="8CC96C"/>
                </a:solidFill>
              </a:rPr>
              <a:t>Blue: 108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70B7B47-79EC-409C-A9C6-743FD5DED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Visual charter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FC11ADD-44E5-403E-87E1-83A88A2F182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79488" y="2271143"/>
            <a:ext cx="5014912" cy="2457564"/>
          </a:xfrm>
          <a:noFill/>
          <a:ln w="12700">
            <a:solidFill>
              <a:srgbClr val="8CC96C"/>
            </a:solidFill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These are the </a:t>
            </a:r>
            <a:r>
              <a:rPr lang="en-US" dirty="0" err="1"/>
              <a:t>colours</a:t>
            </a:r>
            <a:r>
              <a:rPr lang="en-US" dirty="0"/>
              <a:t> of the Urban Agenda. Feel free to use them when talking about the Urban Agenda for the EU.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D865800-ADDF-4CB6-870B-4588DBE43C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2" y="6101914"/>
            <a:ext cx="2491607" cy="7476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A0E82E-B48A-4ED5-8C2F-86485219E5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273" y="6247995"/>
            <a:ext cx="1708966" cy="45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1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C5F6CF-B950-434C-A915-DB2D0760F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958E3-598A-420B-8FA0-B3FD15AC4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FD21CC-D064-4082-92CF-C33DF9758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" t="1079" r="71371" b="35160"/>
          <a:stretch/>
        </p:blipFill>
        <p:spPr>
          <a:xfrm>
            <a:off x="8084596" y="3805238"/>
            <a:ext cx="4285204" cy="31632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C1C063-2365-496E-90A0-D52F6708E5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56" r="5798" b="39567"/>
          <a:stretch/>
        </p:blipFill>
        <p:spPr>
          <a:xfrm>
            <a:off x="0" y="3714068"/>
            <a:ext cx="3022600" cy="3163218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8C54C0F-816A-4B9C-BF1B-8357D9595D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4456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Coordinators</a:t>
            </a:r>
            <a:r>
              <a:rPr lang="fr-FR" dirty="0"/>
              <a:t>’ &amp; Actions Leaders Meeting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04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62" r:id="rId3"/>
    <p:sldLayoutId id="2147483664" r:id="rId4"/>
    <p:sldLayoutId id="2147483672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KV_BDIhRJ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4AD2DE45-C585-4CB8-AC09-2619B00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507" y="1258349"/>
            <a:ext cx="10532989" cy="4211273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GB" sz="4400" b="1" dirty="0">
                <a:solidFill>
                  <a:srgbClr val="8CC96C"/>
                </a:solidFill>
                <a:latin typeface="Arial"/>
                <a:ea typeface="+mj-ea"/>
                <a:cs typeface="Arial"/>
              </a:rPr>
              <a:t>Better Knowledge Action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GB" sz="4000" dirty="0"/>
              <a:t> “</a:t>
            </a:r>
            <a:r>
              <a:rPr lang="en-GB" sz="4000" b="1" dirty="0">
                <a:solidFill>
                  <a:schemeClr val="dk1"/>
                </a:solidFill>
              </a:rPr>
              <a:t>Local Cooperation Centres for Innovative and Responsible Public Procurement”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4000" i="1" dirty="0">
                <a:solidFill>
                  <a:schemeClr val="dk1"/>
                </a:solidFill>
              </a:rPr>
              <a:t>		</a:t>
            </a:r>
            <a:r>
              <a:rPr lang="en-GB" sz="4000" dirty="0" err="1"/>
              <a:t>Sanne</a:t>
            </a:r>
            <a:r>
              <a:rPr lang="en-GB" sz="4000" dirty="0"/>
              <a:t> van Kamp, city of Haarlem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3200" dirty="0"/>
              <a:t>Partnership on Public Procurement</a:t>
            </a:r>
            <a:endParaRPr lang="en-BE" sz="3200" dirty="0"/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en-BE" sz="4000" dirty="0"/>
          </a:p>
        </p:txBody>
      </p:sp>
    </p:spTree>
    <p:extLst>
      <p:ext uri="{BB962C8B-B14F-4D97-AF65-F5344CB8AC3E}">
        <p14:creationId xmlns:p14="http://schemas.microsoft.com/office/powerpoint/2010/main" val="4265400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604D9-7D59-49CC-ABBA-A072F7D37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123429" cy="860360"/>
          </a:xfrm>
        </p:spPr>
        <p:txBody>
          <a:bodyPr>
            <a:noAutofit/>
          </a:bodyPr>
          <a:lstStyle/>
          <a:p>
            <a:r>
              <a:rPr lang="en-GB" dirty="0"/>
              <a:t>Better Knowledge “Local Cooperation Centres”</a:t>
            </a:r>
            <a:endParaRPr lang="en-BE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B2813D0C-5D64-4323-AC54-571E58E14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8363" t="26954" r="38338" b="11018"/>
          <a:stretch/>
        </p:blipFill>
        <p:spPr>
          <a:xfrm>
            <a:off x="5375685" y="1414304"/>
            <a:ext cx="2969036" cy="4446040"/>
          </a:xfrm>
          <a:prstGeom prst="rect">
            <a:avLst/>
          </a:prstGeom>
          <a:ln w="12700">
            <a:solidFill>
              <a:srgbClr val="64BCC0"/>
            </a:solidFill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037D8C5-1884-4767-8DA2-CB5EBCC1C84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372" y="1225486"/>
            <a:ext cx="5178057" cy="4858862"/>
          </a:xfrm>
          <a:prstGeom prst="rect">
            <a:avLst/>
          </a:prstGeom>
        </p:spPr>
      </p:pic>
      <p:sp>
        <p:nvSpPr>
          <p:cNvPr id="5" name="Pijl: omlaag 4">
            <a:extLst>
              <a:ext uri="{FF2B5EF4-FFF2-40B4-BE49-F238E27FC236}">
                <a16:creationId xmlns:a16="http://schemas.microsoft.com/office/drawing/2014/main" id="{D5E7EF7F-C7BF-4918-B7AC-2AC0657390AD}"/>
              </a:ext>
            </a:extLst>
          </p:cNvPr>
          <p:cNvSpPr/>
          <p:nvPr/>
        </p:nvSpPr>
        <p:spPr>
          <a:xfrm rot="5400000">
            <a:off x="3996940" y="4753656"/>
            <a:ext cx="459004" cy="1754372"/>
          </a:xfrm>
          <a:prstGeom prst="downArrow">
            <a:avLst/>
          </a:prstGeom>
          <a:solidFill>
            <a:srgbClr val="64BC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5A19582-072C-4165-945A-68B7A8C8FD52}"/>
              </a:ext>
            </a:extLst>
          </p:cNvPr>
          <p:cNvSpPr txBox="1"/>
          <p:nvPr/>
        </p:nvSpPr>
        <p:spPr>
          <a:xfrm>
            <a:off x="8401548" y="1291321"/>
            <a:ext cx="3969487" cy="528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600" b="1" dirty="0"/>
              <a:t>Steps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Orientation paper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Action plan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Implementing plan</a:t>
            </a:r>
          </a:p>
          <a:p>
            <a:pPr marL="533400" lvl="1" indent="-2667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GB" sz="1600" dirty="0"/>
              <a:t>Map existing initiatives and </a:t>
            </a:r>
            <a:br>
              <a:rPr lang="en-GB" sz="1600" dirty="0"/>
            </a:br>
            <a:r>
              <a:rPr lang="en-GB" sz="1600" dirty="0"/>
              <a:t>collect good practices</a:t>
            </a:r>
          </a:p>
          <a:p>
            <a:pPr marL="533400" lvl="1" indent="-2667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GB" sz="1600" dirty="0"/>
              <a:t>Compile a list of possible testcases</a:t>
            </a:r>
          </a:p>
          <a:p>
            <a:pPr marL="533400" lvl="1" indent="-2667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GB" sz="1600" dirty="0"/>
              <a:t>Set up and carry out a questionnaire</a:t>
            </a:r>
          </a:p>
          <a:p>
            <a:pPr marL="533400" lvl="1" indent="-2667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GB" sz="1600" dirty="0"/>
              <a:t>Study visits </a:t>
            </a:r>
          </a:p>
          <a:p>
            <a:pPr marL="533400" lvl="1" indent="-2667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GB" sz="1600" dirty="0"/>
              <a:t>Analyse data</a:t>
            </a:r>
          </a:p>
          <a:p>
            <a:pPr marL="533400" lvl="1" indent="-2667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GB" sz="1600" dirty="0"/>
              <a:t>Draw up a guideline</a:t>
            </a:r>
          </a:p>
          <a:p>
            <a:pPr marL="533400" lvl="1" indent="-2667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GB" sz="1600" dirty="0"/>
              <a:t>Testing &amp; perfecting</a:t>
            </a:r>
          </a:p>
          <a:p>
            <a:pPr marL="533400" lvl="1" indent="-2667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GB" sz="1600" dirty="0"/>
              <a:t>Final document</a:t>
            </a:r>
          </a:p>
          <a:p>
            <a:pPr marL="285750" lvl="1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Dissemination</a:t>
            </a:r>
          </a:p>
          <a:p>
            <a:pPr marL="533400" lvl="1" indent="-2667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GB" sz="1600" dirty="0"/>
              <a:t>E-learning tool</a:t>
            </a:r>
          </a:p>
          <a:p>
            <a:pPr marL="533400" lvl="1" indent="-2667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GB" sz="1600" dirty="0"/>
              <a:t>Formal launch in October 2020</a:t>
            </a:r>
          </a:p>
          <a:p>
            <a:pPr marL="0" lvl="1">
              <a:lnSpc>
                <a:spcPct val="110000"/>
              </a:lnSpc>
              <a:spcBef>
                <a:spcPts val="600"/>
              </a:spcBef>
            </a:pPr>
            <a:endParaRPr lang="en-GB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818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FCDD88-1345-4779-BAB6-A04070DD8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101" y="1225486"/>
            <a:ext cx="9817100" cy="5095874"/>
          </a:xfrm>
        </p:spPr>
        <p:txBody>
          <a:bodyPr>
            <a:normAutofit/>
          </a:bodyPr>
          <a:lstStyle/>
          <a:p>
            <a:pPr marL="474121" indent="-474121" fontAlgn="ctr">
              <a:lnSpc>
                <a:spcPct val="130000"/>
              </a:lnSpc>
              <a:spcAft>
                <a:spcPts val="800"/>
              </a:spcAft>
              <a:tabLst>
                <a:tab pos="723900" algn="l"/>
              </a:tabLst>
            </a:pPr>
            <a:r>
              <a:rPr lang="en-GB" sz="2200" b="1" dirty="0"/>
              <a:t>Action plan was the fundament of implementation</a:t>
            </a:r>
          </a:p>
          <a:p>
            <a:pPr marL="901700" lvl="1" indent="-444500" fontAlgn="ctr">
              <a:lnSpc>
                <a:spcPct val="100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723900" algn="l"/>
              </a:tabLst>
            </a:pPr>
            <a:r>
              <a:rPr lang="en-GB" sz="2000" dirty="0"/>
              <a:t>Focus on the process</a:t>
            </a:r>
          </a:p>
          <a:p>
            <a:pPr marL="474121" indent="-474121" fontAlgn="ctr">
              <a:lnSpc>
                <a:spcPct val="130000"/>
              </a:lnSpc>
              <a:spcAft>
                <a:spcPts val="800"/>
              </a:spcAft>
            </a:pPr>
            <a:r>
              <a:rPr lang="en-GB" sz="2200" b="1" dirty="0"/>
              <a:t>Contact</a:t>
            </a:r>
          </a:p>
          <a:p>
            <a:pPr marL="901700" lvl="1" indent="-444500" fontAlgn="ctr">
              <a:lnSpc>
                <a:spcPct val="100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723900" algn="l"/>
              </a:tabLst>
            </a:pPr>
            <a:r>
              <a:rPr lang="en-GB" sz="2000" dirty="0"/>
              <a:t>4 live meetings per year to discuss progress</a:t>
            </a:r>
          </a:p>
          <a:p>
            <a:pPr marL="901700" lvl="1" indent="-444500" fontAlgn="ctr">
              <a:lnSpc>
                <a:spcPct val="100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723900" algn="l"/>
              </a:tabLst>
            </a:pPr>
            <a:r>
              <a:rPr lang="en-GB" sz="2000" dirty="0"/>
              <a:t>In between conference calls</a:t>
            </a:r>
          </a:p>
          <a:p>
            <a:pPr marL="901700" lvl="1" indent="-444500" fontAlgn="ctr">
              <a:lnSpc>
                <a:spcPct val="100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723900" algn="l"/>
              </a:tabLst>
            </a:pPr>
            <a:r>
              <a:rPr lang="en-GB" sz="2000" dirty="0"/>
              <a:t>Study visits</a:t>
            </a:r>
          </a:p>
          <a:p>
            <a:pPr marL="474121" lvl="2" indent="-474121" fontAlgn="ctr">
              <a:lnSpc>
                <a:spcPct val="130000"/>
              </a:lnSpc>
              <a:spcBef>
                <a:spcPts val="1000"/>
              </a:spcBef>
              <a:spcAft>
                <a:spcPts val="800"/>
              </a:spcAft>
              <a:tabLst>
                <a:tab pos="723900" algn="l"/>
                <a:tab pos="1346200" algn="l"/>
              </a:tabLst>
            </a:pPr>
            <a:r>
              <a:rPr lang="en-GB" sz="2200" b="1" dirty="0"/>
              <a:t>Working arrangements</a:t>
            </a:r>
          </a:p>
          <a:p>
            <a:pPr marL="901700" lvl="1" indent="-444500" fontAlgn="ctr">
              <a:lnSpc>
                <a:spcPct val="100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723900" algn="l"/>
              </a:tabLst>
            </a:pPr>
            <a:r>
              <a:rPr lang="en-GB" sz="2000" dirty="0"/>
              <a:t>Agree in unison </a:t>
            </a:r>
          </a:p>
          <a:p>
            <a:pPr marL="901700" lvl="1" indent="-444500" fontAlgn="ctr">
              <a:lnSpc>
                <a:spcPct val="100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723900" algn="l"/>
              </a:tabLst>
            </a:pPr>
            <a:r>
              <a:rPr lang="en-GB" sz="2000" dirty="0"/>
              <a:t>Shared workload</a:t>
            </a:r>
          </a:p>
          <a:p>
            <a:pPr marL="901700" lvl="1" indent="-444500" fontAlgn="ctr">
              <a:lnSpc>
                <a:spcPct val="130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723900" algn="l"/>
              </a:tabLst>
            </a:pPr>
            <a:endParaRPr lang="en-GB" sz="1700" dirty="0">
              <a:solidFill>
                <a:schemeClr val="accent5">
                  <a:lumMod val="75000"/>
                </a:schemeClr>
              </a:solidFill>
            </a:endParaRPr>
          </a:p>
          <a:p>
            <a:pPr marL="474121" indent="-474121" fontAlgn="ctr">
              <a:lnSpc>
                <a:spcPct val="130000"/>
              </a:lnSpc>
              <a:spcAft>
                <a:spcPts val="800"/>
              </a:spcAft>
            </a:pPr>
            <a:endParaRPr lang="en-GB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474121" indent="-474121" fontAlgn="ctr">
              <a:lnSpc>
                <a:spcPct val="130000"/>
              </a:lnSpc>
              <a:spcAft>
                <a:spcPts val="800"/>
              </a:spcAft>
            </a:pPr>
            <a:endParaRPr lang="en-GB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B85B96-5F34-4FCF-AACD-0CA2194E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structured approach</a:t>
            </a:r>
          </a:p>
        </p:txBody>
      </p:sp>
      <p:sp>
        <p:nvSpPr>
          <p:cNvPr id="7" name="AutoShape 4" descr="Keep IT Simple Stupid With These 3 Tips">
            <a:extLst>
              <a:ext uri="{FF2B5EF4-FFF2-40B4-BE49-F238E27FC236}">
                <a16:creationId xmlns:a16="http://schemas.microsoft.com/office/drawing/2014/main" id="{933E3857-9B2C-4576-828C-F208A343D4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799" y="3225799"/>
            <a:ext cx="2715172" cy="271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A3EEFC3-93E8-41BE-8F85-ED49AC363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22683" t="5795" r="23008" b="4845"/>
          <a:stretch/>
        </p:blipFill>
        <p:spPr>
          <a:xfrm>
            <a:off x="7950200" y="1868212"/>
            <a:ext cx="4241800" cy="271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42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FCDD88-1345-4779-BAB6-A04070DD8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225486"/>
            <a:ext cx="11045149" cy="5632514"/>
          </a:xfrm>
        </p:spPr>
        <p:txBody>
          <a:bodyPr>
            <a:noAutofit/>
          </a:bodyPr>
          <a:lstStyle/>
          <a:p>
            <a:pPr marL="474121" indent="-474121" fontAlgn="ctr">
              <a:lnSpc>
                <a:spcPct val="100000"/>
              </a:lnSpc>
              <a:spcBef>
                <a:spcPts val="900"/>
              </a:spcBef>
              <a:spcAft>
                <a:spcPts val="600"/>
              </a:spcAft>
              <a:tabLst>
                <a:tab pos="723900" algn="l"/>
              </a:tabLst>
            </a:pPr>
            <a:r>
              <a:rPr lang="en-GB" sz="1800" b="1" dirty="0"/>
              <a:t>Process </a:t>
            </a:r>
          </a:p>
          <a:p>
            <a:pPr marL="901700" lvl="1" indent="-444500" fontAlgn="ctr">
              <a:lnSpc>
                <a:spcPct val="100000"/>
              </a:lnSpc>
              <a:spcBef>
                <a:spcPts val="9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723900" algn="l"/>
              </a:tabLst>
            </a:pPr>
            <a:r>
              <a:rPr lang="en-GB" sz="1600" dirty="0"/>
              <a:t>Clear and precise action plan: existing initiatives, questionnaire, good practices, study visits</a:t>
            </a:r>
          </a:p>
          <a:p>
            <a:pPr marL="901700" lvl="1" indent="-444500" fontAlgn="ctr">
              <a:lnSpc>
                <a:spcPct val="100000"/>
              </a:lnSpc>
              <a:spcBef>
                <a:spcPts val="9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723900" algn="l"/>
              </a:tabLst>
            </a:pPr>
            <a:r>
              <a:rPr lang="en-GB" sz="1600" dirty="0"/>
              <a:t>Professionals in action group, gap was filled by expert</a:t>
            </a:r>
          </a:p>
          <a:p>
            <a:pPr marL="901700" lvl="1" indent="-444500" fontAlgn="ctr">
              <a:lnSpc>
                <a:spcPct val="100000"/>
              </a:lnSpc>
              <a:spcBef>
                <a:spcPts val="9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723900" algn="l"/>
              </a:tabLst>
            </a:pPr>
            <a:r>
              <a:rPr lang="en-US" sz="1600" dirty="0"/>
              <a:t>We should have started with Why How What (</a:t>
            </a:r>
            <a:r>
              <a:rPr lang="en-US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https://www.youtube.com/watch?v=4KV_BDIhRJY</a:t>
            </a:r>
            <a:r>
              <a:rPr lang="en-US" sz="1600" dirty="0"/>
              <a:t>)</a:t>
            </a:r>
            <a:endParaRPr lang="en-GB" sz="1600" dirty="0"/>
          </a:p>
          <a:p>
            <a:pPr marL="474121" indent="-474121" fontAlgn="ctr">
              <a:lnSpc>
                <a:spcPct val="100000"/>
              </a:lnSpc>
              <a:spcBef>
                <a:spcPts val="900"/>
              </a:spcBef>
              <a:spcAft>
                <a:spcPts val="600"/>
              </a:spcAft>
              <a:tabLst>
                <a:tab pos="723900" algn="l"/>
              </a:tabLst>
            </a:pPr>
            <a:r>
              <a:rPr lang="en-GB" sz="1800" b="1" dirty="0"/>
              <a:t>Flexibility was needed</a:t>
            </a:r>
          </a:p>
          <a:p>
            <a:pPr marL="901700" lvl="1" indent="-444500" fontAlgn="ctr">
              <a:lnSpc>
                <a:spcPct val="100000"/>
              </a:lnSpc>
              <a:spcBef>
                <a:spcPts val="9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723900" algn="l"/>
              </a:tabLst>
            </a:pPr>
            <a:r>
              <a:rPr lang="en-GB" sz="1600" dirty="0"/>
              <a:t>Life intervened sometimes (work, family, illness)</a:t>
            </a:r>
          </a:p>
          <a:p>
            <a:pPr marL="901700" lvl="1" indent="-444500" fontAlgn="ctr">
              <a:lnSpc>
                <a:spcPct val="100000"/>
              </a:lnSpc>
              <a:spcBef>
                <a:spcPts val="9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723900" algn="l"/>
              </a:tabLst>
            </a:pPr>
            <a:r>
              <a:rPr lang="en-GB" sz="1600" dirty="0"/>
              <a:t>Involve and present new partners</a:t>
            </a:r>
          </a:p>
          <a:p>
            <a:pPr marL="474121" indent="-474121" fontAlgn="ctr">
              <a:lnSpc>
                <a:spcPct val="100000"/>
              </a:lnSpc>
              <a:spcBef>
                <a:spcPts val="900"/>
              </a:spcBef>
              <a:spcAft>
                <a:spcPts val="600"/>
              </a:spcAft>
              <a:tabLst>
                <a:tab pos="723900" algn="l"/>
              </a:tabLst>
            </a:pPr>
            <a:r>
              <a:rPr lang="en-GB" sz="1800" b="1" dirty="0"/>
              <a:t>Live meetings were more effective than online or by phone</a:t>
            </a:r>
          </a:p>
          <a:p>
            <a:pPr marL="474121" indent="-474121" fontAlgn="ctr">
              <a:lnSpc>
                <a:spcPct val="100000"/>
              </a:lnSpc>
              <a:spcBef>
                <a:spcPts val="900"/>
              </a:spcBef>
              <a:spcAft>
                <a:spcPts val="600"/>
              </a:spcAft>
            </a:pPr>
            <a:r>
              <a:rPr lang="en-GB" sz="1800" b="1" dirty="0"/>
              <a:t>Communication: respect was key</a:t>
            </a:r>
          </a:p>
          <a:p>
            <a:pPr marL="901700" lvl="1" indent="-444500" fontAlgn="ctr">
              <a:lnSpc>
                <a:spcPct val="100000"/>
              </a:lnSpc>
              <a:spcBef>
                <a:spcPts val="9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723900" algn="l"/>
              </a:tabLst>
            </a:pPr>
            <a:r>
              <a:rPr lang="en-GB" sz="1600" dirty="0"/>
              <a:t>Differences in preferred communication &amp; expression</a:t>
            </a:r>
          </a:p>
          <a:p>
            <a:pPr marL="901700" lvl="1" indent="-444500" fontAlgn="ctr">
              <a:lnSpc>
                <a:spcPct val="100000"/>
              </a:lnSpc>
              <a:spcBef>
                <a:spcPts val="9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723900" algn="l"/>
              </a:tabLst>
            </a:pPr>
            <a:r>
              <a:rPr lang="en-GB" sz="1600" dirty="0"/>
              <a:t>Confidence in each other’s expertise, competences and commitment</a:t>
            </a:r>
          </a:p>
          <a:p>
            <a:pPr marL="901700" lvl="1" indent="-444500" fontAlgn="ctr">
              <a:lnSpc>
                <a:spcPct val="120000"/>
              </a:lnSpc>
              <a:spcBef>
                <a:spcPts val="9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723900" algn="l"/>
              </a:tabLst>
            </a:pPr>
            <a:r>
              <a:rPr lang="en-GB" sz="1600" dirty="0"/>
              <a:t>Sometimes we had to agree to disagree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B85B96-5F34-4FCF-AACD-0CA2194E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good and the we-could-have-done-it-better</a:t>
            </a:r>
          </a:p>
        </p:txBody>
      </p:sp>
      <p:sp>
        <p:nvSpPr>
          <p:cNvPr id="7" name="AutoShape 4" descr="Keep IT Simple Stupid With These 3 Tips">
            <a:extLst>
              <a:ext uri="{FF2B5EF4-FFF2-40B4-BE49-F238E27FC236}">
                <a16:creationId xmlns:a16="http://schemas.microsoft.com/office/drawing/2014/main" id="{933E3857-9B2C-4576-828C-F208A343D4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799" y="3225799"/>
            <a:ext cx="2715172" cy="271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430696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FCDD88-1345-4779-BAB6-A04070DD8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6000" y="1225486"/>
            <a:ext cx="11474449" cy="4691247"/>
          </a:xfrm>
        </p:spPr>
        <p:txBody>
          <a:bodyPr>
            <a:normAutofit/>
          </a:bodyPr>
          <a:lstStyle/>
          <a:p>
            <a:pPr marL="474121" indent="-474121" fontAlgn="ctr">
              <a:lnSpc>
                <a:spcPct val="110000"/>
              </a:lnSpc>
              <a:spcBef>
                <a:spcPts val="900"/>
              </a:spcBef>
              <a:spcAft>
                <a:spcPts val="600"/>
              </a:spcAft>
            </a:pPr>
            <a:r>
              <a:rPr lang="en-GB" sz="2200" dirty="0"/>
              <a:t>Keep in mind why you are working together (Partnership and Action)</a:t>
            </a:r>
          </a:p>
          <a:p>
            <a:pPr marL="474121" indent="-474121" fontAlgn="ctr">
              <a:lnSpc>
                <a:spcPct val="110000"/>
              </a:lnSpc>
              <a:spcBef>
                <a:spcPts val="900"/>
              </a:spcBef>
              <a:spcAft>
                <a:spcPts val="600"/>
              </a:spcAft>
            </a:pPr>
            <a:r>
              <a:rPr lang="en-GB" sz="2200" dirty="0"/>
              <a:t>Know your people, respect them and use them</a:t>
            </a:r>
          </a:p>
          <a:p>
            <a:pPr marL="474121" indent="-474121" fontAlgn="ctr">
              <a:lnSpc>
                <a:spcPct val="110000"/>
              </a:lnSpc>
              <a:spcBef>
                <a:spcPts val="900"/>
              </a:spcBef>
              <a:spcAft>
                <a:spcPts val="600"/>
              </a:spcAft>
            </a:pPr>
            <a:r>
              <a:rPr lang="en-GB" sz="2200" dirty="0"/>
              <a:t>Take your time: be flexible, yet firm</a:t>
            </a:r>
          </a:p>
          <a:p>
            <a:pPr marL="474121" indent="-474121" fontAlgn="ctr">
              <a:lnSpc>
                <a:spcPct val="110000"/>
              </a:lnSpc>
              <a:spcBef>
                <a:spcPts val="900"/>
              </a:spcBef>
              <a:spcAft>
                <a:spcPts val="600"/>
              </a:spcAft>
            </a:pPr>
            <a:r>
              <a:rPr lang="en-GB" sz="2200" dirty="0"/>
              <a:t>Embrace cultural &amp; personal differences</a:t>
            </a:r>
          </a:p>
          <a:p>
            <a:pPr marL="474121" indent="-474121" fontAlgn="ctr">
              <a:lnSpc>
                <a:spcPct val="110000"/>
              </a:lnSpc>
              <a:spcBef>
                <a:spcPts val="900"/>
              </a:spcBef>
              <a:spcAft>
                <a:spcPts val="600"/>
              </a:spcAft>
            </a:pPr>
            <a:r>
              <a:rPr lang="en-GB" sz="2200" dirty="0"/>
              <a:t>Invest in good atmosphere</a:t>
            </a:r>
          </a:p>
          <a:p>
            <a:pPr marL="474121" indent="-474121" fontAlgn="ctr">
              <a:lnSpc>
                <a:spcPct val="110000"/>
              </a:lnSpc>
              <a:spcBef>
                <a:spcPts val="900"/>
              </a:spcBef>
              <a:spcAft>
                <a:spcPts val="600"/>
              </a:spcAft>
            </a:pPr>
            <a:r>
              <a:rPr lang="en-GB" sz="2200" dirty="0"/>
              <a:t>Plan, do, check, act </a:t>
            </a:r>
            <a:br>
              <a:rPr lang="en-GB" sz="2200" dirty="0"/>
            </a:br>
            <a:r>
              <a:rPr lang="en-GB" sz="2200" dirty="0"/>
              <a:t>for continuous improvement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B85B96-5F34-4FCF-AACD-0CA2194E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conclusion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FB2F4C4-8308-4F55-B4C6-8B4B16CB8A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99" t="7551" r="9972" b="8242"/>
          <a:stretch/>
        </p:blipFill>
        <p:spPr>
          <a:xfrm>
            <a:off x="4668064" y="4909868"/>
            <a:ext cx="1427935" cy="1421040"/>
          </a:xfrm>
          <a:prstGeom prst="rect">
            <a:avLst/>
          </a:prstGeom>
        </p:spPr>
      </p:pic>
      <p:sp>
        <p:nvSpPr>
          <p:cNvPr id="11" name="Rechthoekige driehoek 10">
            <a:extLst>
              <a:ext uri="{FF2B5EF4-FFF2-40B4-BE49-F238E27FC236}">
                <a16:creationId xmlns:a16="http://schemas.microsoft.com/office/drawing/2014/main" id="{F7B6DC2E-EE2B-46D1-BC83-7BF261EF1666}"/>
              </a:ext>
            </a:extLst>
          </p:cNvPr>
          <p:cNvSpPr/>
          <p:nvPr/>
        </p:nvSpPr>
        <p:spPr>
          <a:xfrm flipH="1">
            <a:off x="4749518" y="5088383"/>
            <a:ext cx="2819682" cy="1656700"/>
          </a:xfrm>
          <a:prstGeom prst="rtTriangle">
            <a:avLst/>
          </a:prstGeom>
          <a:solidFill>
            <a:srgbClr val="B5D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jl: rechts 13">
            <a:extLst>
              <a:ext uri="{FF2B5EF4-FFF2-40B4-BE49-F238E27FC236}">
                <a16:creationId xmlns:a16="http://schemas.microsoft.com/office/drawing/2014/main" id="{01B606A9-4391-4927-AAC7-55CA5B574B10}"/>
              </a:ext>
            </a:extLst>
          </p:cNvPr>
          <p:cNvSpPr/>
          <p:nvPr/>
        </p:nvSpPr>
        <p:spPr>
          <a:xfrm rot="19708600">
            <a:off x="6187520" y="5105206"/>
            <a:ext cx="823702" cy="270996"/>
          </a:xfrm>
          <a:prstGeom prst="rightArrow">
            <a:avLst/>
          </a:prstGeom>
          <a:solidFill>
            <a:srgbClr val="409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657FB8E-CB9E-474E-A889-789A22B627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752" b="3053"/>
          <a:stretch/>
        </p:blipFill>
        <p:spPr>
          <a:xfrm>
            <a:off x="8256712" y="2253114"/>
            <a:ext cx="3838575" cy="216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34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4AD2DE45-C585-4CB8-AC09-2619B00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63864"/>
            <a:ext cx="9144000" cy="2130272"/>
          </a:xfrm>
        </p:spPr>
        <p:txBody>
          <a:bodyPr>
            <a:noAutofit/>
          </a:bodyPr>
          <a:lstStyle/>
          <a:p>
            <a:r>
              <a:rPr lang="fr-BE" sz="6600" b="1" dirty="0" err="1">
                <a:solidFill>
                  <a:srgbClr val="8CC96C"/>
                </a:solidFill>
              </a:rPr>
              <a:t>Thank</a:t>
            </a:r>
            <a:r>
              <a:rPr lang="fr-BE" sz="6600" b="1" dirty="0">
                <a:solidFill>
                  <a:srgbClr val="8CC96C"/>
                </a:solidFill>
              </a:rPr>
              <a:t> You!</a:t>
            </a:r>
          </a:p>
        </p:txBody>
      </p:sp>
    </p:spTree>
    <p:extLst>
      <p:ext uri="{BB962C8B-B14F-4D97-AF65-F5344CB8AC3E}">
        <p14:creationId xmlns:p14="http://schemas.microsoft.com/office/powerpoint/2010/main" val="2747999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A1FF22F2126049A2D712242F76AFA9" ma:contentTypeVersion="12" ma:contentTypeDescription="Create a new document." ma:contentTypeScope="" ma:versionID="7a56951f1c90aaab4d739038317c36e5">
  <xsd:schema xmlns:xsd="http://www.w3.org/2001/XMLSchema" xmlns:xs="http://www.w3.org/2001/XMLSchema" xmlns:p="http://schemas.microsoft.com/office/2006/metadata/properties" xmlns:ns3="3ee4b003-d61a-4973-8d40-81de6f995443" xmlns:ns4="4f76681d-a1c9-41a7-82a4-aca8b2d68230" targetNamespace="http://schemas.microsoft.com/office/2006/metadata/properties" ma:root="true" ma:fieldsID="cb117b67144206b8f193e3b09aea02b3" ns3:_="" ns4:_="">
    <xsd:import namespace="3ee4b003-d61a-4973-8d40-81de6f995443"/>
    <xsd:import namespace="4f76681d-a1c9-41a7-82a4-aca8b2d6823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4b003-d61a-4973-8d40-81de6f9954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76681d-a1c9-41a7-82a4-aca8b2d682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137E2A-09C1-46EC-86AC-6AB7BCB817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6310F0-2E6B-4325-99F8-141C53B265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e4b003-d61a-4973-8d40-81de6f995443"/>
    <ds:schemaRef ds:uri="4f76681d-a1c9-41a7-82a4-aca8b2d682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162F05-F1AD-460C-9982-F71C4E94B288}">
  <ds:schemaRefs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3ee4b003-d61a-4973-8d40-81de6f995443"/>
    <ds:schemaRef ds:uri="http://schemas.microsoft.com/office/infopath/2007/PartnerControls"/>
    <ds:schemaRef ds:uri="http://schemas.openxmlformats.org/package/2006/metadata/core-properties"/>
    <ds:schemaRef ds:uri="4f76681d-a1c9-41a7-82a4-aca8b2d6823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290</Words>
  <Application>Microsoft Office PowerPoint</Application>
  <PresentationFormat>Widescreen</PresentationFormat>
  <Paragraphs>54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Courier New</vt:lpstr>
      <vt:lpstr>Office Theme</vt:lpstr>
      <vt:lpstr>PowerPoint Presentation</vt:lpstr>
      <vt:lpstr>Better Knowledge “Local Cooperation Centres”</vt:lpstr>
      <vt:lpstr>A structured approach</vt:lpstr>
      <vt:lpstr>The good and the we-could-have-done-it-better</vt:lpstr>
      <vt:lpstr>In 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William Mejia</dc:creator>
  <cp:lastModifiedBy>William Mejia</cp:lastModifiedBy>
  <cp:revision>97</cp:revision>
  <dcterms:created xsi:type="dcterms:W3CDTF">2020-05-20T10:39:50Z</dcterms:created>
  <dcterms:modified xsi:type="dcterms:W3CDTF">2020-06-17T13:07:30Z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0x01010047A1FF22F2126049A2D712242F76AFA9</vt:lpwstr>
  </property>
</Properties>
</file>