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77" r:id="rId5"/>
    <p:sldId id="385" r:id="rId6"/>
    <p:sldId id="386" r:id="rId7"/>
    <p:sldId id="387" r:id="rId8"/>
    <p:sldId id="388" r:id="rId9"/>
    <p:sldId id="389" r:id="rId10"/>
    <p:sldId id="390" r:id="rId11"/>
    <p:sldId id="348" r:id="rId12"/>
    <p:sldId id="391" r:id="rId13"/>
    <p:sldId id="355" r:id="rId14"/>
    <p:sldId id="392" r:id="rId15"/>
    <p:sldId id="357" r:id="rId16"/>
    <p:sldId id="3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C96C"/>
    <a:srgbClr val="92D050"/>
    <a:srgbClr val="F1592A"/>
    <a:srgbClr val="1C7D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9ED8F0-C6EE-4EB4-B9C1-42A665C7CF08}" v="1" dt="2020-06-11T14:53:12.8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1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Mejia" userId="00664b1f-8e44-493f-8c91-b4baaf006fa9" providerId="ADAL" clId="{499ED8F0-C6EE-4EB4-B9C1-42A665C7CF08}"/>
    <pc:docChg chg="modSld">
      <pc:chgData name="William Mejia" userId="00664b1f-8e44-493f-8c91-b4baaf006fa9" providerId="ADAL" clId="{499ED8F0-C6EE-4EB4-B9C1-42A665C7CF08}" dt="2020-06-11T14:53:12.796" v="0" actId="1076"/>
      <pc:docMkLst>
        <pc:docMk/>
      </pc:docMkLst>
      <pc:sldChg chg="modSp">
        <pc:chgData name="William Mejia" userId="00664b1f-8e44-493f-8c91-b4baaf006fa9" providerId="ADAL" clId="{499ED8F0-C6EE-4EB4-B9C1-42A665C7CF08}" dt="2020-06-11T14:53:12.796" v="0" actId="1076"/>
        <pc:sldMkLst>
          <pc:docMk/>
          <pc:sldMk cId="2409524196" sldId="352"/>
        </pc:sldMkLst>
        <pc:picChg chg="mod">
          <ac:chgData name="William Mejia" userId="00664b1f-8e44-493f-8c91-b4baaf006fa9" providerId="ADAL" clId="{499ED8F0-C6EE-4EB4-B9C1-42A665C7CF08}" dt="2020-06-11T14:53:12.796" v="0" actId="1076"/>
          <ac:picMkLst>
            <pc:docMk/>
            <pc:sldMk cId="2409524196" sldId="352"/>
            <ac:picMk id="2050" creationId="{A9CF7204-86F8-499B-9BFF-C6C8A7837A4D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C7DC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EB-4915-B35C-41D1708BE4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1592A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EB-4915-B35C-41D1708BE4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8CC96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9EB-4915-B35C-41D1708BE4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632768"/>
        <c:axId val="49634304"/>
      </c:barChart>
      <c:catAx>
        <c:axId val="49632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BE"/>
          </a:p>
        </c:txPr>
        <c:crossAx val="49634304"/>
        <c:crosses val="autoZero"/>
        <c:auto val="1"/>
        <c:lblAlgn val="ctr"/>
        <c:lblOffset val="100"/>
        <c:noMultiLvlLbl val="0"/>
      </c:catAx>
      <c:valAx>
        <c:axId val="496343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BE"/>
          </a:p>
        </c:txPr>
        <c:crossAx val="4963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B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720FC8-BF13-4F86-A7CB-DA11C8A72B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506822-3D6F-4061-85F4-B4C22288F1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21B18-2083-43AB-9E33-04827096A63E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5BD6D3-4508-4109-B4AF-EC3711FAAB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99F4EF-5CDF-4F1D-A278-4100DD6D698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AF70E-7B8B-4372-AD14-4E2B70F546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74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1A194F-218C-4B9E-927E-27A9712C2CE3}" type="datetimeFigureOut">
              <a:rPr lang="en-BE" smtClean="0"/>
              <a:t>17/06/2020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27050-4CCD-4F79-8339-F6E1BE57D8C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664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958D0-F855-4DB2-BA3B-3D972C5934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29DC3-3395-4E67-AC9D-69D3406AE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EA3FD-FE3B-4AB3-871C-317C309B3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dirty="0" err="1"/>
              <a:t>Coordinators</a:t>
            </a:r>
            <a:r>
              <a:rPr lang="fr-FR" dirty="0"/>
              <a:t>’ &amp; Actions Leaders Meeting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F54FFA-3F34-498F-BC71-0416F3EE76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1514549-1EDA-4067-AFE7-72E2A9C4C5A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92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D16E-E759-452C-93DE-34271884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360"/>
          </a:xfrm>
          <a:ln w="19050">
            <a:solidFill>
              <a:srgbClr val="8CC96C"/>
            </a:solidFill>
          </a:ln>
        </p:spPr>
        <p:txBody>
          <a:bodyPr>
            <a:normAutofit/>
          </a:bodyPr>
          <a:lstStyle>
            <a:lvl1pPr>
              <a:defRPr sz="3600">
                <a:solidFill>
                  <a:srgbClr val="8CC96C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8881-BDC4-4D8F-96C6-DCA20AF1C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33E28-33EF-41E7-9511-C64A6A8D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15BB5D-45AD-4F48-BB68-9E2D3A1C4F6D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0B2E9-8031-4A2C-97A2-A4BDDDFA2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047C3-95A4-485D-AEFD-465908CB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A81C00-605C-4DC8-8F1D-4ED79D3C135F}" type="slidenum">
              <a:rPr lang="en-GB" smtClean="0"/>
              <a:t>‹#›</a:t>
            </a:fld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E58DADB-6131-4A4B-965C-A64235CABD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8BBB7C8-F18D-48C7-A34C-5783391EAE1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60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E5894-4F29-41C1-B62C-3DC7D3229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3500"/>
            <a:ext cx="10515600" cy="48434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5C20B05-4387-41BA-BB0D-9B4EB91974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/>
              <a:t>Coordinators’ &amp; Actions Leaders Meeting 2020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4397134-20C4-4F4C-93EF-8A25B560CB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9405B37-B6EC-4D2C-8029-EC6DC1DA22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46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1145-A2D1-4F90-8218-A042ED7BA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Questions Slide?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0E6F2-A464-404F-A8EA-17E7321A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84F6-7278-405C-821C-5CD29277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806D9-31A8-49B4-A9DD-F8F9488B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103A0F7-D6E9-49AD-838E-35E87780D2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878620F-6E27-4BBA-9C78-34F9C0EB17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75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l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51145-A2D1-4F90-8218-A042ED7BAC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3965575"/>
          </a:xfrm>
        </p:spPr>
        <p:txBody>
          <a:bodyPr/>
          <a:lstStyle>
            <a:lvl1pPr algn="ctr">
              <a:defRPr b="1">
                <a:solidFill>
                  <a:srgbClr val="F15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Polling question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B0E6F2-A464-404F-A8EA-17E7321A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A84F6-7278-405C-821C-5CD29277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3806D9-31A8-49B4-A9DD-F8F9488B5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176F552E-F627-40BC-B950-910F8A9817CC}"/>
              </a:ext>
            </a:extLst>
          </p:cNvPr>
          <p:cNvSpPr/>
          <p:nvPr userDrawn="1"/>
        </p:nvSpPr>
        <p:spPr>
          <a:xfrm>
            <a:off x="4451917" y="4721314"/>
            <a:ext cx="3288166" cy="834507"/>
          </a:xfrm>
          <a:prstGeom prst="rightArrow">
            <a:avLst>
              <a:gd name="adj1" fmla="val 39372"/>
              <a:gd name="adj2" fmla="val 50000"/>
            </a:avLst>
          </a:prstGeom>
          <a:solidFill>
            <a:srgbClr val="F1592A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>
              <a:highlight>
                <a:srgbClr val="FF0000"/>
              </a:highlight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0474202-D672-4ADD-8D51-B8B4EAFC18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57EF07-07D0-4A31-A3DE-F5304255B9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19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EDB3B-5BD0-4F6B-BDDF-E727A3E84E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Graphs example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B0CA40-71B6-4C36-A4B5-6F25CC9DF7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737BA6-89C5-4C5F-BE18-E05938DFD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6DACE-CBB4-4E1D-8449-F0DA0ED4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C9522CE-03AA-4B22-A128-109DD66677C3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1308624416"/>
              </p:ext>
            </p:extLst>
          </p:nvPr>
        </p:nvGraphicFramePr>
        <p:xfrm>
          <a:off x="6367016" y="1460500"/>
          <a:ext cx="4248596" cy="35166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3DC8826-4ADF-4428-A997-683DD6EAA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79488" y="1549400"/>
            <a:ext cx="5014912" cy="3427771"/>
          </a:xfrm>
          <a:noFill/>
          <a:ln w="12700">
            <a:solidFill>
              <a:srgbClr val="8CC96C"/>
            </a:solidFill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B8D191E-78D8-43BD-909B-C7B376C1F5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14A809D-3B59-4484-AC3B-D6229E27AA3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23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BCDA3-75D6-49EF-BC07-63B6E80FEE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5E3B6D-2313-4A6B-9B9D-47DFCF1FA4FA}" type="datetimeFigureOut">
              <a:rPr lang="en-GB" smtClean="0"/>
              <a:t>17/06/2020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5A8B50-CBEF-4E54-B4F7-77E116485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667AE-3948-4123-863C-7AB2E72F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01FD9A-E06D-45E8-9C33-A2271F4A3A5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26504-87C6-4738-8D81-FC35624654DA}"/>
              </a:ext>
            </a:extLst>
          </p:cNvPr>
          <p:cNvSpPr/>
          <p:nvPr userDrawn="1"/>
        </p:nvSpPr>
        <p:spPr>
          <a:xfrm>
            <a:off x="6866756" y="2343150"/>
            <a:ext cx="792088" cy="576064"/>
          </a:xfrm>
          <a:prstGeom prst="rect">
            <a:avLst/>
          </a:prstGeom>
          <a:solidFill>
            <a:srgbClr val="1C7D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EDB6AB-2CEF-456F-85C0-D6D579793F43}"/>
              </a:ext>
            </a:extLst>
          </p:cNvPr>
          <p:cNvSpPr/>
          <p:nvPr userDrawn="1"/>
        </p:nvSpPr>
        <p:spPr>
          <a:xfrm>
            <a:off x="6866756" y="3207246"/>
            <a:ext cx="792088" cy="576064"/>
          </a:xfrm>
          <a:prstGeom prst="rect">
            <a:avLst/>
          </a:prstGeom>
          <a:solidFill>
            <a:srgbClr val="F159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A58E3-8182-485B-A552-8B6FFB0A3F7A}"/>
              </a:ext>
            </a:extLst>
          </p:cNvPr>
          <p:cNvSpPr/>
          <p:nvPr userDrawn="1"/>
        </p:nvSpPr>
        <p:spPr>
          <a:xfrm>
            <a:off x="6866756" y="4071342"/>
            <a:ext cx="792088" cy="576064"/>
          </a:xfrm>
          <a:prstGeom prst="rect">
            <a:avLst/>
          </a:prstGeom>
          <a:solidFill>
            <a:srgbClr val="8CC9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B0FE1B-72D1-4632-BB76-4DF21AC7DEA3}"/>
              </a:ext>
            </a:extLst>
          </p:cNvPr>
          <p:cNvSpPr txBox="1"/>
          <p:nvPr userDrawn="1"/>
        </p:nvSpPr>
        <p:spPr>
          <a:xfrm>
            <a:off x="7874868" y="227114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1C7DC3"/>
                </a:solidFill>
              </a:rPr>
              <a:t>Red: 28 </a:t>
            </a:r>
          </a:p>
          <a:p>
            <a:r>
              <a:rPr lang="en-US" sz="1400" b="1" dirty="0">
                <a:solidFill>
                  <a:srgbClr val="1C7DC3"/>
                </a:solidFill>
              </a:rPr>
              <a:t>Green: 127 </a:t>
            </a:r>
          </a:p>
          <a:p>
            <a:r>
              <a:rPr lang="en-US" sz="1400" b="1" dirty="0">
                <a:solidFill>
                  <a:srgbClr val="1C7DC3"/>
                </a:solidFill>
              </a:rPr>
              <a:t>Blue: 195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8CCF8E-6EEA-4787-922C-2764E18131E5}"/>
              </a:ext>
            </a:extLst>
          </p:cNvPr>
          <p:cNvSpPr txBox="1"/>
          <p:nvPr userDrawn="1"/>
        </p:nvSpPr>
        <p:spPr>
          <a:xfrm>
            <a:off x="7874868" y="3125946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1592A"/>
                </a:solidFill>
              </a:rPr>
              <a:t>Red: 241 </a:t>
            </a:r>
          </a:p>
          <a:p>
            <a:r>
              <a:rPr lang="en-US" sz="1400" b="1" dirty="0">
                <a:solidFill>
                  <a:srgbClr val="F1592A"/>
                </a:solidFill>
              </a:rPr>
              <a:t>Green: 89 </a:t>
            </a:r>
          </a:p>
          <a:p>
            <a:r>
              <a:rPr lang="en-US" sz="1400" b="1" dirty="0">
                <a:solidFill>
                  <a:srgbClr val="F1592A"/>
                </a:solidFill>
              </a:rPr>
              <a:t>Blue: 42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C4F38-E572-46FB-9D3E-F5986BA17781}"/>
              </a:ext>
            </a:extLst>
          </p:cNvPr>
          <p:cNvSpPr txBox="1"/>
          <p:nvPr userDrawn="1"/>
        </p:nvSpPr>
        <p:spPr>
          <a:xfrm>
            <a:off x="7874868" y="3990042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8CC96C"/>
                </a:solidFill>
              </a:rPr>
              <a:t>Red: 140</a:t>
            </a:r>
          </a:p>
          <a:p>
            <a:r>
              <a:rPr lang="en-US" sz="1400" b="1" dirty="0">
                <a:solidFill>
                  <a:srgbClr val="8CC96C"/>
                </a:solidFill>
              </a:rPr>
              <a:t>Green: 201 </a:t>
            </a:r>
          </a:p>
          <a:p>
            <a:r>
              <a:rPr lang="en-US" sz="1400" b="1" dirty="0">
                <a:solidFill>
                  <a:srgbClr val="8CC96C"/>
                </a:solidFill>
              </a:rPr>
              <a:t>Blue: 108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70B7B47-79EC-409C-A9C6-743FD5DED08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Visual charter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FC11ADD-44E5-403E-87E1-83A88A2F182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79488" y="2271143"/>
            <a:ext cx="5014912" cy="2457564"/>
          </a:xfrm>
          <a:noFill/>
          <a:ln w="12700">
            <a:solidFill>
              <a:srgbClr val="8CC96C"/>
            </a:solidFill>
          </a:ln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These are the </a:t>
            </a:r>
            <a:r>
              <a:rPr lang="en-US" dirty="0" err="1"/>
              <a:t>colours</a:t>
            </a:r>
            <a:r>
              <a:rPr lang="en-US" dirty="0"/>
              <a:t> of the Urban Agenda. Feel free to use them when talking about the Urban Agenda for the EU.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D865800-ADDF-4CB6-870B-4588DBE43C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2" y="6101914"/>
            <a:ext cx="2491607" cy="7476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FA0E82E-B48A-4ED5-8C2F-86485219E50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273" y="6247995"/>
            <a:ext cx="1708966" cy="455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010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C5F6CF-B950-434C-A915-DB2D0760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958E3-598A-420B-8FA0-B3FD15AC4D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1FD21CC-D064-4082-92CF-C33DF97587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28" t="1079" r="71371" b="35160"/>
          <a:stretch/>
        </p:blipFill>
        <p:spPr>
          <a:xfrm>
            <a:off x="8084596" y="3805238"/>
            <a:ext cx="4285204" cy="31632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CC1C063-2365-496E-90A0-D52F6708E5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56" r="5798" b="39567"/>
          <a:stretch/>
        </p:blipFill>
        <p:spPr>
          <a:xfrm>
            <a:off x="0" y="3714068"/>
            <a:ext cx="3022600" cy="3163218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8C54C0F-816A-4B9C-BF1B-8357D9595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44562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err="1"/>
              <a:t>Coordinators</a:t>
            </a:r>
            <a:r>
              <a:rPr lang="fr-FR" dirty="0"/>
              <a:t>’ &amp; Actions Leaders Meeting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04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62" r:id="rId3"/>
    <p:sldLayoutId id="2147483664" r:id="rId4"/>
    <p:sldLayoutId id="2147483672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futurium/en/urban-agenda/monitoring-tabl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4A7DE-7C59-49B9-816B-D64A13E6B7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5651" y="570451"/>
            <a:ext cx="11660697" cy="1523847"/>
          </a:xfrm>
        </p:spPr>
        <p:txBody>
          <a:bodyPr>
            <a:noAutofit/>
          </a:bodyPr>
          <a:lstStyle/>
          <a:p>
            <a:br>
              <a:rPr lang="fr-BE" sz="4800" dirty="0">
                <a:solidFill>
                  <a:srgbClr val="8CC96C"/>
                </a:solidFill>
                <a:latin typeface="Arial"/>
                <a:cs typeface="Arial"/>
              </a:rPr>
            </a:br>
            <a:br>
              <a:rPr lang="fr-BE" sz="4800" dirty="0">
                <a:solidFill>
                  <a:srgbClr val="8CC96C"/>
                </a:solidFill>
                <a:latin typeface="Arial"/>
                <a:cs typeface="Arial"/>
              </a:rPr>
            </a:br>
            <a:br>
              <a:rPr lang="fr-BE" sz="4800" dirty="0">
                <a:solidFill>
                  <a:srgbClr val="8CC96C"/>
                </a:solidFill>
                <a:latin typeface="Arial"/>
                <a:cs typeface="Arial"/>
              </a:rPr>
            </a:br>
            <a:br>
              <a:rPr lang="en-BE" sz="4800" dirty="0"/>
            </a:br>
            <a:r>
              <a:rPr lang="en-GB" sz="4800" dirty="0">
                <a:solidFill>
                  <a:srgbClr val="8CC96C"/>
                </a:solidFill>
                <a:latin typeface="Arial"/>
                <a:cs typeface="Arial"/>
              </a:rPr>
              <a:t>Presentation on the support of </a:t>
            </a:r>
            <a:br>
              <a:rPr lang="en-GB" sz="4800" dirty="0">
                <a:solidFill>
                  <a:srgbClr val="8CC96C"/>
                </a:solidFill>
                <a:latin typeface="Arial"/>
                <a:cs typeface="Arial"/>
              </a:rPr>
            </a:br>
            <a:r>
              <a:rPr lang="en-GB" sz="4800" dirty="0">
                <a:solidFill>
                  <a:srgbClr val="8CC96C"/>
                </a:solidFill>
                <a:latin typeface="Arial"/>
                <a:cs typeface="Arial"/>
              </a:rPr>
              <a:t>the Technical Secretariat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AD2DE45-C585-4CB8-AC09-2619B00DA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438665"/>
            <a:ext cx="9144000" cy="2130272"/>
          </a:xfrm>
        </p:spPr>
        <p:txBody>
          <a:bodyPr>
            <a:noAutofit/>
          </a:bodyPr>
          <a:lstStyle/>
          <a:p>
            <a:r>
              <a:rPr lang="fr-BE" sz="6000" b="1" dirty="0"/>
              <a:t>Agnese Macaluso </a:t>
            </a:r>
            <a:r>
              <a:rPr lang="fr-BE" sz="4800" dirty="0" err="1"/>
              <a:t>Technical</a:t>
            </a:r>
            <a:r>
              <a:rPr lang="fr-BE" sz="4800" dirty="0"/>
              <a:t> </a:t>
            </a:r>
            <a:r>
              <a:rPr lang="fr-BE" sz="4800" dirty="0" err="1"/>
              <a:t>Secretariat</a:t>
            </a:r>
            <a:endParaRPr lang="en-BE" sz="4800" dirty="0"/>
          </a:p>
        </p:txBody>
      </p:sp>
    </p:spTree>
    <p:extLst>
      <p:ext uri="{BB962C8B-B14F-4D97-AF65-F5344CB8AC3E}">
        <p14:creationId xmlns:p14="http://schemas.microsoft.com/office/powerpoint/2010/main" val="3988534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III. Monitoring progress on Actions</a:t>
            </a:r>
            <a:endParaRPr lang="en-B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4FF1CD-32DF-43E7-A8C4-2F15E2488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83813" cy="4351338"/>
          </a:xfrm>
        </p:spPr>
        <p:txBody>
          <a:bodyPr>
            <a:noAutofit/>
          </a:bodyPr>
          <a:lstStyle/>
          <a:p>
            <a:pPr marL="342900" indent="-342900"/>
            <a:r>
              <a:rPr lang="en-US" sz="2400" dirty="0"/>
              <a:t>Help </a:t>
            </a:r>
            <a:r>
              <a:rPr lang="en-US" sz="2400" b="1" dirty="0"/>
              <a:t>track progress </a:t>
            </a:r>
            <a:r>
              <a:rPr lang="en-US" sz="2400" dirty="0"/>
              <a:t>on the Actions, including </a:t>
            </a:r>
            <a:r>
              <a:rPr lang="en-US" sz="2400" b="1" dirty="0"/>
              <a:t>possible issues</a:t>
            </a:r>
            <a:r>
              <a:rPr lang="en-US" sz="2400" dirty="0"/>
              <a:t>, need for support and </a:t>
            </a:r>
            <a:r>
              <a:rPr lang="en-US" sz="2400" b="1" dirty="0"/>
              <a:t>achievements</a:t>
            </a:r>
          </a:p>
          <a:p>
            <a:pPr marL="0" indent="0">
              <a:buNone/>
            </a:pPr>
            <a:endParaRPr lang="en-US" sz="2400" b="1" dirty="0"/>
          </a:p>
          <a:p>
            <a:pPr marL="342900" indent="-342900"/>
            <a:r>
              <a:rPr lang="en-US" sz="2400" dirty="0"/>
              <a:t>Help Coordinators and Action Leaders </a:t>
            </a:r>
            <a:r>
              <a:rPr lang="en-US" sz="2400" b="1" dirty="0"/>
              <a:t>to keep on track </a:t>
            </a:r>
            <a:r>
              <a:rPr lang="en-US" sz="2400" dirty="0"/>
              <a:t>with implementation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4481E0-650F-4350-BB2F-0D28971CFF4B}"/>
              </a:ext>
            </a:extLst>
          </p:cNvPr>
          <p:cNvSpPr/>
          <p:nvPr/>
        </p:nvSpPr>
        <p:spPr>
          <a:xfrm>
            <a:off x="5578867" y="1598612"/>
            <a:ext cx="5774933" cy="41549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The Monitoring Table of Actions (MTA):</a:t>
            </a:r>
          </a:p>
          <a:p>
            <a:pPr algn="ctr"/>
            <a:endParaRPr lang="en-GB" sz="20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Updated twice per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To help Partnerships and UAEU actors to monitor, track and analyse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To facilitate and support the coordination between Partnerships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To communicate about the achievements of UA Actions to a wider audience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  <a:p>
            <a:pPr algn="ctr"/>
            <a:r>
              <a:rPr lang="it-IT" sz="2000" dirty="0">
                <a:hlinkClick r:id="rId2"/>
              </a:rPr>
              <a:t>https://ec.europa.eu/futurium/en/urban-agenda/monitoring-table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524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IV. Support implementation of Actions</a:t>
            </a:r>
            <a:endParaRPr lang="en-B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4FF1CD-32DF-43E7-A8C4-2F15E2488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GB" sz="2400" b="1" dirty="0"/>
              <a:t>Provide steering and guidance </a:t>
            </a:r>
            <a:r>
              <a:rPr lang="en-GB" sz="2400" dirty="0"/>
              <a:t>to Coordinators and Action Leaders</a:t>
            </a:r>
          </a:p>
          <a:p>
            <a:pPr marL="457200" indent="-457200">
              <a:lnSpc>
                <a:spcPct val="150000"/>
              </a:lnSpc>
            </a:pPr>
            <a:r>
              <a:rPr lang="en-GB" sz="2400" dirty="0"/>
              <a:t>Contribute to define </a:t>
            </a:r>
            <a:r>
              <a:rPr lang="en-GB" sz="2400" b="1" dirty="0"/>
              <a:t>appropriate methodologies and effective tools</a:t>
            </a:r>
          </a:p>
          <a:p>
            <a:pPr marL="457200" indent="-457200">
              <a:lnSpc>
                <a:spcPct val="150000"/>
              </a:lnSpc>
            </a:pPr>
            <a:r>
              <a:rPr lang="en-GB" sz="2400" b="1" dirty="0"/>
              <a:t>Collect and share existing documentation</a:t>
            </a:r>
            <a:r>
              <a:rPr lang="en-GB" sz="2400" dirty="0"/>
              <a:t>, reports and/or studies</a:t>
            </a:r>
          </a:p>
          <a:p>
            <a:pPr marL="457200" indent="-457200">
              <a:lnSpc>
                <a:spcPct val="150000"/>
              </a:lnSpc>
            </a:pPr>
            <a:r>
              <a:rPr lang="en-GB" sz="2400" b="1" dirty="0"/>
              <a:t>Support with quality review </a:t>
            </a:r>
            <a:r>
              <a:rPr lang="en-GB" sz="2400" dirty="0"/>
              <a:t>and optimisation of documents</a:t>
            </a:r>
          </a:p>
        </p:txBody>
      </p:sp>
    </p:spTree>
    <p:extLst>
      <p:ext uri="{BB962C8B-B14F-4D97-AF65-F5344CB8AC3E}">
        <p14:creationId xmlns:p14="http://schemas.microsoft.com/office/powerpoint/2010/main" val="382930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V. Mobilisation of expertise</a:t>
            </a:r>
            <a:endParaRPr lang="en-B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4FF1CD-32DF-43E7-A8C4-2F15E2488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9875"/>
            <a:ext cx="10515600" cy="435133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</a:pPr>
            <a:r>
              <a:rPr lang="en-GB" sz="2400" dirty="0"/>
              <a:t>In total </a:t>
            </a:r>
            <a:r>
              <a:rPr lang="en-GB" sz="2400" b="1" dirty="0"/>
              <a:t>87,5 expertise days </a:t>
            </a:r>
            <a:r>
              <a:rPr lang="en-GB" sz="2400" dirty="0"/>
              <a:t>are</a:t>
            </a:r>
            <a:r>
              <a:rPr lang="en-GB" sz="2400" b="1" dirty="0"/>
              <a:t> </a:t>
            </a:r>
            <a:r>
              <a:rPr lang="en-GB" sz="2400" dirty="0"/>
              <a:t>available </a:t>
            </a:r>
            <a:r>
              <a:rPr lang="en-GB" sz="2400" b="1" dirty="0"/>
              <a:t>for specific content-related activities </a:t>
            </a:r>
            <a:r>
              <a:rPr lang="en-GB" sz="2400" dirty="0"/>
              <a:t>(e.g. provision of analytical work, review and drafting of documents, analysing surveys, structuring information, etc.)</a:t>
            </a:r>
          </a:p>
          <a:p>
            <a:pPr marL="457200" indent="-457200">
              <a:lnSpc>
                <a:spcPct val="100000"/>
              </a:lnSpc>
            </a:pPr>
            <a:r>
              <a:rPr lang="en-GB" sz="2400" b="1" dirty="0"/>
              <a:t>Assess and map </a:t>
            </a:r>
            <a:r>
              <a:rPr lang="en-GB" sz="2400" dirty="0"/>
              <a:t>expertise needs, jointly with the Coordinators and Action Leaders</a:t>
            </a:r>
          </a:p>
          <a:p>
            <a:pPr marL="457200" indent="-457200">
              <a:lnSpc>
                <a:spcPct val="100000"/>
              </a:lnSpc>
            </a:pPr>
            <a:r>
              <a:rPr lang="en-GB" sz="2400" b="1" dirty="0"/>
              <a:t>Monitor the use and availability of expertise </a:t>
            </a:r>
            <a:r>
              <a:rPr lang="en-GB" sz="2400" dirty="0"/>
              <a:t>needs</a:t>
            </a:r>
          </a:p>
          <a:p>
            <a:pPr marL="457200" indent="-457200">
              <a:lnSpc>
                <a:spcPct val="100000"/>
              </a:lnSpc>
            </a:pPr>
            <a:r>
              <a:rPr lang="en-GB" sz="2400" b="1" dirty="0"/>
              <a:t>Support preparation of Terms of Reference</a:t>
            </a:r>
          </a:p>
          <a:p>
            <a:pPr marL="457200" indent="-457200">
              <a:lnSpc>
                <a:spcPct val="100000"/>
              </a:lnSpc>
            </a:pPr>
            <a:r>
              <a:rPr lang="en-GB" sz="2400" b="1" dirty="0"/>
              <a:t>Identify and liaise </a:t>
            </a:r>
            <a:r>
              <a:rPr lang="en-GB" sz="2400" dirty="0"/>
              <a:t>with experts</a:t>
            </a:r>
          </a:p>
          <a:p>
            <a:pPr marL="457200" indent="-457200">
              <a:lnSpc>
                <a:spcPct val="100000"/>
              </a:lnSpc>
            </a:pPr>
            <a:r>
              <a:rPr lang="en-GB" sz="2400" b="1" dirty="0"/>
              <a:t>Support the supervision</a:t>
            </a:r>
            <a:r>
              <a:rPr lang="en-GB" sz="2400" dirty="0"/>
              <a:t> of the implementation of the work </a:t>
            </a:r>
          </a:p>
          <a:p>
            <a:pPr marL="457200" indent="-457200">
              <a:lnSpc>
                <a:spcPct val="100000"/>
              </a:lnSpc>
            </a:pPr>
            <a:r>
              <a:rPr lang="en-GB" sz="2400" b="1" dirty="0"/>
              <a:t>Contracting and paying </a:t>
            </a:r>
            <a:r>
              <a:rPr lang="en-GB" sz="2400" dirty="0"/>
              <a:t>experts</a:t>
            </a:r>
          </a:p>
        </p:txBody>
      </p:sp>
    </p:spTree>
    <p:extLst>
      <p:ext uri="{BB962C8B-B14F-4D97-AF65-F5344CB8AC3E}">
        <p14:creationId xmlns:p14="http://schemas.microsoft.com/office/powerpoint/2010/main" val="3651904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4AD2DE45-C585-4CB8-AC09-2619B00DA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63864"/>
            <a:ext cx="9144000" cy="2130272"/>
          </a:xfrm>
        </p:spPr>
        <p:txBody>
          <a:bodyPr>
            <a:noAutofit/>
          </a:bodyPr>
          <a:lstStyle/>
          <a:p>
            <a:r>
              <a:rPr lang="fr-BE" sz="6600" b="1" dirty="0" err="1">
                <a:solidFill>
                  <a:srgbClr val="8CC96C"/>
                </a:solidFill>
              </a:rPr>
              <a:t>Thank</a:t>
            </a:r>
            <a:r>
              <a:rPr lang="fr-BE" sz="6600" b="1" dirty="0">
                <a:solidFill>
                  <a:srgbClr val="8CC96C"/>
                </a:solidFill>
              </a:rPr>
              <a:t> You!</a:t>
            </a:r>
          </a:p>
        </p:txBody>
      </p:sp>
    </p:spTree>
    <p:extLst>
      <p:ext uri="{BB962C8B-B14F-4D97-AF65-F5344CB8AC3E}">
        <p14:creationId xmlns:p14="http://schemas.microsoft.com/office/powerpoint/2010/main" val="195410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5E4A7DE-7C59-49B9-816B-D64A13E6B719}"/>
              </a:ext>
            </a:extLst>
          </p:cNvPr>
          <p:cNvSpPr>
            <a:spLocks noGrp="1"/>
          </p:cNvSpPr>
          <p:nvPr/>
        </p:nvSpPr>
        <p:spPr>
          <a:xfrm>
            <a:off x="1524000" y="20382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 err="1">
                <a:solidFill>
                  <a:srgbClr val="8CC96C"/>
                </a:solidFill>
                <a:latin typeface="Arial"/>
                <a:cs typeface="Arial"/>
              </a:rPr>
              <a:t>Towards</a:t>
            </a:r>
            <a:r>
              <a:rPr lang="fr-FR" dirty="0">
                <a:solidFill>
                  <a:srgbClr val="8CC96C"/>
                </a:solidFill>
                <a:latin typeface="Arial"/>
                <a:cs typeface="Arial"/>
              </a:rPr>
              <a:t> the Action </a:t>
            </a:r>
            <a:r>
              <a:rPr lang="fr-FR" dirty="0" err="1">
                <a:solidFill>
                  <a:srgbClr val="8CC96C"/>
                </a:solidFill>
                <a:latin typeface="Arial"/>
                <a:cs typeface="Arial"/>
              </a:rPr>
              <a:t>implementation</a:t>
            </a:r>
            <a:r>
              <a:rPr lang="fr-FR" dirty="0">
                <a:solidFill>
                  <a:srgbClr val="8CC96C"/>
                </a:solidFill>
                <a:latin typeface="Arial"/>
                <a:cs typeface="Arial"/>
              </a:rPr>
              <a:t> – </a:t>
            </a:r>
          </a:p>
          <a:p>
            <a:r>
              <a:rPr lang="fr-FR" dirty="0" err="1">
                <a:solidFill>
                  <a:srgbClr val="8CC96C"/>
                </a:solidFill>
                <a:latin typeface="Arial"/>
                <a:cs typeface="Arial"/>
              </a:rPr>
              <a:t>some</a:t>
            </a:r>
            <a:r>
              <a:rPr lang="fr-FR" dirty="0">
                <a:solidFill>
                  <a:srgbClr val="8CC96C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rgbClr val="8CC96C"/>
                </a:solidFill>
                <a:latin typeface="Arial"/>
                <a:cs typeface="Arial"/>
              </a:rPr>
              <a:t>advice</a:t>
            </a:r>
            <a:endParaRPr lang="en-GB" dirty="0">
              <a:solidFill>
                <a:srgbClr val="8CC9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86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Fine-tuning the Actions</a:t>
            </a:r>
            <a:endParaRPr lang="en-B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/>
          <a:lstStyle/>
          <a:p>
            <a:pPr marL="457200" indent="-457200"/>
            <a:r>
              <a:rPr lang="en-GB" dirty="0"/>
              <a:t>Always take into account the </a:t>
            </a:r>
            <a:r>
              <a:rPr lang="en-GB" b="1" dirty="0"/>
              <a:t>feasibility</a:t>
            </a:r>
            <a:r>
              <a:rPr lang="en-GB" dirty="0"/>
              <a:t> </a:t>
            </a:r>
            <a:r>
              <a:rPr lang="en-GB" b="1" dirty="0"/>
              <a:t>of Actions and their results </a:t>
            </a:r>
            <a:r>
              <a:rPr lang="en-GB" dirty="0"/>
              <a:t>(result-oriented approach)</a:t>
            </a:r>
          </a:p>
          <a:p>
            <a:pPr marL="457200" indent="-457200"/>
            <a:r>
              <a:rPr lang="en-GB" dirty="0"/>
              <a:t>Important to </a:t>
            </a:r>
            <a:r>
              <a:rPr lang="en-GB" b="1" dirty="0"/>
              <a:t>structure what needs to be done and by whom</a:t>
            </a:r>
            <a:r>
              <a:rPr lang="en-GB" dirty="0"/>
              <a:t> (ownership on the implementation) </a:t>
            </a:r>
          </a:p>
          <a:p>
            <a:pPr marL="457200" indent="-457200"/>
            <a:r>
              <a:rPr lang="en-GB" dirty="0"/>
              <a:t>Crucial role of </a:t>
            </a:r>
            <a:r>
              <a:rPr lang="en-GB" b="1" dirty="0"/>
              <a:t>Action Leaders but need to engage with Partners</a:t>
            </a:r>
          </a:p>
          <a:p>
            <a:pPr marL="457200" indent="-457200"/>
            <a:r>
              <a:rPr lang="en-GB" dirty="0"/>
              <a:t>Have clear set of </a:t>
            </a:r>
            <a:r>
              <a:rPr lang="en-GB" b="1" dirty="0"/>
              <a:t>activities and deliverables </a:t>
            </a:r>
          </a:p>
          <a:p>
            <a:pPr marL="457200" indent="-457200"/>
            <a:r>
              <a:rPr lang="en-GB" b="1" dirty="0"/>
              <a:t>Consider interlinkages </a:t>
            </a:r>
            <a:r>
              <a:rPr lang="en-GB" dirty="0"/>
              <a:t>across Actions – don’t work in silos</a:t>
            </a:r>
          </a:p>
        </p:txBody>
      </p:sp>
    </p:spTree>
    <p:extLst>
      <p:ext uri="{BB962C8B-B14F-4D97-AF65-F5344CB8AC3E}">
        <p14:creationId xmlns:p14="http://schemas.microsoft.com/office/powerpoint/2010/main" val="110387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consultation process</a:t>
            </a:r>
            <a:endParaRPr lang="en-B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/>
          <a:lstStyle/>
          <a:p>
            <a:pPr marL="285750" indent="-285750"/>
            <a:r>
              <a:rPr lang="en-GB" dirty="0"/>
              <a:t>Have </a:t>
            </a:r>
            <a:r>
              <a:rPr lang="en-GB" b="1" dirty="0"/>
              <a:t>informal and internal consultation </a:t>
            </a:r>
            <a:r>
              <a:rPr lang="en-GB" dirty="0"/>
              <a:t>on the Actions – to get feedback but also to promote ownership </a:t>
            </a:r>
          </a:p>
          <a:p>
            <a:pPr marL="285750" indent="-285750"/>
            <a:r>
              <a:rPr lang="en-GB" dirty="0"/>
              <a:t>Encourage </a:t>
            </a:r>
            <a:r>
              <a:rPr lang="en-GB" b="1" dirty="0"/>
              <a:t>feedback from your network </a:t>
            </a:r>
            <a:r>
              <a:rPr lang="en-GB" dirty="0"/>
              <a:t>– let them join the Public Feedback - open on </a:t>
            </a:r>
            <a:r>
              <a:rPr lang="en-GB" dirty="0" err="1"/>
              <a:t>Futurium</a:t>
            </a:r>
            <a:r>
              <a:rPr lang="en-GB" dirty="0"/>
              <a:t> for at least 6 weeks</a:t>
            </a:r>
          </a:p>
          <a:p>
            <a:pPr marL="285750" indent="-285750"/>
            <a:r>
              <a:rPr lang="en-GB" dirty="0"/>
              <a:t>Get guidance  and feedback is also </a:t>
            </a:r>
            <a:r>
              <a:rPr lang="en-GB" b="1" dirty="0"/>
              <a:t>a way to ensure synergy </a:t>
            </a:r>
            <a:r>
              <a:rPr lang="en-GB" dirty="0"/>
              <a:t>and promote</a:t>
            </a:r>
            <a:r>
              <a:rPr lang="en-GB" b="1" dirty="0"/>
              <a:t> cooperation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2A899C8-BA00-4BFF-8883-27D48B3E50A7}"/>
              </a:ext>
            </a:extLst>
          </p:cNvPr>
          <p:cNvSpPr/>
          <p:nvPr/>
        </p:nvSpPr>
        <p:spPr>
          <a:xfrm>
            <a:off x="2093569" y="4307286"/>
            <a:ext cx="1528144" cy="9361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Draft AP submitted for ISC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9D04E2A-2C6F-427A-8A33-2D76D128920B}"/>
              </a:ext>
            </a:extLst>
          </p:cNvPr>
          <p:cNvSpPr/>
          <p:nvPr/>
        </p:nvSpPr>
        <p:spPr>
          <a:xfrm>
            <a:off x="2129953" y="5402907"/>
            <a:ext cx="1528144" cy="93610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Draft AP submitted for Public feedback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07B417-A83D-42DC-847A-12A233180BE5}"/>
              </a:ext>
            </a:extLst>
          </p:cNvPr>
          <p:cNvSpPr/>
          <p:nvPr/>
        </p:nvSpPr>
        <p:spPr>
          <a:xfrm>
            <a:off x="5505064" y="4979209"/>
            <a:ext cx="1455375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Draft AP is sent to UDG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951EF5-FC83-464F-A574-67DD3250C895}"/>
              </a:ext>
            </a:extLst>
          </p:cNvPr>
          <p:cNvSpPr/>
          <p:nvPr/>
        </p:nvSpPr>
        <p:spPr>
          <a:xfrm>
            <a:off x="8429432" y="4979209"/>
            <a:ext cx="1455375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/>
              <a:t>AP presented at  DG UM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AEBA2F1-41BD-49C1-8330-3B6FBED46F20}"/>
              </a:ext>
            </a:extLst>
          </p:cNvPr>
          <p:cNvCxnSpPr>
            <a:stCxn id="4" idx="6"/>
            <a:endCxn id="7" idx="1"/>
          </p:cNvCxnSpPr>
          <p:nvPr/>
        </p:nvCxnSpPr>
        <p:spPr>
          <a:xfrm>
            <a:off x="3621713" y="4775338"/>
            <a:ext cx="1883351" cy="4558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811D911-3C8D-49CB-B93D-0C2EEE8C4773}"/>
              </a:ext>
            </a:extLst>
          </p:cNvPr>
          <p:cNvCxnSpPr>
            <a:stCxn id="5" idx="6"/>
            <a:endCxn id="7" idx="1"/>
          </p:cNvCxnSpPr>
          <p:nvPr/>
        </p:nvCxnSpPr>
        <p:spPr>
          <a:xfrm flipV="1">
            <a:off x="3658097" y="5231237"/>
            <a:ext cx="1846967" cy="63972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F687454-C06D-4023-8FB6-5B5702BD881B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6960439" y="5231237"/>
            <a:ext cx="146899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D45E428-78E6-4327-AAC5-1F427651F776}"/>
              </a:ext>
            </a:extLst>
          </p:cNvPr>
          <p:cNvSpPr txBox="1"/>
          <p:nvPr/>
        </p:nvSpPr>
        <p:spPr>
          <a:xfrm>
            <a:off x="5077088" y="5674170"/>
            <a:ext cx="3352345" cy="312581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Implementation of comments</a:t>
            </a:r>
            <a:endParaRPr lang="en-BE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DC34B3-2972-4C91-95A4-63D31862EF81}"/>
              </a:ext>
            </a:extLst>
          </p:cNvPr>
          <p:cNvSpPr txBox="1"/>
          <p:nvPr/>
        </p:nvSpPr>
        <p:spPr>
          <a:xfrm>
            <a:off x="3986228" y="5020078"/>
            <a:ext cx="1090860" cy="510778"/>
          </a:xfrm>
          <a:prstGeom prst="roundRect">
            <a:avLst/>
          </a:prstGeom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Collection of feedback</a:t>
            </a:r>
            <a:endParaRPr lang="en-BE" sz="1200" dirty="0"/>
          </a:p>
        </p:txBody>
      </p:sp>
    </p:spTree>
    <p:extLst>
      <p:ext uri="{BB962C8B-B14F-4D97-AF65-F5344CB8AC3E}">
        <p14:creationId xmlns:p14="http://schemas.microsoft.com/office/powerpoint/2010/main" val="193353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Towards the implementation phase</a:t>
            </a:r>
            <a:endParaRPr lang="en-B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/>
          <a:lstStyle/>
          <a:p>
            <a:pPr marL="457200" indent="-457200"/>
            <a:r>
              <a:rPr lang="en-GB" dirty="0"/>
              <a:t>Set realistic </a:t>
            </a:r>
            <a:r>
              <a:rPr lang="en-GB" b="1" dirty="0"/>
              <a:t>milestones </a:t>
            </a:r>
            <a:r>
              <a:rPr lang="en-GB" dirty="0"/>
              <a:t>and try to stick to those</a:t>
            </a:r>
          </a:p>
          <a:p>
            <a:pPr marL="457200" indent="-457200"/>
            <a:r>
              <a:rPr lang="en-GB" dirty="0"/>
              <a:t>Make use of a </a:t>
            </a:r>
            <a:r>
              <a:rPr lang="en-GB" b="1" dirty="0"/>
              <a:t>good methodology </a:t>
            </a:r>
            <a:r>
              <a:rPr lang="en-GB" dirty="0"/>
              <a:t>and </a:t>
            </a:r>
            <a:r>
              <a:rPr lang="en-GB" b="1" dirty="0"/>
              <a:t>effective tools </a:t>
            </a:r>
            <a:r>
              <a:rPr lang="en-GB" dirty="0"/>
              <a:t>(e.g. by using templates provided by the Secretariat)</a:t>
            </a:r>
          </a:p>
          <a:p>
            <a:pPr marL="457200" indent="-457200"/>
            <a:r>
              <a:rPr lang="en-GB" dirty="0"/>
              <a:t>Find an efficient but collaborative working method</a:t>
            </a:r>
            <a:endParaRPr lang="en-GB" b="1" dirty="0"/>
          </a:p>
          <a:p>
            <a:pPr marL="457200" indent="-457200"/>
            <a:r>
              <a:rPr lang="en-GB" dirty="0"/>
              <a:t>Make use of </a:t>
            </a:r>
            <a:r>
              <a:rPr lang="en-GB" b="1" dirty="0"/>
              <a:t>expertise </a:t>
            </a:r>
            <a:r>
              <a:rPr lang="en-GB" dirty="0"/>
              <a:t>(when needed)</a:t>
            </a:r>
          </a:p>
        </p:txBody>
      </p:sp>
    </p:spTree>
    <p:extLst>
      <p:ext uri="{BB962C8B-B14F-4D97-AF65-F5344CB8AC3E}">
        <p14:creationId xmlns:p14="http://schemas.microsoft.com/office/powerpoint/2010/main" val="3029967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A5E4A7DE-7C59-49B9-816B-D64A13E6B719}"/>
              </a:ext>
            </a:extLst>
          </p:cNvPr>
          <p:cNvSpPr>
            <a:spLocks noGrp="1"/>
          </p:cNvSpPr>
          <p:nvPr/>
        </p:nvSpPr>
        <p:spPr>
          <a:xfrm>
            <a:off x="1524000" y="203826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>
                <a:solidFill>
                  <a:srgbClr val="8CC96C"/>
                </a:solidFill>
                <a:latin typeface="Arial"/>
                <a:cs typeface="Arial"/>
              </a:rPr>
              <a:t>The </a:t>
            </a:r>
            <a:r>
              <a:rPr lang="fr-FR" dirty="0" err="1">
                <a:solidFill>
                  <a:srgbClr val="8CC96C"/>
                </a:solidFill>
                <a:latin typeface="Arial"/>
                <a:cs typeface="Arial"/>
              </a:rPr>
              <a:t>Technical</a:t>
            </a:r>
            <a:r>
              <a:rPr lang="fr-FR" dirty="0">
                <a:solidFill>
                  <a:srgbClr val="8CC96C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rgbClr val="8CC96C"/>
                </a:solidFill>
                <a:latin typeface="Arial"/>
                <a:cs typeface="Arial"/>
              </a:rPr>
              <a:t>Secretariat’s</a:t>
            </a:r>
            <a:r>
              <a:rPr lang="fr-FR" dirty="0">
                <a:solidFill>
                  <a:srgbClr val="8CC96C"/>
                </a:solidFill>
                <a:latin typeface="Arial"/>
                <a:cs typeface="Arial"/>
              </a:rPr>
              <a:t> support </a:t>
            </a:r>
            <a:r>
              <a:rPr lang="fr-FR" dirty="0" err="1">
                <a:solidFill>
                  <a:srgbClr val="8CC96C"/>
                </a:solidFill>
                <a:latin typeface="Arial"/>
                <a:cs typeface="Arial"/>
              </a:rPr>
              <a:t>during</a:t>
            </a:r>
            <a:r>
              <a:rPr lang="fr-FR" dirty="0">
                <a:solidFill>
                  <a:srgbClr val="8CC96C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rgbClr val="8CC96C"/>
                </a:solidFill>
                <a:latin typeface="Arial"/>
                <a:cs typeface="Arial"/>
              </a:rPr>
              <a:t>implementation</a:t>
            </a:r>
            <a:endParaRPr lang="en-GB" dirty="0">
              <a:solidFill>
                <a:srgbClr val="8CC9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74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support of the Technical Secretariat</a:t>
            </a:r>
            <a:endParaRPr lang="en-B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 support of the Technical Secretariat during the Partnership’s implementation phase includes:</a:t>
            </a:r>
          </a:p>
          <a:p>
            <a:pPr algn="ctr"/>
            <a:endParaRPr lang="en-GB" dirty="0"/>
          </a:p>
          <a:p>
            <a:pPr marL="514350" indent="-514350">
              <a:buFont typeface="+mj-lt"/>
              <a:buAutoNum type="romanUcPeriod"/>
            </a:pPr>
            <a:r>
              <a:rPr lang="en-GB" b="1" dirty="0"/>
              <a:t>General and continued support to the Partnership’s work</a:t>
            </a:r>
          </a:p>
          <a:p>
            <a:pPr marL="457200" indent="-457200">
              <a:buAutoNum type="romanUcPeriod"/>
            </a:pPr>
            <a:r>
              <a:rPr lang="en-GB" b="1" dirty="0"/>
              <a:t>Help managing the implementation of Actions</a:t>
            </a:r>
          </a:p>
          <a:p>
            <a:pPr marL="457200" indent="-457200">
              <a:buAutoNum type="romanUcPeriod"/>
            </a:pPr>
            <a:r>
              <a:rPr lang="en-GB" b="1" dirty="0"/>
              <a:t>Monitoring of Actions</a:t>
            </a:r>
          </a:p>
          <a:p>
            <a:pPr marL="457200" indent="-457200">
              <a:buAutoNum type="romanUcPeriod"/>
            </a:pPr>
            <a:r>
              <a:rPr lang="en-GB" b="1" dirty="0"/>
              <a:t>Support the implementation of Actions</a:t>
            </a:r>
          </a:p>
          <a:p>
            <a:pPr marL="457200" indent="-457200">
              <a:buAutoNum type="romanUcPeriod"/>
            </a:pPr>
            <a:r>
              <a:rPr lang="en-GB" b="1" dirty="0"/>
              <a:t>Mobilisation of expertise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890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I. General and continued support to the Partnership’s work</a:t>
            </a:r>
            <a:endParaRPr lang="en-B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945AA4A-84F0-4C83-B608-020BD7B88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610"/>
            <a:ext cx="10515600" cy="4351338"/>
          </a:xfrm>
        </p:spPr>
        <p:txBody>
          <a:bodyPr/>
          <a:lstStyle/>
          <a:p>
            <a:pPr marL="457200" indent="-457200">
              <a:lnSpc>
                <a:spcPct val="100000"/>
              </a:lnSpc>
            </a:pPr>
            <a:r>
              <a:rPr lang="en-GB" b="1" dirty="0"/>
              <a:t>Advise Coordinators </a:t>
            </a:r>
            <a:r>
              <a:rPr lang="en-GB" dirty="0"/>
              <a:t>in planning and steering the work of the Partnership</a:t>
            </a:r>
          </a:p>
          <a:p>
            <a:pPr marL="457200" indent="-457200">
              <a:lnSpc>
                <a:spcPct val="100000"/>
              </a:lnSpc>
            </a:pPr>
            <a:r>
              <a:rPr lang="en-GB" dirty="0"/>
              <a:t>Help </a:t>
            </a:r>
            <a:r>
              <a:rPr lang="en-GB" b="1" dirty="0"/>
              <a:t>organising Partnership meetings</a:t>
            </a:r>
          </a:p>
          <a:p>
            <a:pPr marL="457200" indent="-457200">
              <a:lnSpc>
                <a:spcPct val="100000"/>
              </a:lnSpc>
            </a:pPr>
            <a:r>
              <a:rPr lang="en-US" b="1" dirty="0"/>
              <a:t>Provide links </a:t>
            </a:r>
            <a:r>
              <a:rPr lang="en-US" dirty="0"/>
              <a:t>with other actors in the Urban Agenda community</a:t>
            </a:r>
          </a:p>
          <a:p>
            <a:pPr marL="457200" indent="-457200">
              <a:lnSpc>
                <a:spcPct val="100000"/>
              </a:lnSpc>
            </a:pPr>
            <a:r>
              <a:rPr lang="en-US" dirty="0"/>
              <a:t>Ensure </a:t>
            </a:r>
            <a:r>
              <a:rPr lang="en-US" b="1" dirty="0"/>
              <a:t>internal and external </a:t>
            </a:r>
            <a:r>
              <a:rPr lang="en-US" dirty="0"/>
              <a:t>communication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5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04D9-7D59-49CC-ABBA-A072F7D37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II. Help managing the implementation of Actions</a:t>
            </a:r>
            <a:endParaRPr lang="en-B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44FF1CD-32DF-43E7-A8C4-2F15E2488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Continuous support </a:t>
            </a:r>
            <a:r>
              <a:rPr lang="en-GB" sz="2400" dirty="0"/>
              <a:t>to the Coordinators and the Partnership during the implementation phase</a:t>
            </a:r>
          </a:p>
          <a:p>
            <a:pPr marL="457200" indent="-457200">
              <a:lnSpc>
                <a:spcPct val="100000"/>
              </a:lnSpc>
            </a:pPr>
            <a:r>
              <a:rPr lang="en-GB" sz="2400" dirty="0"/>
              <a:t>Organise </a:t>
            </a:r>
            <a:r>
              <a:rPr lang="en-GB" sz="2400" b="1" dirty="0"/>
              <a:t>progress calls </a:t>
            </a:r>
            <a:r>
              <a:rPr lang="en-GB" sz="2400" dirty="0"/>
              <a:t>between the Coordinator(s), Action Leaders and EC and </a:t>
            </a:r>
            <a:r>
              <a:rPr lang="en-GB" sz="2400" b="1" dirty="0"/>
              <a:t>promote exchanges/calls </a:t>
            </a:r>
            <a:r>
              <a:rPr lang="en-GB" sz="2400" dirty="0"/>
              <a:t>among Partnership members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Prepare </a:t>
            </a:r>
            <a:r>
              <a:rPr lang="en-GB" sz="2400" b="1" dirty="0"/>
              <a:t>guidance documents</a:t>
            </a:r>
            <a:r>
              <a:rPr lang="en-GB" sz="2400" dirty="0"/>
              <a:t>, templates and tools (e.g. implementation plans, template for deliverables)</a:t>
            </a: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sz="2400" b="1" dirty="0"/>
              <a:t>Collect and organise </a:t>
            </a:r>
            <a:r>
              <a:rPr lang="en-GB" sz="2400" dirty="0"/>
              <a:t>all documents of the Partnership</a:t>
            </a:r>
          </a:p>
        </p:txBody>
      </p:sp>
    </p:spTree>
    <p:extLst>
      <p:ext uri="{BB962C8B-B14F-4D97-AF65-F5344CB8AC3E}">
        <p14:creationId xmlns:p14="http://schemas.microsoft.com/office/powerpoint/2010/main" val="4259293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A1FF22F2126049A2D712242F76AFA9" ma:contentTypeVersion="12" ma:contentTypeDescription="Create a new document." ma:contentTypeScope="" ma:versionID="7a56951f1c90aaab4d739038317c36e5">
  <xsd:schema xmlns:xsd="http://www.w3.org/2001/XMLSchema" xmlns:xs="http://www.w3.org/2001/XMLSchema" xmlns:p="http://schemas.microsoft.com/office/2006/metadata/properties" xmlns:ns3="3ee4b003-d61a-4973-8d40-81de6f995443" xmlns:ns4="4f76681d-a1c9-41a7-82a4-aca8b2d68230" targetNamespace="http://schemas.microsoft.com/office/2006/metadata/properties" ma:root="true" ma:fieldsID="cb117b67144206b8f193e3b09aea02b3" ns3:_="" ns4:_="">
    <xsd:import namespace="3ee4b003-d61a-4973-8d40-81de6f995443"/>
    <xsd:import namespace="4f76681d-a1c9-41a7-82a4-aca8b2d6823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e4b003-d61a-4973-8d40-81de6f9954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76681d-a1c9-41a7-82a4-aca8b2d682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D137E2A-09C1-46EC-86AC-6AB7BCB817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6310F0-2E6B-4325-99F8-141C53B265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e4b003-d61a-4973-8d40-81de6f995443"/>
    <ds:schemaRef ds:uri="4f76681d-a1c9-41a7-82a4-aca8b2d682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162F05-F1AD-460C-9982-F71C4E94B288}">
  <ds:schemaRefs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3ee4b003-d61a-4973-8d40-81de6f995443"/>
    <ds:schemaRef ds:uri="http://schemas.microsoft.com/office/infopath/2007/PartnerControls"/>
    <ds:schemaRef ds:uri="http://schemas.openxmlformats.org/package/2006/metadata/core-properties"/>
    <ds:schemaRef ds:uri="4f76681d-a1c9-41a7-82a4-aca8b2d6823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600</Words>
  <Application>Microsoft Office PowerPoint</Application>
  <PresentationFormat>Widescreen</PresentationFormat>
  <Paragraphs>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    Presentation on the support of  the Technical Secretariat</vt:lpstr>
      <vt:lpstr>PowerPoint Presentation</vt:lpstr>
      <vt:lpstr>Fine-tuning the Actions</vt:lpstr>
      <vt:lpstr>The consultation process</vt:lpstr>
      <vt:lpstr>Towards the implementation phase</vt:lpstr>
      <vt:lpstr>PowerPoint Presentation</vt:lpstr>
      <vt:lpstr>The support of the Technical Secretariat</vt:lpstr>
      <vt:lpstr>I. General and continued support to the Partnership’s work</vt:lpstr>
      <vt:lpstr>II. Help managing the implementation of Actions</vt:lpstr>
      <vt:lpstr>III. Monitoring progress on Actions</vt:lpstr>
      <vt:lpstr>IV. Support implementation of Actions</vt:lpstr>
      <vt:lpstr>V. Mobilisation of expertise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William Mejia</dc:creator>
  <cp:lastModifiedBy>William Mejia</cp:lastModifiedBy>
  <cp:revision>97</cp:revision>
  <dcterms:created xsi:type="dcterms:W3CDTF">2020-05-20T10:39:50Z</dcterms:created>
  <dcterms:modified xsi:type="dcterms:W3CDTF">2020-06-17T13:06:14Z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0x01010047A1FF22F2126049A2D712242F76AFA9</vt:lpwstr>
  </property>
</Properties>
</file>